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7" r:id="rId4"/>
    <p:sldId id="278" r:id="rId5"/>
    <p:sldId id="279" r:id="rId6"/>
    <p:sldId id="275" r:id="rId7"/>
    <p:sldId id="274" r:id="rId8"/>
    <p:sldId id="273" r:id="rId9"/>
    <p:sldId id="260" r:id="rId10"/>
    <p:sldId id="262" r:id="rId11"/>
    <p:sldId id="271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BA718-70CE-42D1-9B96-2F9956CD1C1E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7D560-CC14-4904-8E3E-E118F461B63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FD9D9-42A5-47FE-ADFC-B44307AC2C9B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000" dirty="0"/>
              <a:t> organised by E4A – barrow in </a:t>
            </a:r>
            <a:r>
              <a:rPr lang="en-GB" sz="1000" dirty="0" err="1"/>
              <a:t>furness</a:t>
            </a:r>
            <a:endParaRPr lang="en-GB" sz="1000" dirty="0"/>
          </a:p>
          <a:p>
            <a:pPr>
              <a:lnSpc>
                <a:spcPct val="80000"/>
              </a:lnSpc>
            </a:pPr>
            <a:endParaRPr lang="en-GB" sz="1000" dirty="0"/>
          </a:p>
          <a:p>
            <a:pPr>
              <a:lnSpc>
                <a:spcPct val="80000"/>
              </a:lnSpc>
            </a:pPr>
            <a:r>
              <a:rPr lang="en-GB" sz="1000" dirty="0"/>
              <a:t>minimum – £250 – maximum - £ 20 k</a:t>
            </a:r>
          </a:p>
          <a:p>
            <a:pPr>
              <a:lnSpc>
                <a:spcPct val="80000"/>
              </a:lnSpc>
            </a:pPr>
            <a:endParaRPr lang="en-GB" sz="1000" dirty="0"/>
          </a:p>
          <a:p>
            <a:pPr>
              <a:lnSpc>
                <a:spcPct val="80000"/>
              </a:lnSpc>
            </a:pPr>
            <a:r>
              <a:rPr lang="en-GB" sz="1000" dirty="0"/>
              <a:t>Predicted return 16% or 9% (fall back if insufficient raised )average over 25 years (length of planning consent and lease – also turbine life)</a:t>
            </a:r>
          </a:p>
          <a:p>
            <a:pPr>
              <a:lnSpc>
                <a:spcPct val="80000"/>
              </a:lnSpc>
            </a:pPr>
            <a:endParaRPr lang="en-GB" sz="1000" dirty="0"/>
          </a:p>
          <a:p>
            <a:pPr>
              <a:lnSpc>
                <a:spcPct val="80000"/>
              </a:lnSpc>
            </a:pPr>
            <a:r>
              <a:rPr lang="en-GB" sz="1000" dirty="0"/>
              <a:t>Mid counties support - £100k - credibility</a:t>
            </a:r>
          </a:p>
          <a:p>
            <a:pPr>
              <a:lnSpc>
                <a:spcPct val="80000"/>
              </a:lnSpc>
            </a:pPr>
            <a:endParaRPr lang="en-GB" sz="1000" dirty="0"/>
          </a:p>
          <a:p>
            <a:pPr>
              <a:lnSpc>
                <a:spcPct val="80000"/>
              </a:lnSpc>
            </a:pPr>
            <a:r>
              <a:rPr lang="en-GB" sz="1000" dirty="0"/>
              <a:t>Open for 3 months </a:t>
            </a:r>
          </a:p>
          <a:p>
            <a:pPr>
              <a:lnSpc>
                <a:spcPct val="80000"/>
              </a:lnSpc>
            </a:pPr>
            <a:endParaRPr lang="en-GB" sz="1000" dirty="0"/>
          </a:p>
          <a:p>
            <a:pPr>
              <a:lnSpc>
                <a:spcPct val="80000"/>
              </a:lnSpc>
            </a:pPr>
            <a:r>
              <a:rPr lang="en-GB" sz="1000" dirty="0"/>
              <a:t>FSA approval – long delay</a:t>
            </a:r>
          </a:p>
          <a:p>
            <a:pPr>
              <a:lnSpc>
                <a:spcPct val="80000"/>
              </a:lnSpc>
            </a:pPr>
            <a:endParaRPr lang="en-GB" sz="1000" dirty="0"/>
          </a:p>
          <a:p>
            <a:pPr>
              <a:lnSpc>
                <a:spcPct val="80000"/>
              </a:lnSpc>
            </a:pPr>
            <a:r>
              <a:rPr lang="en-GB" sz="1000" dirty="0"/>
              <a:t>National – local priority</a:t>
            </a:r>
          </a:p>
          <a:p>
            <a:pPr>
              <a:lnSpc>
                <a:spcPct val="80000"/>
              </a:lnSpc>
            </a:pPr>
            <a:endParaRPr lang="en-GB" sz="1000" dirty="0"/>
          </a:p>
          <a:p>
            <a:pPr>
              <a:lnSpc>
                <a:spcPct val="80000"/>
              </a:lnSpc>
            </a:pPr>
            <a:r>
              <a:rPr lang="en-GB" sz="1000" dirty="0"/>
              <a:t>Largest Co-op share offer </a:t>
            </a:r>
          </a:p>
          <a:p>
            <a:pPr>
              <a:lnSpc>
                <a:spcPct val="80000"/>
              </a:lnSpc>
            </a:pPr>
            <a:endParaRPr lang="en-GB" sz="1000" dirty="0"/>
          </a:p>
          <a:p>
            <a:pPr>
              <a:lnSpc>
                <a:spcPct val="80000"/>
              </a:lnSpc>
            </a:pPr>
            <a:r>
              <a:rPr lang="en-GB" sz="1000" dirty="0"/>
              <a:t>Over subscribed  (£4.5 million)</a:t>
            </a:r>
          </a:p>
          <a:p>
            <a:pPr>
              <a:lnSpc>
                <a:spcPct val="80000"/>
              </a:lnSpc>
            </a:pPr>
            <a:endParaRPr lang="en-GB" sz="1000" dirty="0"/>
          </a:p>
          <a:p>
            <a:pPr>
              <a:lnSpc>
                <a:spcPct val="80000"/>
              </a:lnSpc>
            </a:pPr>
            <a:r>
              <a:rPr lang="en-GB" sz="1000" dirty="0"/>
              <a:t>Can trade informally but money locked for 25 years</a:t>
            </a:r>
          </a:p>
          <a:p>
            <a:pPr>
              <a:lnSpc>
                <a:spcPct val="80000"/>
              </a:lnSpc>
            </a:pPr>
            <a:endParaRPr lang="en-GB" sz="1000" dirty="0"/>
          </a:p>
          <a:p>
            <a:pPr>
              <a:lnSpc>
                <a:spcPct val="80000"/>
              </a:lnSpc>
            </a:pPr>
            <a:r>
              <a:rPr lang="en-GB" sz="1000" dirty="0"/>
              <a:t>Had offer - failed would have returned all bar costs of share offer</a:t>
            </a:r>
          </a:p>
          <a:p>
            <a:pPr>
              <a:lnSpc>
                <a:spcPct val="80000"/>
              </a:lnSpc>
            </a:pPr>
            <a:endParaRPr lang="en-GB" sz="1000" dirty="0"/>
          </a:p>
          <a:p>
            <a:pPr>
              <a:lnSpc>
                <a:spcPct val="80000"/>
              </a:lnSpc>
            </a:pPr>
            <a:r>
              <a:rPr lang="en-GB" sz="1000" dirty="0"/>
              <a:t>Order complications… handed back £ 750k and then asked for it + more 9 months later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72586-1C2B-4457-B0C4-A983D42F6BAE}" type="slidenum">
              <a:rPr lang="en-GB"/>
              <a:pPr/>
              <a:t>8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Started August 2007</a:t>
            </a:r>
          </a:p>
          <a:p>
            <a:endParaRPr lang="en-GB"/>
          </a:p>
          <a:p>
            <a:r>
              <a:rPr lang="en-GB"/>
              <a:t>Completed March 2008</a:t>
            </a:r>
          </a:p>
          <a:p>
            <a:endParaRPr lang="en-GB"/>
          </a:p>
          <a:p>
            <a:r>
              <a:rPr lang="en-GB"/>
              <a:t>Last turbine assembled from 13.00 – 18.00 – cranes gone by 7am next day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User\Documents\Westmill Images &amp; website\westmill pv pics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8464"/>
            <a:ext cx="4531635" cy="6809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222" y="457200"/>
            <a:ext cx="591127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+mn-lt"/>
              </a:rPr>
              <a:t>Field Notes</a:t>
            </a:r>
          </a:p>
        </p:txBody>
      </p:sp>
      <p:pic>
        <p:nvPicPr>
          <p:cNvPr id="1026" name="Picture 2" descr="C:\Users\User\Pictures\field notes - will's photos june '10\wind song photos\dusk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420472" cy="47365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 descr="2008 08 04_15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0"/>
            <a:ext cx="4705133" cy="6865034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14" descr="p10805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98908" cy="6149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April 2003 – launch of WOW</a:t>
            </a:r>
          </a:p>
        </p:txBody>
      </p:sp>
      <p:pic>
        <p:nvPicPr>
          <p:cNvPr id="4" name="Picture 2" descr="C:\Users\User\Documents\Westmill Wind.2\wind talk photos  oct '08 inspiring project\wow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288562" cy="60932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C:\Users\User\Documents\PV Westmill\westmill PV photos\Westmill Images &amp; website\New Folder\IMG_2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1" y="256382"/>
            <a:ext cx="9566673" cy="6377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User\Documents\PV Westmill\AGM\2013 AGM photos\westmillAGM_group _MG_44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223772" cy="6149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7171" name="Picture 4" descr="2004 06 12_16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23850"/>
            <a:ext cx="9685338" cy="7264400"/>
          </a:xfr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GB" dirty="0">
                <a:latin typeface="Arial" charset="0"/>
              </a:rPr>
              <a:t>	Share Offer</a:t>
            </a:r>
          </a:p>
        </p:txBody>
      </p:sp>
      <p:pic>
        <p:nvPicPr>
          <p:cNvPr id="11162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43000"/>
            <a:ext cx="4044950" cy="5715000"/>
          </a:xfrm>
          <a:noFill/>
          <a:ln/>
        </p:spPr>
      </p:pic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4" cstate="print"/>
          <a:srcRect l="4314" t="7976" r="4639" b="11716"/>
          <a:stretch>
            <a:fillRect/>
          </a:stretch>
        </p:blipFill>
        <p:spPr bwMode="auto">
          <a:xfrm>
            <a:off x="4137025" y="4292600"/>
            <a:ext cx="50069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4" name="Picture 6" descr="Cheq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1" y="0"/>
            <a:ext cx="31734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2" descr="Energy4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2565400"/>
            <a:ext cx="26336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3668" name="Picture 4" descr="2008 01 30_159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692150"/>
            <a:ext cx="3635375" cy="5473700"/>
          </a:xfrm>
          <a:noFill/>
          <a:ln/>
        </p:spPr>
      </p:pic>
      <p:pic>
        <p:nvPicPr>
          <p:cNvPr id="113671" name="Picture 7" descr="2008 01 30_15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908050"/>
            <a:ext cx="3402013" cy="5080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6147" name="Picture 8" descr="2008 06 21_158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35788"/>
          </a:xfr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148</Words>
  <Application>Microsoft Office PowerPoint</Application>
  <PresentationFormat>On-screen Show (4:3)</PresentationFormat>
  <Paragraphs>33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April 2003 – launch of WOW</vt:lpstr>
      <vt:lpstr>PowerPoint Presentation</vt:lpstr>
      <vt:lpstr>PowerPoint Presentation</vt:lpstr>
      <vt:lpstr>PowerPoint Presentation</vt:lpstr>
      <vt:lpstr> Share Offer</vt:lpstr>
      <vt:lpstr>PowerPoint Presentation</vt:lpstr>
      <vt:lpstr>PowerPoint Presentation</vt:lpstr>
      <vt:lpstr>PowerPoint Presentation</vt:lpstr>
      <vt:lpstr>Field Notes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Peter Harper</cp:lastModifiedBy>
  <cp:revision>41</cp:revision>
  <dcterms:created xsi:type="dcterms:W3CDTF">2006-08-16T00:00:00Z</dcterms:created>
  <dcterms:modified xsi:type="dcterms:W3CDTF">2016-10-03T17:16:59Z</dcterms:modified>
</cp:coreProperties>
</file>