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162" autoAdjust="0"/>
  </p:normalViewPr>
  <p:slideViewPr>
    <p:cSldViewPr>
      <p:cViewPr varScale="1">
        <p:scale>
          <a:sx n="48" d="100"/>
          <a:sy n="48" d="100"/>
        </p:scale>
        <p:origin x="201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71949F-4C62-44DF-B287-ED71238CAE18}" type="datetimeFigureOut">
              <a:rPr lang="en-GB" smtClean="0"/>
              <a:t>31/10/2016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594C13-995C-4707-AEFC-465795A88AAF}" type="slidenum">
              <a:rPr lang="en-GB" smtClean="0"/>
              <a:t>‹#›</a:t>
            </a:fld>
            <a:endParaRPr lang="en-GB"/>
          </a:p>
        </p:txBody>
      </p:sp>
    </p:spTree>
    <p:extLst>
      <p:ext uri="{BB962C8B-B14F-4D97-AF65-F5344CB8AC3E}">
        <p14:creationId xmlns:p14="http://schemas.microsoft.com/office/powerpoint/2010/main" val="26582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Above all else agribusiness is claimed to be </a:t>
            </a:r>
            <a:r>
              <a:rPr lang="en-GB" sz="1200" i="1" kern="1200" dirty="0">
                <a:solidFill>
                  <a:schemeClr val="tx1"/>
                </a:solidFill>
                <a:effectLst/>
                <a:latin typeface="+mn-lt"/>
                <a:ea typeface="+mn-ea"/>
                <a:cs typeface="+mn-cs"/>
              </a:rPr>
              <a:t>efficient. </a:t>
            </a:r>
            <a:r>
              <a:rPr lang="en-GB" sz="1200" kern="1200" dirty="0">
                <a:solidFill>
                  <a:schemeClr val="tx1"/>
                </a:solidFill>
                <a:effectLst/>
                <a:latin typeface="+mn-lt"/>
                <a:ea typeface="+mn-ea"/>
                <a:cs typeface="+mn-cs"/>
              </a:rPr>
              <a:t>But it is necessary to challenge the term ‘efficiency’. Efficiency in terms of </a:t>
            </a:r>
            <a:r>
              <a:rPr lang="en-GB" sz="1200" i="1" kern="1200" dirty="0">
                <a:solidFill>
                  <a:schemeClr val="tx1"/>
                </a:solidFill>
                <a:effectLst/>
                <a:latin typeface="+mn-lt"/>
                <a:ea typeface="+mn-ea"/>
                <a:cs typeface="+mn-cs"/>
              </a:rPr>
              <a:t>what?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Not in terms of </a:t>
            </a:r>
            <a:r>
              <a:rPr lang="en-GB" sz="1200" i="1" kern="1200" dirty="0">
                <a:solidFill>
                  <a:schemeClr val="tx1"/>
                </a:solidFill>
                <a:effectLst/>
                <a:latin typeface="+mn-lt"/>
                <a:ea typeface="+mn-ea"/>
                <a:cs typeface="+mn-cs"/>
              </a:rPr>
              <a:t>energy,</a:t>
            </a:r>
            <a:r>
              <a:rPr lang="en-GB" sz="1200" kern="1200" dirty="0">
                <a:solidFill>
                  <a:schemeClr val="tx1"/>
                </a:solidFill>
                <a:effectLst/>
                <a:latin typeface="+mn-lt"/>
                <a:ea typeface="+mn-ea"/>
                <a:cs typeface="+mn-cs"/>
              </a:rPr>
              <a:t> anyway. British wheat growers produce 2.2 energy units for each unit expended; potato growers produce 1.1 units, and sugar beet, when refined to sugar, gains only 0.49 units. Battery eggs produce 0.16 and broiler chickens produce 0.11 units of energy for every one expended. Compare this performance with that of Yucatan maize farmers who produce 13-29 units of food energy, and primitive gardeners in New Guinea who produce 20 units, for each energy unit expended. Energy inputs into the agribusiness system are increasing enormously, but the food energy produced is rising only marginally. For instance in the US, food energy consumed has risen from about 150 kcal.10</a:t>
            </a:r>
            <a:r>
              <a:rPr lang="en-GB" sz="1200" kern="1200" baseline="30000" dirty="0">
                <a:solidFill>
                  <a:schemeClr val="tx1"/>
                </a:solidFill>
                <a:effectLst/>
                <a:latin typeface="+mn-lt"/>
                <a:ea typeface="+mn-ea"/>
                <a:cs typeface="+mn-cs"/>
              </a:rPr>
              <a:t>1 2</a:t>
            </a:r>
            <a:r>
              <a:rPr lang="en-GB" sz="1200" kern="1200" dirty="0">
                <a:solidFill>
                  <a:schemeClr val="tx1"/>
                </a:solidFill>
                <a:effectLst/>
                <a:latin typeface="+mn-lt"/>
                <a:ea typeface="+mn-ea"/>
                <a:cs typeface="+mn-cs"/>
              </a:rPr>
              <a:t> in 1940 to about 250 kcal.10</a:t>
            </a:r>
            <a:r>
              <a:rPr lang="en-GB" sz="1200" kern="1200" baseline="30000" dirty="0">
                <a:solidFill>
                  <a:schemeClr val="tx1"/>
                </a:solidFill>
                <a:effectLst/>
                <a:latin typeface="+mn-lt"/>
                <a:ea typeface="+mn-ea"/>
                <a:cs typeface="+mn-cs"/>
              </a:rPr>
              <a:t>12</a:t>
            </a:r>
            <a:r>
              <a:rPr lang="en-GB" sz="1200" kern="1200" dirty="0">
                <a:solidFill>
                  <a:schemeClr val="tx1"/>
                </a:solidFill>
                <a:effectLst/>
                <a:latin typeface="+mn-lt"/>
                <a:ea typeface="+mn-ea"/>
                <a:cs typeface="+mn-cs"/>
              </a:rPr>
              <a:t> in 1970, whereas energy input rose from 700 kcal.10</a:t>
            </a:r>
            <a:r>
              <a:rPr lang="en-GB" sz="1200" kern="1200" baseline="30000" dirty="0">
                <a:solidFill>
                  <a:schemeClr val="tx1"/>
                </a:solidFill>
                <a:effectLst/>
                <a:latin typeface="+mn-lt"/>
                <a:ea typeface="+mn-ea"/>
                <a:cs typeface="+mn-cs"/>
              </a:rPr>
              <a:t>12</a:t>
            </a:r>
            <a:r>
              <a:rPr lang="en-GB" sz="1200" kern="1200" dirty="0">
                <a:solidFill>
                  <a:schemeClr val="tx1"/>
                </a:solidFill>
                <a:effectLst/>
                <a:latin typeface="+mn-lt"/>
                <a:ea typeface="+mn-ea"/>
                <a:cs typeface="+mn-cs"/>
              </a:rPr>
              <a:t> in 1940 to 2250 kcal.10</a:t>
            </a:r>
            <a:r>
              <a:rPr lang="en-GB" sz="1200" kern="1200" baseline="30000" dirty="0">
                <a:solidFill>
                  <a:schemeClr val="tx1"/>
                </a:solidFill>
                <a:effectLst/>
                <a:latin typeface="+mn-lt"/>
                <a:ea typeface="+mn-ea"/>
                <a:cs typeface="+mn-cs"/>
              </a:rPr>
              <a:t>12</a:t>
            </a:r>
            <a:r>
              <a:rPr lang="en-GB" sz="1200" kern="1200" dirty="0">
                <a:solidFill>
                  <a:schemeClr val="tx1"/>
                </a:solidFill>
                <a:effectLst/>
                <a:latin typeface="+mn-lt"/>
                <a:ea typeface="+mn-ea"/>
                <a:cs typeface="+mn-cs"/>
              </a:rPr>
              <a:t> in 1970.</a:t>
            </a:r>
          </a:p>
          <a:p>
            <a:r>
              <a:rPr lang="en-GB" sz="1200" kern="1200" dirty="0">
                <a:solidFill>
                  <a:schemeClr val="tx1"/>
                </a:solidFill>
                <a:effectLst/>
                <a:latin typeface="+mn-lt"/>
                <a:ea typeface="+mn-ea"/>
                <a:cs typeface="+mn-cs"/>
              </a:rPr>
              <a:t>Nor is agribusiness efficient in terms of </a:t>
            </a:r>
            <a:r>
              <a:rPr lang="en-GB" sz="1200" i="1" kern="1200" dirty="0">
                <a:solidFill>
                  <a:schemeClr val="tx1"/>
                </a:solidFill>
                <a:effectLst/>
                <a:latin typeface="+mn-lt"/>
                <a:ea typeface="+mn-ea"/>
                <a:cs typeface="+mn-cs"/>
              </a:rPr>
              <a:t>product­ivity—</a:t>
            </a:r>
            <a:r>
              <a:rPr lang="en-GB" sz="1200" kern="1200" dirty="0">
                <a:solidFill>
                  <a:schemeClr val="tx1"/>
                </a:solidFill>
                <a:effectLst/>
                <a:latin typeface="+mn-lt"/>
                <a:ea typeface="+mn-ea"/>
                <a:cs typeface="+mn-cs"/>
              </a:rPr>
              <a:t> that is, output per acre. Yields in England and Wales of barley and wheat increased from 17.4 and 19.0 </a:t>
            </a:r>
            <a:r>
              <a:rPr lang="en-GB" sz="1200" kern="1200" dirty="0" err="1">
                <a:solidFill>
                  <a:schemeClr val="tx1"/>
                </a:solidFill>
                <a:effectLst/>
                <a:latin typeface="+mn-lt"/>
                <a:ea typeface="+mn-ea"/>
                <a:cs typeface="+mn-cs"/>
              </a:rPr>
              <a:t>cwt</a:t>
            </a:r>
            <a:r>
              <a:rPr lang="en-GB" sz="1200" kern="1200" dirty="0">
                <a:solidFill>
                  <a:schemeClr val="tx1"/>
                </a:solidFill>
                <a:effectLst/>
                <a:latin typeface="+mn-lt"/>
                <a:ea typeface="+mn-ea"/>
                <a:cs typeface="+mn-cs"/>
              </a:rPr>
              <a:t> per acre (</a:t>
            </a:r>
            <a:r>
              <a:rPr lang="en-GB" sz="1200" kern="1200" dirty="0" err="1">
                <a:solidFill>
                  <a:schemeClr val="tx1"/>
                </a:solidFill>
                <a:effectLst/>
                <a:latin typeface="+mn-lt"/>
                <a:ea typeface="+mn-ea"/>
                <a:cs typeface="+mn-cs"/>
              </a:rPr>
              <a:t>cpa</a:t>
            </a:r>
            <a:r>
              <a:rPr lang="en-GB" sz="1200" kern="1200" dirty="0">
                <a:solidFill>
                  <a:schemeClr val="tx1"/>
                </a:solidFill>
                <a:effectLst/>
                <a:latin typeface="+mn-lt"/>
                <a:ea typeface="+mn-ea"/>
                <a:cs typeface="+mn-cs"/>
              </a:rPr>
              <a:t>) during 1940-44, to 28.5 and 32.1 </a:t>
            </a:r>
            <a:r>
              <a:rPr lang="en-GB" sz="1200" kern="1200" dirty="0" err="1">
                <a:solidFill>
                  <a:schemeClr val="tx1"/>
                </a:solidFill>
                <a:effectLst/>
                <a:latin typeface="+mn-lt"/>
                <a:ea typeface="+mn-ea"/>
                <a:cs typeface="+mn-cs"/>
              </a:rPr>
              <a:t>cpa</a:t>
            </a:r>
            <a:r>
              <a:rPr lang="en-GB" sz="1200" kern="1200" dirty="0">
                <a:solidFill>
                  <a:schemeClr val="tx1"/>
                </a:solidFill>
                <a:effectLst/>
                <a:latin typeface="+mn-lt"/>
                <a:ea typeface="+mn-ea"/>
                <a:cs typeface="+mn-cs"/>
              </a:rPr>
              <a:t> for 1961-65. Production of wheat rose from </a:t>
            </a:r>
            <a:r>
              <a:rPr lang="en-GB" sz="1200" i="1" kern="1200" dirty="0">
                <a:solidFill>
                  <a:schemeClr val="tx1"/>
                </a:solidFill>
                <a:effectLst/>
                <a:latin typeface="+mn-lt"/>
                <a:ea typeface="+mn-ea"/>
                <a:cs typeface="+mn-cs"/>
              </a:rPr>
              <a:t>V/2</a:t>
            </a:r>
            <a:r>
              <a:rPr lang="en-GB" sz="1200" kern="1200" dirty="0">
                <a:solidFill>
                  <a:schemeClr val="tx1"/>
                </a:solidFill>
                <a:effectLst/>
                <a:latin typeface="+mn-lt"/>
                <a:ea typeface="+mn-ea"/>
                <a:cs typeface="+mn-cs"/>
              </a:rPr>
              <a:t> million tons to 3.4 million tons, and output of barley from 2.2 million tons to 5.7</a:t>
            </a:r>
          </a:p>
          <a:p>
            <a:r>
              <a:rPr lang="en-GB" sz="1200" kern="1200" dirty="0">
                <a:solidFill>
                  <a:schemeClr val="tx1"/>
                </a:solidFill>
                <a:effectLst/>
                <a:latin typeface="+mn-lt"/>
                <a:ea typeface="+mn-ea"/>
                <a:cs typeface="+mn-cs"/>
              </a:rPr>
              <a:t>million tons, during the same period. These increases were accompanied by extensive mono- culturing of crops and the establishment of larger farms as the main food producers.</a:t>
            </a:r>
          </a:p>
          <a:p>
            <a:r>
              <a:rPr lang="en-GB" sz="1200" kern="1200" dirty="0">
                <a:solidFill>
                  <a:schemeClr val="tx1"/>
                </a:solidFill>
                <a:effectLst/>
                <a:latin typeface="+mn-lt"/>
                <a:ea typeface="+mn-ea"/>
                <a:cs typeface="+mn-cs"/>
              </a:rPr>
              <a:t>Since then, however, yields have stabilised. The five year average for 1966-70 of these crops was </a:t>
            </a:r>
            <a:r>
              <a:rPr lang="en-GB" sz="1200" i="1" kern="1200" dirty="0">
                <a:solidFill>
                  <a:schemeClr val="tx1"/>
                </a:solidFill>
                <a:effectLst/>
                <a:latin typeface="+mn-lt"/>
                <a:ea typeface="+mn-ea"/>
                <a:cs typeface="+mn-cs"/>
              </a:rPr>
              <a:t>down</a:t>
            </a:r>
            <a:r>
              <a:rPr lang="en-GB" sz="1200" kern="1200" dirty="0">
                <a:solidFill>
                  <a:schemeClr val="tx1"/>
                </a:solidFill>
                <a:effectLst/>
                <a:latin typeface="+mn-lt"/>
                <a:ea typeface="+mn-ea"/>
                <a:cs typeface="+mn-cs"/>
              </a:rPr>
              <a:t> on the previous five year average in England and Wales. The yield per acre was 27.9 </a:t>
            </a:r>
            <a:r>
              <a:rPr lang="en-GB" sz="1200" kern="1200" dirty="0" err="1">
                <a:solidFill>
                  <a:schemeClr val="tx1"/>
                </a:solidFill>
                <a:effectLst/>
                <a:latin typeface="+mn-lt"/>
                <a:ea typeface="+mn-ea"/>
                <a:cs typeface="+mn-cs"/>
              </a:rPr>
              <a:t>cwts</a:t>
            </a:r>
            <a:r>
              <a:rPr lang="en-GB" sz="1200" kern="1200" dirty="0">
                <a:solidFill>
                  <a:schemeClr val="tx1"/>
                </a:solidFill>
                <a:effectLst/>
                <a:latin typeface="+mn-lt"/>
                <a:ea typeface="+mn-ea"/>
                <a:cs typeface="+mn-cs"/>
              </a:rPr>
              <a:t> per acre for barley, and 31.4 </a:t>
            </a:r>
            <a:r>
              <a:rPr lang="en-GB" sz="1200" kern="1200" dirty="0" err="1">
                <a:solidFill>
                  <a:schemeClr val="tx1"/>
                </a:solidFill>
                <a:effectLst/>
                <a:latin typeface="+mn-lt"/>
                <a:ea typeface="+mn-ea"/>
                <a:cs typeface="+mn-cs"/>
              </a:rPr>
              <a:t>cpa</a:t>
            </a:r>
            <a:r>
              <a:rPr lang="en-GB" sz="1200" kern="1200" dirty="0">
                <a:solidFill>
                  <a:schemeClr val="tx1"/>
                </a:solidFill>
                <a:effectLst/>
                <a:latin typeface="+mn-lt"/>
                <a:ea typeface="+mn-ea"/>
                <a:cs typeface="+mn-cs"/>
              </a:rPr>
              <a:t> for wheat. It is true, however, that yields have now improved slightly, the 71-73 average being 34.6 </a:t>
            </a:r>
            <a:r>
              <a:rPr lang="en-GB" sz="1200" kern="1200" dirty="0" err="1">
                <a:solidFill>
                  <a:schemeClr val="tx1"/>
                </a:solidFill>
                <a:effectLst/>
                <a:latin typeface="+mn-lt"/>
                <a:ea typeface="+mn-ea"/>
                <a:cs typeface="+mn-cs"/>
              </a:rPr>
              <a:t>cpa</a:t>
            </a:r>
            <a:r>
              <a:rPr lang="en-GB" sz="1200" kern="1200" dirty="0">
                <a:solidFill>
                  <a:schemeClr val="tx1"/>
                </a:solidFill>
                <a:effectLst/>
                <a:latin typeface="+mn-lt"/>
                <a:ea typeface="+mn-ea"/>
                <a:cs typeface="+mn-cs"/>
              </a:rPr>
              <a:t> for wheat, 31.3 </a:t>
            </a:r>
            <a:r>
              <a:rPr lang="en-GB" sz="1200" kern="1200" dirty="0" err="1">
                <a:solidFill>
                  <a:schemeClr val="tx1"/>
                </a:solidFill>
                <a:effectLst/>
                <a:latin typeface="+mn-lt"/>
                <a:ea typeface="+mn-ea"/>
                <a:cs typeface="+mn-cs"/>
              </a:rPr>
              <a:t>cpa</a:t>
            </a:r>
            <a:r>
              <a:rPr lang="en-GB" sz="1200" kern="1200" dirty="0">
                <a:solidFill>
                  <a:schemeClr val="tx1"/>
                </a:solidFill>
                <a:effectLst/>
                <a:latin typeface="+mn-lt"/>
                <a:ea typeface="+mn-ea"/>
                <a:cs typeface="+mn-cs"/>
              </a:rPr>
              <a:t> for barley.</a:t>
            </a:r>
          </a:p>
          <a:p>
            <a:r>
              <a:rPr lang="en-GB" sz="1200" kern="1200" dirty="0">
                <a:solidFill>
                  <a:schemeClr val="tx1"/>
                </a:solidFill>
                <a:effectLst/>
                <a:latin typeface="+mn-lt"/>
                <a:ea typeface="+mn-ea"/>
                <a:cs typeface="+mn-cs"/>
              </a:rPr>
              <a:t>It is not even true to say that the ‘efficiency’ of agribusiness is determined solely by economic criteria. Agribusiness is efficient by only one economic criterion-the ratio of gross monetary out­put to input. All other considerations, including productivity, are secondary. Thus, following the definition of the Ministry of Agriculture, Fisheries and Food, there are two sorts of farms: </a:t>
            </a:r>
            <a:r>
              <a:rPr lang="en-GB" sz="1200" i="1" kern="1200" dirty="0">
                <a:solidFill>
                  <a:schemeClr val="tx1"/>
                </a:solidFill>
                <a:effectLst/>
                <a:latin typeface="+mn-lt"/>
                <a:ea typeface="+mn-ea"/>
                <a:cs typeface="+mn-cs"/>
              </a:rPr>
              <a:t>high- performance (HP) farms—those</a:t>
            </a:r>
            <a:r>
              <a:rPr lang="en-GB" sz="1200" kern="1200" dirty="0">
                <a:solidFill>
                  <a:schemeClr val="tx1"/>
                </a:solidFill>
                <a:effectLst/>
                <a:latin typeface="+mn-lt"/>
                <a:ea typeface="+mn-ea"/>
                <a:cs typeface="+mn-cs"/>
              </a:rPr>
              <a:t> with the highest ratio of output per £100 input—which have “higher net incomes, specialise more and have lower labour, rent and machinery costs per acre”; and </a:t>
            </a:r>
            <a:r>
              <a:rPr lang="en-GB" sz="1200" i="1" kern="1200" dirty="0">
                <a:solidFill>
                  <a:schemeClr val="tx1"/>
                </a:solidFill>
                <a:effectLst/>
                <a:latin typeface="+mn-lt"/>
                <a:ea typeface="+mn-ea"/>
                <a:cs typeface="+mn-cs"/>
              </a:rPr>
              <a:t>low- performance (LP) farms</a:t>
            </a:r>
            <a:r>
              <a:rPr lang="en-GB" sz="1200" kern="1200" dirty="0">
                <a:solidFill>
                  <a:schemeClr val="tx1"/>
                </a:solidFill>
                <a:effectLst/>
                <a:latin typeface="+mn-lt"/>
                <a:ea typeface="+mn-ea"/>
                <a:cs typeface="+mn-cs"/>
              </a:rPr>
              <a:t>-the quarter of farms with the lowest such ratio. The advantage of large farms is clear—reduced labour and machinery costs per acre. But the productivity (i e. output per acre) bears no relationship to this measure of performance. Low-</a:t>
            </a:r>
            <a:r>
              <a:rPr lang="en-GB" sz="1200" kern="1200" dirty="0" err="1">
                <a:solidFill>
                  <a:schemeClr val="tx1"/>
                </a:solidFill>
                <a:effectLst/>
                <a:latin typeface="+mn-lt"/>
                <a:ea typeface="+mn-ea"/>
                <a:cs typeface="+mn-cs"/>
              </a:rPr>
              <a:t>perfromance</a:t>
            </a:r>
            <a:r>
              <a:rPr lang="en-GB" sz="1200" kern="1200" dirty="0">
                <a:solidFill>
                  <a:schemeClr val="tx1"/>
                </a:solidFill>
                <a:effectLst/>
                <a:latin typeface="+mn-lt"/>
                <a:ea typeface="+mn-ea"/>
                <a:cs typeface="+mn-cs"/>
              </a:rPr>
              <a:t> dairy, livestock</a:t>
            </a:r>
            <a:r>
              <a:rPr lang="en-GB" sz="1200" kern="1200" baseline="0" dirty="0">
                <a:solidFill>
                  <a:schemeClr val="tx1"/>
                </a:solidFill>
                <a:effectLst/>
                <a:latin typeface="+mn-lt"/>
                <a:ea typeface="+mn-ea"/>
                <a:cs typeface="+mn-cs"/>
              </a:rPr>
              <a:t> and cropping farms produce outputs comparable to similar ‘high performance farms’, for most size groups. </a:t>
            </a:r>
            <a:r>
              <a:rPr lang="en-GB" sz="1200" kern="1200" dirty="0">
                <a:solidFill>
                  <a:schemeClr val="tx1"/>
                </a:solidFill>
                <a:effectLst/>
                <a:latin typeface="+mn-lt"/>
                <a:ea typeface="+mn-ea"/>
                <a:cs typeface="+mn-cs"/>
              </a:rPr>
              <a:t>So-called ‘low-performance’ </a:t>
            </a:r>
            <a:r>
              <a:rPr lang="en-GB" sz="1200" i="1" kern="1200" dirty="0">
                <a:solidFill>
                  <a:schemeClr val="tx1"/>
                </a:solidFill>
                <a:effectLst/>
                <a:latin typeface="+mn-lt"/>
                <a:ea typeface="+mn-ea"/>
                <a:cs typeface="+mn-cs"/>
              </a:rPr>
              <a:t>mixed</a:t>
            </a:r>
            <a:r>
              <a:rPr lang="en-GB" sz="1200" kern="1200" dirty="0">
                <a:solidFill>
                  <a:schemeClr val="tx1"/>
                </a:solidFill>
                <a:effectLst/>
                <a:latin typeface="+mn-lt"/>
                <a:ea typeface="+mn-ea"/>
                <a:cs typeface="+mn-cs"/>
              </a:rPr>
              <a:t> farms (of all sizes) consistently </a:t>
            </a:r>
            <a:r>
              <a:rPr lang="en-GB" sz="1200" kern="1200" dirty="0" err="1">
                <a:solidFill>
                  <a:schemeClr val="tx1"/>
                </a:solidFill>
                <a:effectLst/>
                <a:latin typeface="+mn-lt"/>
                <a:ea typeface="+mn-ea"/>
                <a:cs typeface="+mn-cs"/>
              </a:rPr>
              <a:t>outyielded</a:t>
            </a:r>
            <a:r>
              <a:rPr lang="en-GB" sz="1200" kern="1200" dirty="0">
                <a:solidFill>
                  <a:schemeClr val="tx1"/>
                </a:solidFill>
                <a:effectLst/>
                <a:latin typeface="+mn-lt"/>
                <a:ea typeface="+mn-ea"/>
                <a:cs typeface="+mn-cs"/>
              </a:rPr>
              <a:t> ‘high- performance’ farms during 1970-72. </a:t>
            </a:r>
            <a:r>
              <a:rPr lang="en-GB" sz="1200" i="1" kern="1200" dirty="0">
                <a:solidFill>
                  <a:schemeClr val="tx1"/>
                </a:solidFill>
                <a:effectLst/>
                <a:latin typeface="+mn-lt"/>
                <a:ea typeface="+mn-ea"/>
                <a:cs typeface="+mn-cs"/>
              </a:rPr>
              <a:t>LP</a:t>
            </a:r>
            <a:r>
              <a:rPr lang="en-GB" sz="1200" kern="1200" dirty="0">
                <a:solidFill>
                  <a:schemeClr val="tx1"/>
                </a:solidFill>
                <a:effectLst/>
                <a:latin typeface="+mn-lt"/>
                <a:ea typeface="+mn-ea"/>
                <a:cs typeface="+mn-cs"/>
              </a:rPr>
              <a:t> farms produced £85 per acre, </a:t>
            </a:r>
            <a:r>
              <a:rPr lang="en-GB" sz="1200" i="1" kern="1200" dirty="0">
                <a:solidFill>
                  <a:schemeClr val="tx1"/>
                </a:solidFill>
                <a:effectLst/>
                <a:latin typeface="+mn-lt"/>
                <a:ea typeface="+mn-ea"/>
                <a:cs typeface="+mn-cs"/>
              </a:rPr>
              <a:t>HP</a:t>
            </a:r>
            <a:r>
              <a:rPr lang="en-GB" sz="1200" kern="1200" dirty="0">
                <a:solidFill>
                  <a:schemeClr val="tx1"/>
                </a:solidFill>
                <a:effectLst/>
                <a:latin typeface="+mn-lt"/>
                <a:ea typeface="+mn-ea"/>
                <a:cs typeface="+mn-cs"/>
              </a:rPr>
              <a:t> farms £65 per acre on average. The greatest discrepancy occurred on the larger farms (over 1800 acres), where high- performance farms produced only 70 per cent of the output of low-performance farms. High- performance farms had, of course, a higher return on labour input (about £550 compared to £410 per £100) and higher net farm income (about £29 compared to £7 per £100). And these are the determinants of efficiency.</a:t>
            </a:r>
          </a:p>
          <a:p>
            <a:r>
              <a:rPr lang="en-GB" sz="1200" kern="1200" dirty="0">
                <a:solidFill>
                  <a:schemeClr val="tx1"/>
                </a:solidFill>
                <a:effectLst/>
                <a:latin typeface="+mn-lt"/>
                <a:ea typeface="+mn-ea"/>
                <a:cs typeface="+mn-cs"/>
              </a:rPr>
              <a:t>Thus, talk of making </a:t>
            </a:r>
            <a:r>
              <a:rPr lang="en-GB" sz="1200" kern="1200" dirty="0" err="1">
                <a:solidFill>
                  <a:schemeClr val="tx1"/>
                </a:solidFill>
                <a:effectLst/>
                <a:latin typeface="+mn-lt"/>
                <a:ea typeface="+mn-ea"/>
                <a:cs typeface="+mn-cs"/>
              </a:rPr>
              <a:t>ou</a:t>
            </a:r>
            <a:r>
              <a:rPr lang="en-GB" sz="1200" kern="1200" dirty="0">
                <a:solidFill>
                  <a:schemeClr val="tx1"/>
                </a:solidFill>
                <a:effectLst/>
                <a:latin typeface="+mn-lt"/>
                <a:ea typeface="+mn-ea"/>
                <a:cs typeface="+mn-cs"/>
              </a:rPr>
              <a:t>? farms more efficient in order to provide for increased food demands is pure mystification. </a:t>
            </a:r>
            <a:r>
              <a:rPr lang="en-GB" sz="1200" kern="1200" dirty="0" err="1">
                <a:solidFill>
                  <a:schemeClr val="tx1"/>
                </a:solidFill>
                <a:effectLst/>
                <a:latin typeface="+mn-lt"/>
                <a:ea typeface="+mn-ea"/>
                <a:cs typeface="+mn-cs"/>
              </a:rPr>
              <a:t>Agribiz</a:t>
            </a:r>
            <a:r>
              <a:rPr lang="en-GB" sz="1200" kern="1200" dirty="0">
                <a:solidFill>
                  <a:schemeClr val="tx1"/>
                </a:solidFill>
                <a:effectLst/>
                <a:latin typeface="+mn-lt"/>
                <a:ea typeface="+mn-ea"/>
                <a:cs typeface="+mn-cs"/>
              </a:rPr>
              <a:t> efficiency does </a:t>
            </a:r>
            <a:r>
              <a:rPr lang="en-GB" sz="1200" i="1" kern="1200" dirty="0">
                <a:solidFill>
                  <a:schemeClr val="tx1"/>
                </a:solidFill>
                <a:effectLst/>
                <a:latin typeface="+mn-lt"/>
                <a:ea typeface="+mn-ea"/>
                <a:cs typeface="+mn-cs"/>
              </a:rPr>
              <a:t>not</a:t>
            </a:r>
            <a:r>
              <a:rPr lang="en-GB" sz="1200" kern="1200" dirty="0">
                <a:solidFill>
                  <a:schemeClr val="tx1"/>
                </a:solidFill>
                <a:effectLst/>
                <a:latin typeface="+mn-lt"/>
                <a:ea typeface="+mn-ea"/>
                <a:cs typeface="+mn-cs"/>
              </a:rPr>
              <a:t> produce more food automatically, nor is that a measure of its success. It produces more efficient </a:t>
            </a:r>
            <a:r>
              <a:rPr lang="en-GB" sz="1200" i="1" kern="1200" dirty="0">
                <a:solidFill>
                  <a:schemeClr val="tx1"/>
                </a:solidFill>
                <a:effectLst/>
                <a:latin typeface="+mn-lt"/>
                <a:ea typeface="+mn-ea"/>
                <a:cs typeface="+mn-cs"/>
              </a:rPr>
              <a:t>labour,</a:t>
            </a:r>
            <a:r>
              <a:rPr lang="en-GB" sz="1200" kern="1200" dirty="0">
                <a:solidFill>
                  <a:schemeClr val="tx1"/>
                </a:solidFill>
                <a:effectLst/>
                <a:latin typeface="+mn-lt"/>
                <a:ea typeface="+mn-ea"/>
                <a:cs typeface="+mn-cs"/>
              </a:rPr>
              <a:t> more efficient </a:t>
            </a:r>
            <a:r>
              <a:rPr lang="en-GB" sz="1200" i="1" kern="1200" dirty="0">
                <a:solidFill>
                  <a:schemeClr val="tx1"/>
                </a:solidFill>
                <a:effectLst/>
                <a:latin typeface="+mn-lt"/>
                <a:ea typeface="+mn-ea"/>
                <a:cs typeface="+mn-cs"/>
              </a:rPr>
              <a:t>capital,</a:t>
            </a:r>
            <a:r>
              <a:rPr lang="en-GB" sz="1200" kern="1200" dirty="0">
                <a:solidFill>
                  <a:schemeClr val="tx1"/>
                </a:solidFill>
                <a:effectLst/>
                <a:latin typeface="+mn-lt"/>
                <a:ea typeface="+mn-ea"/>
                <a:cs typeface="+mn-cs"/>
              </a:rPr>
              <a:t> and if it produces mor</a:t>
            </a:r>
            <a:r>
              <a:rPr lang="en-GB" sz="1200" i="1" kern="1200" dirty="0">
                <a:solidFill>
                  <a:schemeClr val="tx1"/>
                </a:solidFill>
                <a:effectLst/>
                <a:latin typeface="+mn-lt"/>
                <a:ea typeface="+mn-ea"/>
                <a:cs typeface="+mn-cs"/>
              </a:rPr>
              <a:t>t food,</a:t>
            </a:r>
            <a:r>
              <a:rPr lang="en-GB" sz="1200" kern="1200" dirty="0">
                <a:solidFill>
                  <a:schemeClr val="tx1"/>
                </a:solidFill>
                <a:effectLst/>
                <a:latin typeface="+mn-lt"/>
                <a:ea typeface="+mn-ea"/>
                <a:cs typeface="+mn-cs"/>
              </a:rPr>
              <a:t> well so much the better, but that is a secondary consid­eration. The drive to increase the technical efficiency of the food production process is in fact a drive to maximise the creation of surplus value, or </a:t>
            </a:r>
            <a:r>
              <a:rPr lang="en-GB" sz="1200" i="1" kern="1200" dirty="0">
                <a:solidFill>
                  <a:schemeClr val="tx1"/>
                </a:solidFill>
                <a:effectLst/>
                <a:latin typeface="+mn-lt"/>
                <a:ea typeface="+mn-ea"/>
                <a:cs typeface="+mn-cs"/>
              </a:rPr>
              <a:t>profit.</a:t>
            </a:r>
            <a:endParaRPr lang="en-GB" dirty="0"/>
          </a:p>
        </p:txBody>
      </p:sp>
      <p:sp>
        <p:nvSpPr>
          <p:cNvPr id="4" name="Slide Number Placeholder 3"/>
          <p:cNvSpPr>
            <a:spLocks noGrp="1"/>
          </p:cNvSpPr>
          <p:nvPr>
            <p:ph type="sldNum" sz="quarter" idx="10"/>
          </p:nvPr>
        </p:nvSpPr>
        <p:spPr/>
        <p:txBody>
          <a:bodyPr/>
          <a:lstStyle/>
          <a:p>
            <a:fld id="{4E594C13-995C-4707-AEFC-465795A88AAF}" type="slidenum">
              <a:rPr lang="en-GB" smtClean="0"/>
              <a:t>3</a:t>
            </a:fld>
            <a:endParaRPr lang="en-GB"/>
          </a:p>
        </p:txBody>
      </p:sp>
    </p:spTree>
    <p:extLst>
      <p:ext uri="{BB962C8B-B14F-4D97-AF65-F5344CB8AC3E}">
        <p14:creationId xmlns:p14="http://schemas.microsoft.com/office/powerpoint/2010/main" val="473553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4 </a:t>
            </a:r>
            <a:r>
              <a:rPr lang="en-GB" sz="1200" b="0" i="1" u="none" strike="noStrike" kern="1200" dirty="0">
                <a:solidFill>
                  <a:schemeClr val="tx1"/>
                </a:solidFill>
                <a:effectLst/>
                <a:latin typeface="+mn-lt"/>
                <a:ea typeface="+mn-ea"/>
                <a:cs typeface="+mn-cs"/>
              </a:rPr>
              <a:t>Exploitation of Nature: direct pollution.</a:t>
            </a:r>
            <a:r>
              <a:rPr lang="en-GB" sz="1200" kern="1200" dirty="0">
                <a:solidFill>
                  <a:schemeClr val="tx1"/>
                </a:solidFill>
                <a:effectLst/>
                <a:latin typeface="+mn-lt"/>
                <a:ea typeface="+mn-ea"/>
                <a:cs typeface="+mn-cs"/>
              </a:rPr>
              <a:t> The most widely known </a:t>
            </a:r>
            <a:r>
              <a:rPr lang="en-GB" sz="1200" kern="1200" dirty="0" err="1">
                <a:solidFill>
                  <a:schemeClr val="tx1"/>
                </a:solidFill>
                <a:effectLst/>
                <a:latin typeface="+mn-lt"/>
                <a:ea typeface="+mn-ea"/>
                <a:cs typeface="+mn-cs"/>
              </a:rPr>
              <a:t>pollutive</a:t>
            </a:r>
            <a:r>
              <a:rPr lang="en-GB" sz="1200" kern="1200" dirty="0">
                <a:solidFill>
                  <a:schemeClr val="tx1"/>
                </a:solidFill>
                <a:effectLst/>
                <a:latin typeface="+mn-lt"/>
                <a:ea typeface="+mn-ea"/>
                <a:cs typeface="+mn-cs"/>
              </a:rPr>
              <a:t> effect is that caused by pesticides, the major undesirable properties of which are persistence, broad range of activity, and widespread use. All the members of the </a:t>
            </a:r>
            <a:r>
              <a:rPr lang="en-GB" sz="1200" kern="1200" dirty="0" err="1">
                <a:solidFill>
                  <a:schemeClr val="tx1"/>
                </a:solidFill>
                <a:effectLst/>
                <a:latin typeface="+mn-lt"/>
                <a:ea typeface="+mn-ea"/>
                <a:cs typeface="+mn-cs"/>
              </a:rPr>
              <a:t>organochlorine</a:t>
            </a:r>
            <a:r>
              <a:rPr lang="en-GB" sz="1200" kern="1200" dirty="0">
                <a:solidFill>
                  <a:schemeClr val="tx1"/>
                </a:solidFill>
                <a:effectLst/>
                <a:latin typeface="+mn-lt"/>
                <a:ea typeface="+mn-ea"/>
                <a:cs typeface="+mn-cs"/>
              </a:rPr>
              <a:t> group, which includes DDT and </a:t>
            </a:r>
            <a:r>
              <a:rPr lang="en-GB" sz="1200" kern="1200" dirty="0" err="1">
                <a:solidFill>
                  <a:schemeClr val="tx1"/>
                </a:solidFill>
                <a:effectLst/>
                <a:latin typeface="+mn-lt"/>
                <a:ea typeface="+mn-ea"/>
                <a:cs typeface="+mn-cs"/>
              </a:rPr>
              <a:t>Dieldrin</a:t>
            </a:r>
            <a:r>
              <a:rPr lang="en-GB" sz="1200" kern="1200" dirty="0">
                <a:solidFill>
                  <a:schemeClr val="tx1"/>
                </a:solidFill>
                <a:effectLst/>
                <a:latin typeface="+mn-lt"/>
                <a:ea typeface="+mn-ea"/>
                <a:cs typeface="+mn-cs"/>
              </a:rPr>
              <a:t>, are powerful and persistent. It was the use of </a:t>
            </a:r>
            <a:r>
              <a:rPr lang="en-GB" sz="1200" kern="1200" dirty="0" err="1">
                <a:solidFill>
                  <a:schemeClr val="tx1"/>
                </a:solidFill>
                <a:effectLst/>
                <a:latin typeface="+mn-lt"/>
                <a:ea typeface="+mn-ea"/>
                <a:cs typeface="+mn-cs"/>
              </a:rPr>
              <a:t>Dieldrin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Aldrin</a:t>
            </a:r>
            <a:r>
              <a:rPr lang="en-GB" sz="1200" kern="1200" dirty="0">
                <a:solidFill>
                  <a:schemeClr val="tx1"/>
                </a:solidFill>
                <a:effectLst/>
                <a:latin typeface="+mn-lt"/>
                <a:ea typeface="+mn-ea"/>
                <a:cs typeface="+mn-cs"/>
              </a:rPr>
              <a:t>, and Heptachlor as seed dressings on wheat that first aroused attention as to possible side effects of insecticides in this country. In the springs of 1960 and 1961 bird deaths increased alarmingly, causing a public outcry. Game birds and predatory mammals and birds were affected. It was shown that the deaths were not solely due to the oral toxicity of pesticides, but that certain predators had been declining in numbers since World War II. This decline was linked with a reduction in the shell thickness, caused by increase in the production of enzymes—which broke down the oestrogen necessary for controlling calcium deposition. Thus, instead of simply asking the question “how much pesticide will kill an animal?” it became clear that the possible long term effects on animal populations had to be investigated.</a:t>
            </a:r>
          </a:p>
          <a:p>
            <a:r>
              <a:rPr lang="en-GB" sz="1200" kern="1200" dirty="0">
                <a:solidFill>
                  <a:schemeClr val="tx1"/>
                </a:solidFill>
                <a:effectLst/>
                <a:latin typeface="+mn-lt"/>
                <a:ea typeface="+mn-ea"/>
                <a:cs typeface="+mn-cs"/>
              </a:rPr>
              <a:t>Attention was then focused mainly on DDT, as it was the most widely used of the powerful and persistent pesticides. The main cause for concern was its build up in food chains, especially in aquatic fauna. The effects on soil fauna could still be measured even 12 years after application. The main drawback to DDT use became the build up of resistance among insect populations to the chemical. Thus, the withdrawal of use of DDT in the US was due more to the recognition of its future </a:t>
            </a:r>
            <a:r>
              <a:rPr lang="en-GB" sz="1200" kern="1200" dirty="0" err="1">
                <a:solidFill>
                  <a:schemeClr val="tx1"/>
                </a:solidFill>
                <a:effectLst/>
                <a:latin typeface="+mn-lt"/>
                <a:ea typeface="+mn-ea"/>
                <a:cs typeface="+mn-cs"/>
              </a:rPr>
              <a:t>non­profitability</a:t>
            </a:r>
            <a:r>
              <a:rPr lang="en-GB" sz="1200" kern="1200" dirty="0">
                <a:solidFill>
                  <a:schemeClr val="tx1"/>
                </a:solidFill>
                <a:effectLst/>
                <a:latin typeface="+mn-lt"/>
                <a:ea typeface="+mn-ea"/>
                <a:cs typeface="+mn-cs"/>
              </a:rPr>
              <a:t> than to the recognition of its harmful effects on biological systems.</a:t>
            </a:r>
          </a:p>
          <a:p>
            <a:r>
              <a:rPr lang="en-GB" sz="1200" kern="1200" dirty="0">
                <a:solidFill>
                  <a:schemeClr val="tx1"/>
                </a:solidFill>
                <a:effectLst/>
                <a:latin typeface="+mn-lt"/>
                <a:ea typeface="+mn-ea"/>
                <a:cs typeface="+mn-cs"/>
              </a:rPr>
              <a:t>Long term studies concerning other pesticides’ effects on soil populations have been notoriously sparse, and often poor. Most soil micro-biological work has been carried out totally ignoring the role of soil </a:t>
            </a:r>
            <a:r>
              <a:rPr lang="en-GB" sz="1200" kern="1200" dirty="0" err="1">
                <a:solidFill>
                  <a:schemeClr val="tx1"/>
                </a:solidFill>
                <a:effectLst/>
                <a:latin typeface="+mn-lt"/>
                <a:ea typeface="+mn-ea"/>
                <a:cs typeface="+mn-cs"/>
              </a:rPr>
              <a:t>mesofauna</a:t>
            </a:r>
            <a:r>
              <a:rPr lang="en-GB" sz="1200" kern="1200" dirty="0">
                <a:solidFill>
                  <a:schemeClr val="tx1"/>
                </a:solidFill>
                <a:effectLst/>
                <a:latin typeface="+mn-lt"/>
                <a:ea typeface="+mn-ea"/>
                <a:cs typeface="+mn-cs"/>
              </a:rPr>
              <a:t>. Thus, the long term effects of medium persistent herbicides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Simazine</a:t>
            </a:r>
            <a:r>
              <a:rPr lang="en-GB" sz="1200" kern="1200" dirty="0">
                <a:solidFill>
                  <a:schemeClr val="tx1"/>
                </a:solidFill>
                <a:effectLst/>
                <a:latin typeface="+mn-lt"/>
                <a:ea typeface="+mn-ea"/>
                <a:cs typeface="+mn-cs"/>
              </a:rPr>
              <a:t>) or soil </a:t>
            </a:r>
            <a:r>
              <a:rPr lang="en-GB" sz="1200" kern="1200" dirty="0" err="1">
                <a:solidFill>
                  <a:schemeClr val="tx1"/>
                </a:solidFill>
                <a:effectLst/>
                <a:latin typeface="+mn-lt"/>
                <a:ea typeface="+mn-ea"/>
                <a:cs typeface="+mn-cs"/>
              </a:rPr>
              <a:t>sterilants</a:t>
            </a:r>
            <a:r>
              <a:rPr lang="en-GB" sz="1200" kern="1200" dirty="0">
                <a:solidFill>
                  <a:schemeClr val="tx1"/>
                </a:solidFill>
                <a:effectLst/>
                <a:latin typeface="+mn-lt"/>
                <a:ea typeface="+mn-ea"/>
                <a:cs typeface="+mn-cs"/>
              </a:rPr>
              <a:t> have yet to be established. Much basic re­search needs to be done before the bland reassur­ances of the </a:t>
            </a:r>
            <a:r>
              <a:rPr lang="en-GB" sz="1200" kern="1200" dirty="0" err="1">
                <a:solidFill>
                  <a:schemeClr val="tx1"/>
                </a:solidFill>
                <a:effectLst/>
                <a:latin typeface="+mn-lt"/>
                <a:ea typeface="+mn-ea"/>
                <a:cs typeface="+mn-cs"/>
              </a:rPr>
              <a:t>Agribiz</a:t>
            </a:r>
            <a:r>
              <a:rPr lang="en-GB" sz="1200" kern="1200" dirty="0">
                <a:solidFill>
                  <a:schemeClr val="tx1"/>
                </a:solidFill>
                <a:effectLst/>
                <a:latin typeface="+mn-lt"/>
                <a:ea typeface="+mn-ea"/>
                <a:cs typeface="+mn-cs"/>
              </a:rPr>
              <a:t> companies can be accepted.</a:t>
            </a:r>
          </a:p>
          <a:p>
            <a:r>
              <a:rPr lang="en-GB" sz="1200" kern="1200" dirty="0">
                <a:solidFill>
                  <a:schemeClr val="tx1"/>
                </a:solidFill>
                <a:effectLst/>
                <a:latin typeface="+mn-lt"/>
                <a:ea typeface="+mn-ea"/>
                <a:cs typeface="+mn-cs"/>
              </a:rPr>
              <a:t>Serious short term problems have so far occurred only rarely in practice. All insecticides are highly soluble in fatty tissues and kill by disrupting nerve impulse transmissions. </a:t>
            </a:r>
            <a:r>
              <a:rPr lang="en-GB" sz="1200" kern="1200" dirty="0" err="1">
                <a:solidFill>
                  <a:schemeClr val="tx1"/>
                </a:solidFill>
                <a:effectLst/>
                <a:latin typeface="+mn-lt"/>
                <a:ea typeface="+mn-ea"/>
                <a:cs typeface="+mn-cs"/>
              </a:rPr>
              <a:t>Schradan</a:t>
            </a:r>
            <a:r>
              <a:rPr lang="en-GB" sz="1200" kern="1200" dirty="0">
                <a:solidFill>
                  <a:schemeClr val="tx1"/>
                </a:solidFill>
                <a:effectLst/>
                <a:latin typeface="+mn-lt"/>
                <a:ea typeface="+mn-ea"/>
                <a:cs typeface="+mn-cs"/>
              </a:rPr>
              <a:t>, an </a:t>
            </a:r>
            <a:r>
              <a:rPr lang="en-GB" sz="1200" kern="1200" dirty="0" err="1">
                <a:solidFill>
                  <a:schemeClr val="tx1"/>
                </a:solidFill>
                <a:effectLst/>
                <a:latin typeface="+mn-lt"/>
                <a:ea typeface="+mn-ea"/>
                <a:cs typeface="+mn-cs"/>
              </a:rPr>
              <a:t>organo</a:t>
            </a:r>
            <a:r>
              <a:rPr lang="en-GB" sz="1200" kern="1200" dirty="0">
                <a:solidFill>
                  <a:schemeClr val="tx1"/>
                </a:solidFill>
                <a:effectLst/>
                <a:latin typeface="+mn-lt"/>
                <a:ea typeface="+mn-ea"/>
                <a:cs typeface="+mn-cs"/>
              </a:rPr>
              <a:t>- phosphate, caused many bird deaths in the 50’s, but was replaced by more selective compounds of low toxicity.</a:t>
            </a:r>
          </a:p>
          <a:p>
            <a:r>
              <a:rPr lang="en-GB" sz="1200" kern="1200" dirty="0">
                <a:solidFill>
                  <a:schemeClr val="tx1"/>
                </a:solidFill>
                <a:effectLst/>
                <a:latin typeface="+mn-lt"/>
                <a:ea typeface="+mn-ea"/>
                <a:cs typeface="+mn-cs"/>
              </a:rPr>
              <a:t>Fertilisers, too, cause pollution problems.</a:t>
            </a:r>
          </a:p>
          <a:p>
            <a:r>
              <a:rPr lang="en-GB" sz="1200" kern="1200" dirty="0">
                <a:solidFill>
                  <a:schemeClr val="tx1"/>
                </a:solidFill>
                <a:effectLst/>
                <a:latin typeface="+mn-lt"/>
                <a:ea typeface="+mn-ea"/>
                <a:cs typeface="+mn-cs"/>
              </a:rPr>
              <a:t>Artificial nitrates, unlike their organic counterparts, are not retained by the soil. Thus, they are essent­ially ‘leached’ into waterways. Not only is this a waste-which, considering that it takes five tons of oil to produce one ton of fertiliser, cannot be afforded—but it creates </a:t>
            </a:r>
            <a:r>
              <a:rPr lang="en-GB" sz="1200" kern="1200" dirty="0" err="1">
                <a:solidFill>
                  <a:schemeClr val="tx1"/>
                </a:solidFill>
                <a:effectLst/>
                <a:latin typeface="+mn-lt"/>
                <a:ea typeface="+mn-ea"/>
                <a:cs typeface="+mn-cs"/>
              </a:rPr>
              <a:t>overfertilisation</a:t>
            </a:r>
            <a:r>
              <a:rPr lang="en-GB" sz="1200" kern="1200" dirty="0">
                <a:solidFill>
                  <a:schemeClr val="tx1"/>
                </a:solidFill>
                <a:effectLst/>
                <a:latin typeface="+mn-lt"/>
                <a:ea typeface="+mn-ea"/>
                <a:cs typeface="+mn-cs"/>
              </a:rPr>
              <a:t> of vegetation in waterways. This process is called </a:t>
            </a:r>
            <a:r>
              <a:rPr lang="en-GB" sz="1200" i="1" kern="1200" dirty="0">
                <a:solidFill>
                  <a:schemeClr val="tx1"/>
                </a:solidFill>
                <a:effectLst/>
                <a:latin typeface="+mn-lt"/>
                <a:ea typeface="+mn-ea"/>
                <a:cs typeface="+mn-cs"/>
              </a:rPr>
              <a:t>eutrophication,</a:t>
            </a:r>
            <a:r>
              <a:rPr lang="en-GB" sz="1200" kern="1200" dirty="0">
                <a:solidFill>
                  <a:schemeClr val="tx1"/>
                </a:solidFill>
                <a:effectLst/>
                <a:latin typeface="+mn-lt"/>
                <a:ea typeface="+mn-ea"/>
                <a:cs typeface="+mn-cs"/>
              </a:rPr>
              <a:t> and it reduces the available oxygen for fish life. Nitrates can also be transformed to nitrites, which are a threat to watercourses, and are especially dangerous to children. This possibility is likely to increase as nitrates are being used in ever- increasing amounts, despite price rises due to increased energy costs.</a:t>
            </a:r>
          </a:p>
          <a:p>
            <a:r>
              <a:rPr lang="en-GB" sz="1200" i="1" kern="1200" dirty="0">
                <a:solidFill>
                  <a:schemeClr val="tx1"/>
                </a:solidFill>
                <a:effectLst/>
                <a:latin typeface="+mn-lt"/>
                <a:ea typeface="+mn-ea"/>
                <a:cs typeface="+mn-cs"/>
              </a:rPr>
              <a:t>FOOD</a:t>
            </a:r>
          </a:p>
          <a:p>
            <a:r>
              <a:rPr lang="en-GB" dirty="0">
                <a:effectLst/>
              </a:rPr>
              <a:t>The effects of continued fertiliser dressings can also cause two further sorts of damage to the soil. When acidification, caused by leaching, is not rectified by liming, damage to soils may ensue. </a:t>
            </a:r>
            <a:r>
              <a:rPr lang="en-GB" sz="1200" kern="1200" dirty="0">
                <a:solidFill>
                  <a:schemeClr val="tx1"/>
                </a:solidFill>
                <a:effectLst/>
                <a:latin typeface="+mn-lt"/>
                <a:ea typeface="+mn-ea"/>
                <a:cs typeface="+mn-cs"/>
              </a:rPr>
              <a:t>Long lasting damage has also occurred by excessive application of micronutrients such as Boron.</a:t>
            </a:r>
          </a:p>
          <a:p>
            <a:r>
              <a:rPr lang="en-GB" sz="1200" kern="1200" dirty="0">
                <a:solidFill>
                  <a:schemeClr val="tx1"/>
                </a:solidFill>
                <a:effectLst/>
                <a:latin typeface="+mn-lt"/>
                <a:ea typeface="+mn-ea"/>
                <a:cs typeface="+mn-cs"/>
              </a:rPr>
              <a:t>The recent change to using excreta as </a:t>
            </a:r>
            <a:r>
              <a:rPr lang="en-GB" sz="1200" kern="1200" dirty="0" err="1">
                <a:solidFill>
                  <a:schemeClr val="tx1"/>
                </a:solidFill>
                <a:effectLst/>
                <a:latin typeface="+mn-lt"/>
                <a:ea typeface="+mn-ea"/>
                <a:cs typeface="+mn-cs"/>
              </a:rPr>
              <a:t>unamended</a:t>
            </a:r>
            <a:r>
              <a:rPr lang="en-GB" sz="1200" kern="1200" dirty="0">
                <a:solidFill>
                  <a:schemeClr val="tx1"/>
                </a:solidFill>
                <a:effectLst/>
                <a:latin typeface="+mn-lt"/>
                <a:ea typeface="+mn-ea"/>
                <a:cs typeface="+mn-cs"/>
              </a:rPr>
              <a:t> fluid slurry, instead of good old straw-composted material (farmyard manure), has also brought its pollution problems. These include transfer of organic material to streams via surface runoff, accumulation of elements in plants at concentrat­ions undesirable to animal health, and further leaching of nitrates to groundwater. It can also block soil pores, reducing aeration, and thus reducing the nitrification process. Carryover of disease is also encouraged by the loss of oxidation properties.</a:t>
            </a:r>
          </a:p>
        </p:txBody>
      </p:sp>
      <p:sp>
        <p:nvSpPr>
          <p:cNvPr id="4" name="Slide Number Placeholder 3"/>
          <p:cNvSpPr>
            <a:spLocks noGrp="1"/>
          </p:cNvSpPr>
          <p:nvPr>
            <p:ph type="sldNum" sz="quarter" idx="10"/>
          </p:nvPr>
        </p:nvSpPr>
        <p:spPr/>
        <p:txBody>
          <a:bodyPr/>
          <a:lstStyle/>
          <a:p>
            <a:fld id="{4E594C13-995C-4707-AEFC-465795A88AAF}" type="slidenum">
              <a:rPr lang="en-GB" smtClean="0"/>
              <a:t>4</a:t>
            </a:fld>
            <a:endParaRPr lang="en-GB"/>
          </a:p>
        </p:txBody>
      </p:sp>
    </p:spTree>
    <p:extLst>
      <p:ext uri="{BB962C8B-B14F-4D97-AF65-F5344CB8AC3E}">
        <p14:creationId xmlns:p14="http://schemas.microsoft.com/office/powerpoint/2010/main" val="1494668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i="1" u="none" strike="noStrike" kern="1200" dirty="0">
                <a:solidFill>
                  <a:schemeClr val="tx1"/>
                </a:solidFill>
                <a:effectLst/>
                <a:latin typeface="+mn-lt"/>
                <a:ea typeface="+mn-ea"/>
                <a:cs typeface="+mn-cs"/>
              </a:rPr>
              <a:t>Exploitation of Nature: degradation of ecosystems </a:t>
            </a:r>
            <a:r>
              <a:rPr lang="en-GB" sz="1200" u="none" strike="noStrike" kern="1200" dirty="0">
                <a:solidFill>
                  <a:schemeClr val="tx1"/>
                </a:solidFill>
                <a:effectLst/>
                <a:latin typeface="+mn-lt"/>
                <a:ea typeface="+mn-ea"/>
                <a:cs typeface="+mn-cs"/>
              </a:rPr>
              <a:t>While pollution affects ecosystems directly, there are other ways in which natural balances can be affected. The most profound alteration is caused by the very nature of agriculture—the aeration of large areas of single crops. Without agriculture there would be no such thing as pests.</a:t>
            </a:r>
          </a:p>
          <a:p>
            <a:r>
              <a:rPr lang="en-GB" sz="1200" kern="1200" dirty="0">
                <a:solidFill>
                  <a:schemeClr val="tx1"/>
                </a:solidFill>
                <a:effectLst/>
                <a:latin typeface="+mn-lt"/>
                <a:ea typeface="+mn-ea"/>
                <a:cs typeface="+mn-cs"/>
              </a:rPr>
              <a:t>That said, however, there is no need for </a:t>
            </a:r>
            <a:r>
              <a:rPr lang="en-GB" sz="1200" kern="1200" dirty="0" err="1">
                <a:solidFill>
                  <a:schemeClr val="tx1"/>
                </a:solidFill>
                <a:effectLst/>
                <a:latin typeface="+mn-lt"/>
                <a:ea typeface="+mn-ea"/>
                <a:cs typeface="+mn-cs"/>
              </a:rPr>
              <a:t>Agribiz</a:t>
            </a:r>
            <a:r>
              <a:rPr lang="en-GB" sz="1200" kern="1200" dirty="0">
                <a:solidFill>
                  <a:schemeClr val="tx1"/>
                </a:solidFill>
                <a:effectLst/>
                <a:latin typeface="+mn-lt"/>
                <a:ea typeface="+mn-ea"/>
                <a:cs typeface="+mn-cs"/>
              </a:rPr>
              <a:t> to exaggerate the problem by its insistent mono- culturing, whether it be by the yellow peril of monotonous barley or by the green slums of commissioned forest.</a:t>
            </a:r>
          </a:p>
          <a:p>
            <a:r>
              <a:rPr lang="en-GB" sz="1200" kern="1200" dirty="0">
                <a:solidFill>
                  <a:schemeClr val="tx1"/>
                </a:solidFill>
                <a:effectLst/>
                <a:latin typeface="+mn-lt"/>
                <a:ea typeface="+mn-ea"/>
                <a:cs typeface="+mn-cs"/>
              </a:rPr>
              <a:t>Biological controls have been degraded in various ways. The one that has attracted most attention is the removal of hedgerows. Although the president of the National Farmers Union has been heard to remark that “evidence shows that there is no loss of natural controls by removal of hedgerows, providing there are other hedgerows nearby”, there is a lot of evidence to the contrary. In some studies yields have been improved by 20 per cent. Another method of degradation is straw burning after cropping. This was only made ‘economic’ when the carryover of stem pathogens, due to continuous corn crops, increased. Such measures are </a:t>
            </a:r>
            <a:r>
              <a:rPr lang="en-GB" sz="1200" kern="1200" dirty="0" err="1">
                <a:solidFill>
                  <a:schemeClr val="tx1"/>
                </a:solidFill>
                <a:effectLst/>
                <a:latin typeface="+mn-lt"/>
                <a:ea typeface="+mn-ea"/>
                <a:cs typeface="+mn-cs"/>
              </a:rPr>
              <a:t>bom</a:t>
            </a:r>
            <a:r>
              <a:rPr lang="en-GB" sz="1200" kern="1200" dirty="0">
                <a:solidFill>
                  <a:schemeClr val="tx1"/>
                </a:solidFill>
                <a:effectLst/>
                <a:latin typeface="+mn-lt"/>
                <a:ea typeface="+mn-ea"/>
                <a:cs typeface="+mn-cs"/>
              </a:rPr>
              <a:t> of economic necessity rather than sensible </a:t>
            </a:r>
            <a:r>
              <a:rPr lang="en-GB" sz="1200" kern="1200" dirty="0" err="1">
                <a:solidFill>
                  <a:schemeClr val="tx1"/>
                </a:solidFill>
                <a:effectLst/>
                <a:latin typeface="+mn-lt"/>
                <a:ea typeface="+mn-ea"/>
                <a:cs typeface="+mn-cs"/>
              </a:rPr>
              <a:t>husbandrv</a:t>
            </a:r>
            <a:r>
              <a:rPr lang="en-GB" sz="1200" kern="1200" dirty="0">
                <a:solidFill>
                  <a:schemeClr val="tx1"/>
                </a:solidFill>
                <a:effectLst/>
                <a:latin typeface="+mn-lt"/>
                <a:ea typeface="+mn-ea"/>
                <a:cs typeface="+mn-cs"/>
              </a:rPr>
              <a:t> or sane ecology. It is interesting to calculate the energy wastage in straw burning.</a:t>
            </a:r>
          </a:p>
          <a:p>
            <a:r>
              <a:rPr lang="en-GB" sz="1200" kern="1200" dirty="0">
                <a:solidFill>
                  <a:schemeClr val="tx1"/>
                </a:solidFill>
                <a:effectLst/>
                <a:latin typeface="+mn-lt"/>
                <a:ea typeface="+mn-ea"/>
                <a:cs typeface="+mn-cs"/>
              </a:rPr>
              <a:t>Another example of how modern methods create problems rather than solve them, is provided by the use of insecticides which may kill the natural predators, thus giving rise to new pests which avoid the primary insecticide. A classic example of this is the appearance of red spider mites in orchards, as a major pest. Similarly, the ability of insects continually to become immune to insecticides means that ever-new formulations are required. “Still, it makes for good business—if what you need is another pesticide, sir!”</a:t>
            </a:r>
          </a:p>
          <a:p>
            <a:r>
              <a:rPr lang="en-GB" sz="1200" kern="1200" dirty="0">
                <a:solidFill>
                  <a:schemeClr val="tx1"/>
                </a:solidFill>
                <a:effectLst/>
                <a:latin typeface="+mn-lt"/>
                <a:ea typeface="+mn-ea"/>
                <a:cs typeface="+mn-cs"/>
              </a:rPr>
              <a:t>A final word on the subject of natural controls. Imagine you do find that dream dome with a plot of land of your own; you may well be unable to grow anything organically, especially if your land backs onto a pea farm. Even if you manage to avoid the spray, and your plants are kept covered, the natural predators probably won’t escape the ugly fingers of capitalism.</a:t>
            </a:r>
          </a:p>
          <a:p>
            <a:endParaRPr lang="en-GB" dirty="0"/>
          </a:p>
          <a:p>
            <a:endParaRPr lang="en-GB" dirty="0"/>
          </a:p>
        </p:txBody>
      </p:sp>
      <p:sp>
        <p:nvSpPr>
          <p:cNvPr id="4" name="Slide Number Placeholder 3"/>
          <p:cNvSpPr>
            <a:spLocks noGrp="1"/>
          </p:cNvSpPr>
          <p:nvPr>
            <p:ph type="sldNum" sz="quarter" idx="10"/>
          </p:nvPr>
        </p:nvSpPr>
        <p:spPr/>
        <p:txBody>
          <a:bodyPr/>
          <a:lstStyle/>
          <a:p>
            <a:fld id="{4E594C13-995C-4707-AEFC-465795A88AAF}" type="slidenum">
              <a:rPr lang="en-GB" smtClean="0"/>
              <a:t>5</a:t>
            </a:fld>
            <a:endParaRPr lang="en-GB"/>
          </a:p>
        </p:txBody>
      </p:sp>
    </p:spTree>
    <p:extLst>
      <p:ext uri="{BB962C8B-B14F-4D97-AF65-F5344CB8AC3E}">
        <p14:creationId xmlns:p14="http://schemas.microsoft.com/office/powerpoint/2010/main" val="3092000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i="1" u="none" strike="noStrike" kern="1200" dirty="0">
                <a:solidFill>
                  <a:schemeClr val="tx1"/>
                </a:solidFill>
                <a:effectLst/>
                <a:latin typeface="+mn-lt"/>
                <a:ea typeface="+mn-ea"/>
                <a:cs typeface="+mn-cs"/>
              </a:rPr>
              <a:t>Exploitation of Labour</a:t>
            </a:r>
            <a:r>
              <a:rPr lang="en-GB" sz="1200" u="none" strike="noStrike" kern="1200" dirty="0">
                <a:solidFill>
                  <a:schemeClr val="tx1"/>
                </a:solidFill>
                <a:effectLst/>
                <a:latin typeface="+mn-lt"/>
                <a:ea typeface="+mn-ea"/>
                <a:cs typeface="+mn-cs"/>
              </a:rPr>
              <a:t> In the past 20 years, halt of the workforce—a total of 400,000 people—has moved from the land: a telling indictment of the outdoor conditions created by agribusiness. Although some see this as a move to greater labour efficiency, it is probable that the total number of people involved with food production is still the same—the rest being employed in factories producing fertilisers, pesticides, and lots more surplus value.</a:t>
            </a:r>
          </a:p>
          <a:p>
            <a:r>
              <a:rPr lang="en-GB" sz="1200" kern="1200" dirty="0">
                <a:solidFill>
                  <a:schemeClr val="tx1"/>
                </a:solidFill>
                <a:effectLst/>
                <a:latin typeface="+mn-lt"/>
                <a:ea typeface="+mn-ea"/>
                <a:cs typeface="+mn-cs"/>
              </a:rPr>
              <a:t>Since 1956, according to the statistics, 2009 people (over two per week), including 334 children under the school-leaving age, have lost their lives through accidents on farms in England and Wales. The largest proportion of these have been caused by tractors overturning, or from falls. Legislation has now curbed this figure. Since the introduction of the Agriculture Act (1952) there has been only one fatal accident due to pesticide use up to 1972. Prior to the bill there had been eight fatalities on farms. But in 197 2 there were four fatalities.</a:t>
            </a:r>
          </a:p>
          <a:p>
            <a:r>
              <a:rPr lang="en-GB" sz="1200" kern="1200" dirty="0">
                <a:solidFill>
                  <a:schemeClr val="tx1"/>
                </a:solidFill>
                <a:effectLst/>
                <a:latin typeface="+mn-lt"/>
                <a:ea typeface="+mn-ea"/>
                <a:cs typeface="+mn-cs"/>
              </a:rPr>
              <a:t>Most accidents with pesticides, however, have occurred away from the land. Nearly a hundred people have died from accidentally drinking </a:t>
            </a:r>
            <a:r>
              <a:rPr lang="en-GB" sz="1200" kern="1200" dirty="0" err="1">
                <a:solidFill>
                  <a:schemeClr val="tx1"/>
                </a:solidFill>
                <a:effectLst/>
                <a:latin typeface="+mn-lt"/>
                <a:ea typeface="+mn-ea"/>
                <a:cs typeface="+mn-cs"/>
              </a:rPr>
              <a:t>Paraquat</a:t>
            </a:r>
            <a:r>
              <a:rPr lang="en-GB" sz="1200" kern="1200" dirty="0">
                <a:solidFill>
                  <a:schemeClr val="tx1"/>
                </a:solidFill>
                <a:effectLst/>
                <a:latin typeface="+mn-lt"/>
                <a:ea typeface="+mn-ea"/>
                <a:cs typeface="+mn-cs"/>
              </a:rPr>
              <a:t>, for instance. The dangers of liver damage due to long term, low level exposure to DDT (and other chlorinated hydrocarbons) is most acute to those </a:t>
            </a:r>
            <a:r>
              <a:rPr lang="en-GB" sz="1200" i="1" kern="1200" dirty="0">
                <a:solidFill>
                  <a:schemeClr val="tx1"/>
                </a:solidFill>
                <a:effectLst/>
                <a:latin typeface="+mn-lt"/>
                <a:ea typeface="+mn-ea"/>
                <a:cs typeface="+mn-cs"/>
              </a:rPr>
              <a:t>manufacturing</a:t>
            </a:r>
            <a:r>
              <a:rPr lang="en-GB" sz="1200" kern="1200" dirty="0">
                <a:solidFill>
                  <a:schemeClr val="tx1"/>
                </a:solidFill>
                <a:effectLst/>
                <a:latin typeface="+mn-lt"/>
                <a:ea typeface="+mn-ea"/>
                <a:cs typeface="+mn-cs"/>
              </a:rPr>
              <a:t> the compound. The dangers of liver damage have now been underlined by the </a:t>
            </a:r>
            <a:r>
              <a:rPr lang="en-GB" sz="1200" kern="1200" dirty="0" err="1">
                <a:solidFill>
                  <a:schemeClr val="tx1"/>
                </a:solidFill>
                <a:effectLst/>
                <a:latin typeface="+mn-lt"/>
                <a:ea typeface="+mn-ea"/>
                <a:cs typeface="+mn-cs"/>
              </a:rPr>
              <a:t>iscovery</a:t>
            </a:r>
            <a:r>
              <a:rPr lang="en-GB" sz="1200" kern="1200" dirty="0">
                <a:solidFill>
                  <a:schemeClr val="tx1"/>
                </a:solidFill>
                <a:effectLst/>
                <a:latin typeface="+mn-lt"/>
                <a:ea typeface="+mn-ea"/>
                <a:cs typeface="+mn-cs"/>
              </a:rPr>
              <a:t> that another chlorinated hydro- : Vinyl Chloride) causes liver cancer. The - - </a:t>
            </a:r>
            <a:r>
              <a:rPr lang="en-GB" sz="1200" kern="1200" dirty="0" err="1">
                <a:solidFill>
                  <a:schemeClr val="tx1"/>
                </a:solidFill>
                <a:effectLst/>
                <a:latin typeface="+mn-lt"/>
                <a:ea typeface="+mn-ea"/>
                <a:cs typeface="+mn-cs"/>
              </a:rPr>
              <a:t>xicity</a:t>
            </a:r>
            <a:r>
              <a:rPr lang="en-GB" sz="1200" kern="1200" dirty="0">
                <a:solidFill>
                  <a:schemeClr val="tx1"/>
                </a:solidFill>
                <a:effectLst/>
                <a:latin typeface="+mn-lt"/>
                <a:ea typeface="+mn-ea"/>
                <a:cs typeface="+mn-cs"/>
              </a:rPr>
              <a:t> of organophosphates has likewise </a:t>
            </a:r>
            <a:r>
              <a:rPr lang="en-GB" sz="1200" kern="1200" dirty="0" err="1">
                <a:solidFill>
                  <a:schemeClr val="tx1"/>
                </a:solidFill>
                <a:effectLst/>
                <a:latin typeface="+mn-lt"/>
                <a:ea typeface="+mn-ea"/>
                <a:cs typeface="+mn-cs"/>
              </a:rPr>
              <a:t>issociated</a:t>
            </a:r>
            <a:r>
              <a:rPr lang="en-GB" sz="1200" kern="1200" dirty="0">
                <a:solidFill>
                  <a:schemeClr val="tx1"/>
                </a:solidFill>
                <a:effectLst/>
                <a:latin typeface="+mn-lt"/>
                <a:ea typeface="+mn-ea"/>
                <a:cs typeface="+mn-cs"/>
              </a:rPr>
              <a:t> with dangers of handling, rather term ecological damage, </a:t>
            </a:r>
            <a:r>
              <a:rPr lang="en-GB" sz="1200" kern="1200" dirty="0" err="1">
                <a:solidFill>
                  <a:schemeClr val="tx1"/>
                </a:solidFill>
                <a:effectLst/>
                <a:latin typeface="+mn-lt"/>
                <a:ea typeface="+mn-ea"/>
                <a:cs typeface="+mn-cs"/>
              </a:rPr>
              <a:t>rultural</a:t>
            </a:r>
            <a:r>
              <a:rPr lang="en-GB" sz="1200" kern="1200" dirty="0">
                <a:solidFill>
                  <a:schemeClr val="tx1"/>
                </a:solidFill>
                <a:effectLst/>
                <a:latin typeface="+mn-lt"/>
                <a:ea typeface="+mn-ea"/>
                <a:cs typeface="+mn-cs"/>
              </a:rPr>
              <a:t> workers are prone to other diseases </a:t>
            </a:r>
            <a:r>
              <a:rPr lang="en-GB" sz="1200" kern="1200" dirty="0" err="1">
                <a:solidFill>
                  <a:schemeClr val="tx1"/>
                </a:solidFill>
                <a:effectLst/>
                <a:latin typeface="+mn-lt"/>
                <a:ea typeface="+mn-ea"/>
                <a:cs typeface="+mn-cs"/>
              </a:rPr>
              <a:t>ae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ot</a:t>
            </a:r>
            <a:r>
              <a:rPr lang="en-GB" sz="1200" kern="1200" dirty="0">
                <a:solidFill>
                  <a:schemeClr val="tx1"/>
                </a:solidFill>
                <a:effectLst/>
                <a:latin typeface="+mn-lt"/>
                <a:ea typeface="+mn-ea"/>
                <a:cs typeface="+mn-cs"/>
              </a:rPr>
              <a:t> their contact with soil and animals, yet -v diseases recognised as occupational hazards =</a:t>
            </a:r>
            <a:r>
              <a:rPr lang="en-GB" sz="1200" kern="1200" dirty="0" err="1">
                <a:solidFill>
                  <a:schemeClr val="tx1"/>
                </a:solidFill>
                <a:effectLst/>
                <a:latin typeface="+mn-lt"/>
                <a:ea typeface="+mn-ea"/>
                <a:cs typeface="+mn-cs"/>
              </a:rPr>
              <a:t>titis</a:t>
            </a:r>
            <a:r>
              <a:rPr lang="en-GB" sz="1200" kern="1200" dirty="0">
                <a:solidFill>
                  <a:schemeClr val="tx1"/>
                </a:solidFill>
                <a:effectLst/>
                <a:latin typeface="+mn-lt"/>
                <a:ea typeface="+mn-ea"/>
                <a:cs typeface="+mn-cs"/>
              </a:rPr>
              <a:t>, Weil’s disease and Farmers Lung, </a:t>
            </a:r>
            <a:r>
              <a:rPr lang="en-GB" sz="1200" kern="1200" dirty="0" err="1">
                <a:solidFill>
                  <a:schemeClr val="tx1"/>
                </a:solidFill>
                <a:effectLst/>
                <a:latin typeface="+mn-lt"/>
                <a:ea typeface="+mn-ea"/>
                <a:cs typeface="+mn-cs"/>
              </a:rPr>
              <a:t>tral</a:t>
            </a:r>
            <a:r>
              <a:rPr lang="en-GB" sz="1200" kern="1200" dirty="0">
                <a:solidFill>
                  <a:schemeClr val="tx1"/>
                </a:solidFill>
                <a:effectLst/>
                <a:latin typeface="+mn-lt"/>
                <a:ea typeface="+mn-ea"/>
                <a:cs typeface="+mn-cs"/>
              </a:rPr>
              <a:t> workers are in fact subject to many leases, including brucellosis and tetanus.</a:t>
            </a:r>
          </a:p>
          <a:p>
            <a:r>
              <a:rPr lang="en-GB" dirty="0">
                <a:effectLst/>
              </a:rPr>
              <a:t>~</a:t>
            </a:r>
            <a:r>
              <a:rPr lang="en-GB" dirty="0" err="1">
                <a:effectLst/>
              </a:rPr>
              <a:t>ess</a:t>
            </a:r>
            <a:r>
              <a:rPr lang="en-GB" dirty="0">
                <a:effectLst/>
              </a:rPr>
              <a:t> techniques have also exposed workers a-"</a:t>
            </a:r>
            <a:r>
              <a:rPr lang="en-GB" baseline="-25000" dirty="0">
                <a:effectLst/>
              </a:rPr>
              <a:t>5</a:t>
            </a:r>
            <a:r>
              <a:rPr lang="en-GB" dirty="0">
                <a:effectLst/>
              </a:rPr>
              <a:t>ed periods to severe dust hazards in — -</a:t>
            </a:r>
            <a:r>
              <a:rPr lang="en-GB" dirty="0" err="1">
                <a:effectLst/>
              </a:rPr>
              <a:t>ers</a:t>
            </a:r>
            <a:r>
              <a:rPr lang="en-GB" dirty="0">
                <a:effectLst/>
              </a:rPr>
              <a:t> and silos. The long term hazards of are not known. And any chance of - workers being afforded the same is industrial workers (meagre though </a:t>
            </a:r>
            <a:r>
              <a:rPr lang="en-GB" baseline="30000" dirty="0">
                <a:effectLst/>
              </a:rPr>
              <a:t>:</a:t>
            </a:r>
            <a:r>
              <a:rPr lang="en-GB" dirty="0">
                <a:effectLst/>
              </a:rPr>
              <a:t>-</a:t>
            </a:r>
            <a:r>
              <a:rPr lang="en-GB" baseline="30000" dirty="0">
                <a:effectLst/>
              </a:rPr>
              <a:t>ii</a:t>
            </a:r>
            <a:r>
              <a:rPr lang="en-GB" dirty="0">
                <a:effectLst/>
              </a:rPr>
              <a:t> l'-*</a:t>
            </a:r>
            <a:r>
              <a:rPr lang="en-GB" dirty="0" err="1">
                <a:effectLst/>
              </a:rPr>
              <a:t>st</a:t>
            </a:r>
            <a:r>
              <a:rPr lang="en-GB" dirty="0">
                <a:effectLst/>
              </a:rPr>
              <a:t> been eliminated by the exclusion of ~</a:t>
            </a:r>
            <a:r>
              <a:rPr lang="en-GB" dirty="0" err="1">
                <a:effectLst/>
              </a:rPr>
              <a:t>raral</a:t>
            </a:r>
            <a:r>
              <a:rPr lang="en-GB" dirty="0">
                <a:effectLst/>
              </a:rPr>
              <a:t> Inspectorate from the New Safety ‘i at Work Bill. </a:t>
            </a:r>
            <a:r>
              <a:rPr lang="en-GB" sz="1200" kern="1200" dirty="0">
                <a:solidFill>
                  <a:schemeClr val="tx1"/>
                </a:solidFill>
                <a:effectLst/>
                <a:latin typeface="+mn-lt"/>
                <a:ea typeface="+mn-ea"/>
                <a:cs typeface="+mn-cs"/>
              </a:rPr>
              <a:t>_ mechanisation has brought with it the have been associated with automation in </a:t>
            </a:r>
            <a:r>
              <a:rPr lang="en-GB" sz="1200" kern="1200" dirty="0" err="1">
                <a:solidFill>
                  <a:schemeClr val="tx1"/>
                </a:solidFill>
                <a:effectLst/>
                <a:latin typeface="+mn-lt"/>
                <a:ea typeface="+mn-ea"/>
                <a:cs typeface="+mn-cs"/>
              </a:rPr>
              <a:t>ries</a:t>
            </a:r>
            <a:r>
              <a:rPr lang="en-GB" sz="1200" kern="1200" dirty="0">
                <a:solidFill>
                  <a:schemeClr val="tx1"/>
                </a:solidFill>
                <a:effectLst/>
                <a:latin typeface="+mn-lt"/>
                <a:ea typeface="+mn-ea"/>
                <a:cs typeface="+mn-cs"/>
              </a:rPr>
              <a:t>. Regard for profits rather than has meant that many older tractor </a:t>
            </a:r>
            <a:r>
              <a:rPr lang="en-GB" sz="1200" kern="1200" dirty="0" err="1">
                <a:solidFill>
                  <a:schemeClr val="tx1"/>
                </a:solidFill>
                <a:effectLst/>
                <a:latin typeface="+mn-lt"/>
                <a:ea typeface="+mn-ea"/>
                <a:cs typeface="+mn-cs"/>
              </a:rPr>
              <a:t>trom</a:t>
            </a:r>
            <a:r>
              <a:rPr lang="en-GB" sz="1200" kern="1200" dirty="0">
                <a:solidFill>
                  <a:schemeClr val="tx1"/>
                </a:solidFill>
                <a:effectLst/>
                <a:latin typeface="+mn-lt"/>
                <a:ea typeface="+mn-ea"/>
                <a:cs typeface="+mn-cs"/>
              </a:rPr>
              <a:t> back complaints, and deafness, -</a:t>
            </a:r>
            <a:r>
              <a:rPr lang="en-GB" sz="1200" kern="1200" dirty="0" err="1">
                <a:solidFill>
                  <a:schemeClr val="tx1"/>
                </a:solidFill>
                <a:effectLst/>
                <a:latin typeface="+mn-lt"/>
                <a:ea typeface="+mn-ea"/>
                <a:cs typeface="+mn-cs"/>
              </a:rPr>
              <a:t>usly</a:t>
            </a:r>
            <a:r>
              <a:rPr lang="en-GB" sz="1200" kern="1200" dirty="0">
                <a:solidFill>
                  <a:schemeClr val="tx1"/>
                </a:solidFill>
                <a:effectLst/>
                <a:latin typeface="+mn-lt"/>
                <a:ea typeface="+mn-ea"/>
                <a:cs typeface="+mn-cs"/>
              </a:rPr>
              <a:t>, machines have created job isolation, repetitive tasks, so that </a:t>
            </a:r>
            <a:r>
              <a:rPr lang="en-GB" sz="1200" kern="1200" dirty="0" err="1">
                <a:solidFill>
                  <a:schemeClr val="tx1"/>
                </a:solidFill>
                <a:effectLst/>
                <a:latin typeface="+mn-lt"/>
                <a:ea typeface="+mn-ea"/>
                <a:cs typeface="+mn-cs"/>
              </a:rPr>
              <a:t>oi</a:t>
            </a:r>
            <a:r>
              <a:rPr lang="en-GB" sz="1200" kern="1200" dirty="0">
                <a:solidFill>
                  <a:schemeClr val="tx1"/>
                </a:solidFill>
                <a:effectLst/>
                <a:latin typeface="+mn-lt"/>
                <a:ea typeface="+mn-ea"/>
                <a:cs typeface="+mn-cs"/>
              </a:rPr>
              <a:t> work bear little resemblance to ‘the — * A more realistic view of modern contented cows portrayed in butter </a:t>
            </a:r>
            <a:r>
              <a:rPr lang="en-GB" sz="1200" kern="1200" dirty="0" err="1">
                <a:solidFill>
                  <a:schemeClr val="tx1"/>
                </a:solidFill>
                <a:effectLst/>
                <a:latin typeface="+mn-lt"/>
                <a:ea typeface="+mn-ea"/>
                <a:cs typeface="+mn-cs"/>
              </a:rPr>
              <a:t>i'verts</a:t>
            </a:r>
            <a:r>
              <a:rPr lang="en-GB" sz="1200" kern="1200" dirty="0">
                <a:solidFill>
                  <a:schemeClr val="tx1"/>
                </a:solidFill>
                <a:effectLst/>
                <a:latin typeface="+mn-lt"/>
                <a:ea typeface="+mn-ea"/>
                <a:cs typeface="+mn-cs"/>
              </a:rPr>
              <a:t>, would be of the dairyman in his 1=1d steel ‘herring bone’ parlour milking </a:t>
            </a:r>
            <a:r>
              <a:rPr lang="en-GB" sz="1200" kern="1200" dirty="0" err="1">
                <a:solidFill>
                  <a:schemeClr val="tx1"/>
                </a:solidFill>
                <a:effectLst/>
                <a:latin typeface="+mn-lt"/>
                <a:ea typeface="+mn-ea"/>
                <a:cs typeface="+mn-cs"/>
              </a:rPr>
              <a:t>Trr</a:t>
            </a:r>
            <a:r>
              <a:rPr lang="en-GB" sz="1200" kern="1200" dirty="0">
                <a:solidFill>
                  <a:schemeClr val="tx1"/>
                </a:solidFill>
                <a:effectLst/>
                <a:latin typeface="+mn-lt"/>
                <a:ea typeface="+mn-ea"/>
                <a:cs typeface="+mn-cs"/>
              </a:rPr>
              <a:t> times a day, with the only respite the vet.</a:t>
            </a:r>
          </a:p>
          <a:p>
            <a:r>
              <a:rPr lang="en-GB" sz="1200" kern="1200" dirty="0">
                <a:solidFill>
                  <a:schemeClr val="tx1"/>
                </a:solidFill>
                <a:effectLst/>
                <a:latin typeface="+mn-lt"/>
                <a:ea typeface="+mn-ea"/>
                <a:cs typeface="+mn-cs"/>
              </a:rPr>
              <a:t>~ s worst exploitation is concerned it . </a:t>
            </a:r>
            <a:r>
              <a:rPr lang="en-GB" sz="1200" kern="1200" dirty="0" err="1">
                <a:solidFill>
                  <a:schemeClr val="tx1"/>
                </a:solidFill>
                <a:effectLst/>
                <a:latin typeface="+mn-lt"/>
                <a:ea typeface="+mn-ea"/>
                <a:cs typeface="+mn-cs"/>
              </a:rPr>
              <a:t>radition</a:t>
            </a:r>
            <a:r>
              <a:rPr lang="en-GB" sz="1200" kern="1200" dirty="0">
                <a:solidFill>
                  <a:schemeClr val="tx1"/>
                </a:solidFill>
                <a:effectLst/>
                <a:latin typeface="+mn-lt"/>
                <a:ea typeface="+mn-ea"/>
                <a:cs typeface="+mn-cs"/>
              </a:rPr>
              <a:t> has required that farm- 2: me place of employment, often in a Because of this, and the acute housing :</a:t>
            </a:r>
            <a:r>
              <a:rPr lang="en-GB" sz="1200" kern="1200" dirty="0" err="1">
                <a:solidFill>
                  <a:schemeClr val="tx1"/>
                </a:solidFill>
                <a:effectLst/>
                <a:latin typeface="+mn-lt"/>
                <a:ea typeface="+mn-ea"/>
                <a:cs typeface="+mn-cs"/>
              </a:rPr>
              <a:t>dt</a:t>
            </a:r>
            <a:r>
              <a:rPr lang="en-GB" sz="1200" kern="1200" dirty="0">
                <a:solidFill>
                  <a:schemeClr val="tx1"/>
                </a:solidFill>
                <a:effectLst/>
                <a:latin typeface="+mn-lt"/>
                <a:ea typeface="+mn-ea"/>
                <a:cs typeface="+mn-cs"/>
              </a:rPr>
              <a:t> in rural areas, workers have to conditions that elsewhere would be cottages are too often damp, cramped : proper sanitation. There are also L-'-</a:t>
            </a:r>
            <a:r>
              <a:rPr lang="en-GB" sz="1200" kern="1200" dirty="0" err="1">
                <a:solidFill>
                  <a:schemeClr val="tx1"/>
                </a:solidFill>
                <a:effectLst/>
                <a:latin typeface="+mn-lt"/>
                <a:ea typeface="+mn-ea"/>
                <a:cs typeface="+mn-cs"/>
              </a:rPr>
              <a:t>idvantages</a:t>
            </a:r>
            <a:r>
              <a:rPr lang="en-GB" sz="1200" kern="1200" dirty="0">
                <a:solidFill>
                  <a:schemeClr val="tx1"/>
                </a:solidFill>
                <a:effectLst/>
                <a:latin typeface="+mn-lt"/>
                <a:ea typeface="+mn-ea"/>
                <a:cs typeface="+mn-cs"/>
              </a:rPr>
              <a:t> regarding shopping, education.</a:t>
            </a:r>
          </a:p>
          <a:p>
            <a:r>
              <a:rPr lang="en-GB" sz="1200" kern="1200" dirty="0">
                <a:solidFill>
                  <a:schemeClr val="tx1"/>
                </a:solidFill>
                <a:effectLst/>
                <a:latin typeface="+mn-lt"/>
                <a:ea typeface="+mn-ea"/>
                <a:cs typeface="+mn-cs"/>
              </a:rPr>
              <a:t>The tied cottage is also at the base attribution of power in landed ma</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 being paid a respectable wage, '-</a:t>
            </a:r>
            <a:r>
              <a:rPr lang="en-GB" sz="1200" kern="1200" dirty="0" err="1">
                <a:solidFill>
                  <a:schemeClr val="tx1"/>
                </a:solidFill>
                <a:effectLst/>
                <a:latin typeface="+mn-lt"/>
                <a:ea typeface="+mn-ea"/>
                <a:cs typeface="+mn-cs"/>
              </a:rPr>
              <a:t>nrmed</a:t>
            </a:r>
            <a:r>
              <a:rPr lang="en-GB" sz="1200" kern="1200" dirty="0">
                <a:solidFill>
                  <a:schemeClr val="tx1"/>
                </a:solidFill>
                <a:effectLst/>
                <a:latin typeface="+mn-lt"/>
                <a:ea typeface="+mn-ea"/>
                <a:cs typeface="+mn-cs"/>
              </a:rPr>
              <a:t> to having a tied cottage.</a:t>
            </a:r>
          </a:p>
          <a:p>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tv</a:t>
            </a:r>
            <a:r>
              <a:rPr lang="en-GB" sz="1200" kern="1200" dirty="0">
                <a:solidFill>
                  <a:schemeClr val="tx1"/>
                </a:solidFill>
                <a:effectLst/>
                <a:latin typeface="+mn-lt"/>
                <a:ea typeface="+mn-ea"/>
                <a:cs typeface="+mn-cs"/>
              </a:rPr>
              <a:t> lack bargaining power, since a: risk as well as their jobs. </a:t>
            </a:r>
            <a:r>
              <a:rPr lang="en-GB" sz="1200" kern="1200" dirty="0" err="1">
                <a:solidFill>
                  <a:schemeClr val="tx1"/>
                </a:solidFill>
                <a:effectLst/>
                <a:latin typeface="+mn-lt"/>
                <a:ea typeface="+mn-ea"/>
                <a:cs typeface="+mn-cs"/>
              </a:rPr>
              <a:t>nca</a:t>
            </a:r>
            <a:r>
              <a:rPr lang="en-GB" sz="1200" kern="1200" dirty="0">
                <a:solidFill>
                  <a:schemeClr val="tx1"/>
                </a:solidFill>
                <a:effectLst/>
                <a:latin typeface="+mn-lt"/>
                <a:ea typeface="+mn-ea"/>
                <a:cs typeface="+mn-cs"/>
              </a:rPr>
              <a:t>_ isolation between workers on </a:t>
            </a:r>
            <a:r>
              <a:rPr lang="en-GB" sz="1200" kern="1200" dirty="0" err="1">
                <a:solidFill>
                  <a:schemeClr val="tx1"/>
                </a:solidFill>
                <a:effectLst/>
                <a:latin typeface="+mn-lt"/>
                <a:ea typeface="+mn-ea"/>
                <a:cs typeface="+mn-cs"/>
              </a:rPr>
              <a:t>sarins</a:t>
            </a:r>
            <a:r>
              <a:rPr lang="en-GB" sz="1200" kern="1200" dirty="0">
                <a:solidFill>
                  <a:schemeClr val="tx1"/>
                </a:solidFill>
                <a:effectLst/>
                <a:latin typeface="+mn-lt"/>
                <a:ea typeface="+mn-ea"/>
                <a:cs typeface="+mn-cs"/>
              </a:rPr>
              <a:t> has been further exaggerated by </a:t>
            </a:r>
            <a:r>
              <a:rPr lang="en-GB" sz="1200" kern="1200" baseline="300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labour within each farm. Whereas ^</a:t>
            </a:r>
            <a:r>
              <a:rPr lang="en-GB" sz="1200" kern="1200" dirty="0" err="1">
                <a:solidFill>
                  <a:schemeClr val="tx1"/>
                </a:solidFill>
                <a:effectLst/>
                <a:latin typeface="+mn-lt"/>
                <a:ea typeface="+mn-ea"/>
                <a:cs typeface="+mn-cs"/>
              </a:rPr>
              <a:t>Fjobs</a:t>
            </a:r>
            <a:r>
              <a:rPr lang="en-GB" sz="1200" kern="1200" dirty="0">
                <a:solidFill>
                  <a:schemeClr val="tx1"/>
                </a:solidFill>
                <a:effectLst/>
                <a:latin typeface="+mn-lt"/>
                <a:ea typeface="+mn-ea"/>
                <a:cs typeface="+mn-cs"/>
              </a:rPr>
              <a:t> were carried out communally,</a:t>
            </a:r>
          </a:p>
          <a:p>
            <a:r>
              <a:rPr lang="en-GB" sz="1200" kern="1200" dirty="0">
                <a:solidFill>
                  <a:schemeClr val="tx1"/>
                </a:solidFill>
                <a:effectLst/>
                <a:latin typeface="+mn-lt"/>
                <a:ea typeface="+mn-ea"/>
                <a:cs typeface="+mn-cs"/>
              </a:rPr>
              <a:t>-- to harvest times: and even here </a:t>
            </a:r>
            <a:r>
              <a:rPr lang="en-GB" sz="1200" kern="1200" dirty="0" err="1">
                <a:solidFill>
                  <a:schemeClr val="tx1"/>
                </a:solidFill>
                <a:effectLst/>
                <a:latin typeface="+mn-lt"/>
                <a:ea typeface="+mn-ea"/>
                <a:cs typeface="+mn-cs"/>
              </a:rPr>
              <a:t>ition</a:t>
            </a:r>
            <a:r>
              <a:rPr lang="en-GB" sz="1200" kern="1200" dirty="0">
                <a:solidFill>
                  <a:schemeClr val="tx1"/>
                </a:solidFill>
                <a:effectLst/>
                <a:latin typeface="+mn-lt"/>
                <a:ea typeface="+mn-ea"/>
                <a:cs typeface="+mn-cs"/>
              </a:rPr>
              <a:t> of driving, gathering, and </a:t>
            </a:r>
            <a:r>
              <a:rPr lang="en-GB" sz="1200" kern="1200" dirty="0" err="1">
                <a:solidFill>
                  <a:schemeClr val="tx1"/>
                </a:solidFill>
                <a:effectLst/>
                <a:latin typeface="+mn-lt"/>
                <a:ea typeface="+mn-ea"/>
                <a:cs typeface="+mn-cs"/>
              </a:rPr>
              <a:t>tssm</a:t>
            </a:r>
            <a:r>
              <a:rPr lang="en-GB" sz="1200" kern="1200" dirty="0">
                <a:solidFill>
                  <a:schemeClr val="tx1"/>
                </a:solidFill>
                <a:effectLst/>
                <a:latin typeface="+mn-lt"/>
                <a:ea typeface="+mn-ea"/>
                <a:cs typeface="+mn-cs"/>
              </a:rPr>
              <a:t> has led to weak unionisation, cy. The one area where significant </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seems	to be in the orchards</a:t>
            </a:r>
          </a:p>
          <a:p>
            <a:r>
              <a:rPr lang="en-GB" sz="1200" kern="1200" dirty="0">
                <a:solidFill>
                  <a:schemeClr val="tx1"/>
                </a:solidFill>
                <a:effectLst/>
                <a:latin typeface="+mn-lt"/>
                <a:ea typeface="+mn-ea"/>
                <a:cs typeface="+mn-cs"/>
              </a:rPr>
              <a:t>in Belgium recently 4000 </a:t>
            </a:r>
            <a:r>
              <a:rPr lang="en-GB" sz="1200" kern="1200" dirty="0" err="1">
                <a:solidFill>
                  <a:schemeClr val="tx1"/>
                </a:solidFill>
                <a:effectLst/>
                <a:latin typeface="+mn-lt"/>
                <a:ea typeface="+mn-ea"/>
                <a:cs typeface="+mn-cs"/>
              </a:rPr>
              <a:t>wim</a:t>
            </a:r>
            <a:r>
              <a:rPr lang="en-GB" sz="1200" kern="1200" dirty="0">
                <a:solidFill>
                  <a:schemeClr val="tx1"/>
                </a:solidFill>
                <a:effectLst/>
                <a:latin typeface="+mn-lt"/>
                <a:ea typeface="+mn-ea"/>
                <a:cs typeface="+mn-cs"/>
              </a:rPr>
              <a:t> flails and bird </a:t>
            </a:r>
            <a:r>
              <a:rPr lang="en-GB" sz="1200" kern="1200" dirty="0" err="1">
                <a:solidFill>
                  <a:schemeClr val="tx1"/>
                </a:solidFill>
                <a:effectLst/>
                <a:latin typeface="+mn-lt"/>
                <a:ea typeface="+mn-ea"/>
                <a:cs typeface="+mn-cs"/>
              </a:rPr>
              <a:t>scarers</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 - </a:t>
            </a:r>
            <a:r>
              <a:rPr lang="en-GB" sz="1200" kern="1200" dirty="0" err="1">
                <a:solidFill>
                  <a:schemeClr val="tx1"/>
                </a:solidFill>
                <a:effectLst/>
                <a:latin typeface="+mn-lt"/>
                <a:ea typeface="+mn-ea"/>
                <a:cs typeface="+mn-cs"/>
              </a:rPr>
              <a:t>tarmers</a:t>
            </a:r>
            <a:r>
              <a:rPr lang="en-GB" sz="1200" kern="1200" dirty="0">
                <a:solidFill>
                  <a:schemeClr val="tx1"/>
                </a:solidFill>
                <a:effectLst/>
                <a:latin typeface="+mn-lt"/>
                <a:ea typeface="+mn-ea"/>
                <a:cs typeface="+mn-cs"/>
              </a:rPr>
              <a:t> are now acquiring a ~ -=^.7. It is not difficult to see —</a:t>
            </a:r>
            <a:r>
              <a:rPr lang="en-GB" sz="1200" kern="1200" dirty="0" err="1">
                <a:solidFill>
                  <a:schemeClr val="tx1"/>
                </a:solidFill>
                <a:effectLst/>
                <a:latin typeface="+mn-lt"/>
                <a:ea typeface="+mn-ea"/>
                <a:cs typeface="+mn-cs"/>
              </a:rPr>
              <a:t>ev</a:t>
            </a:r>
            <a:r>
              <a:rPr lang="en-GB" sz="1200" kern="1200" dirty="0">
                <a:solidFill>
                  <a:schemeClr val="tx1"/>
                </a:solidFill>
                <a:effectLst/>
                <a:latin typeface="+mn-lt"/>
                <a:ea typeface="+mn-ea"/>
                <a:cs typeface="+mn-cs"/>
              </a:rPr>
              <a:t> are caught in a bind.</a:t>
            </a:r>
          </a:p>
          <a:p>
            <a:endParaRPr lang="en-GB" dirty="0"/>
          </a:p>
        </p:txBody>
      </p:sp>
      <p:sp>
        <p:nvSpPr>
          <p:cNvPr id="4" name="Slide Number Placeholder 3"/>
          <p:cNvSpPr>
            <a:spLocks noGrp="1"/>
          </p:cNvSpPr>
          <p:nvPr>
            <p:ph type="sldNum" sz="quarter" idx="10"/>
          </p:nvPr>
        </p:nvSpPr>
        <p:spPr/>
        <p:txBody>
          <a:bodyPr/>
          <a:lstStyle/>
          <a:p>
            <a:fld id="{4E594C13-995C-4707-AEFC-465795A88AAF}" type="slidenum">
              <a:rPr lang="en-GB" smtClean="0"/>
              <a:t>6</a:t>
            </a:fld>
            <a:endParaRPr lang="en-GB"/>
          </a:p>
        </p:txBody>
      </p:sp>
    </p:spTree>
    <p:extLst>
      <p:ext uri="{BB962C8B-B14F-4D97-AF65-F5344CB8AC3E}">
        <p14:creationId xmlns:p14="http://schemas.microsoft.com/office/powerpoint/2010/main" val="1117592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Food prices continue to soar, yet </a:t>
            </a:r>
            <a:r>
              <a:rPr lang="en-GB" sz="1200" i="1" kern="1200" dirty="0">
                <a:solidFill>
                  <a:schemeClr val="tx1"/>
                </a:solidFill>
                <a:effectLst/>
                <a:latin typeface="+mn-lt"/>
                <a:ea typeface="+mn-ea"/>
                <a:cs typeface="+mn-cs"/>
              </a:rPr>
              <a:t>produce</a:t>
            </a:r>
            <a:r>
              <a:rPr lang="en-GB" sz="1200" kern="1200" dirty="0">
                <a:solidFill>
                  <a:schemeClr val="tx1"/>
                </a:solidFill>
                <a:effectLst/>
                <a:latin typeface="+mn-lt"/>
                <a:ea typeface="+mn-ea"/>
                <a:cs typeface="+mn-cs"/>
              </a:rPr>
              <a:t> prices are controlled by other interests—the government, the Common Market, and the food companies. Not only are they shackled by world capitalist forces and speculation, they are increasingly being reduced to the status of technicians/sharecroppers for industry. They have become dependent on food processors (for example, pea industries) not only to buy their crops, but also to tell them when to plant and to supply the capital to buy their package deal. Farms have had to increase in size (the number of farms in Canada, for instance, declined by 20 per cent from 1961-71) to withstand fluctuations in return on capital, and to make possible the necessary investment in machines and fertilisers in order to guarantee high yields.</a:t>
            </a:r>
          </a:p>
          <a:p>
            <a:r>
              <a:rPr lang="en-GB" sz="1200" kern="1200" dirty="0">
                <a:solidFill>
                  <a:schemeClr val="tx1"/>
                </a:solidFill>
                <a:effectLst/>
                <a:latin typeface="+mn-lt"/>
                <a:ea typeface="+mn-ea"/>
                <a:cs typeface="+mn-cs"/>
              </a:rPr>
              <a:t>In doing so, farmers become further dependent on the farm supply sectors of industry. It is dependency on virtual monopolies in each area; Massey-Ferguson, David Brown, Ford, and John Deere dominate farm machinery; ICI, </a:t>
            </a:r>
            <a:r>
              <a:rPr lang="en-GB" sz="1200" kern="1200" dirty="0" err="1">
                <a:solidFill>
                  <a:schemeClr val="tx1"/>
                </a:solidFill>
                <a:effectLst/>
                <a:latin typeface="+mn-lt"/>
                <a:ea typeface="+mn-ea"/>
                <a:cs typeface="+mn-cs"/>
              </a:rPr>
              <a:t>Fisons</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Shellmex</a:t>
            </a:r>
            <a:r>
              <a:rPr lang="en-GB" sz="1200" kern="1200" dirty="0">
                <a:solidFill>
                  <a:schemeClr val="tx1"/>
                </a:solidFill>
                <a:effectLst/>
                <a:latin typeface="+mn-lt"/>
                <a:ea typeface="+mn-ea"/>
                <a:cs typeface="+mn-cs"/>
              </a:rPr>
              <a:t> control fertilisers; </a:t>
            </a:r>
            <a:r>
              <a:rPr lang="en-GB" sz="1200" kern="1200" dirty="0" err="1">
                <a:solidFill>
                  <a:schemeClr val="tx1"/>
                </a:solidFill>
                <a:effectLst/>
                <a:latin typeface="+mn-lt"/>
                <a:ea typeface="+mn-ea"/>
                <a:cs typeface="+mn-cs"/>
              </a:rPr>
              <a:t>Fisons</a:t>
            </a:r>
            <a:r>
              <a:rPr lang="en-GB" sz="1200" kern="1200" dirty="0">
                <a:solidFill>
                  <a:schemeClr val="tx1"/>
                </a:solidFill>
                <a:effectLst/>
                <a:latin typeface="+mn-lt"/>
                <a:ea typeface="+mn-ea"/>
                <a:cs typeface="+mn-cs"/>
              </a:rPr>
              <a:t>, May and Baker, </a:t>
            </a:r>
            <a:r>
              <a:rPr lang="en-GB" sz="1200" kern="1200" dirty="0" err="1">
                <a:solidFill>
                  <a:schemeClr val="tx1"/>
                </a:solidFill>
                <a:effectLst/>
                <a:latin typeface="+mn-lt"/>
                <a:ea typeface="+mn-ea"/>
                <a:cs typeface="+mn-cs"/>
              </a:rPr>
              <a:t>Geigy</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Shellstar</a:t>
            </a:r>
            <a:r>
              <a:rPr lang="en-GB" sz="1200" kern="1200" dirty="0">
                <a:solidFill>
                  <a:schemeClr val="tx1"/>
                </a:solidFill>
                <a:effectLst/>
                <a:latin typeface="+mn-lt"/>
                <a:ea typeface="+mn-ea"/>
                <a:cs typeface="+mn-cs"/>
              </a:rPr>
              <a:t> are the leaders in pesticides; and the infamous seven major oil giants, control the fuel supplies.</a:t>
            </a:r>
          </a:p>
          <a:p>
            <a:r>
              <a:rPr lang="en-GB" sz="1200" kern="1200" dirty="0">
                <a:solidFill>
                  <a:schemeClr val="tx1"/>
                </a:solidFill>
                <a:effectLst/>
                <a:latin typeface="+mn-lt"/>
                <a:ea typeface="+mn-ea"/>
                <a:cs typeface="+mn-cs"/>
              </a:rPr>
              <a:t>The centralisation of power from the land to the boardrooms of </a:t>
            </a:r>
            <a:r>
              <a:rPr lang="en-GB" sz="1200" kern="1200" dirty="0" err="1">
                <a:solidFill>
                  <a:schemeClr val="tx1"/>
                </a:solidFill>
                <a:effectLst/>
                <a:latin typeface="+mn-lt"/>
                <a:ea typeface="+mn-ea"/>
                <a:cs typeface="+mn-cs"/>
              </a:rPr>
              <a:t>Agribiz</a:t>
            </a:r>
            <a:r>
              <a:rPr lang="en-GB" sz="1200" kern="1200" dirty="0">
                <a:solidFill>
                  <a:schemeClr val="tx1"/>
                </a:solidFill>
                <a:effectLst/>
                <a:latin typeface="+mn-lt"/>
                <a:ea typeface="+mn-ea"/>
                <a:cs typeface="+mn-cs"/>
              </a:rPr>
              <a:t> is exaggerated still further by the system’s dependence on one man for the supply of phosphate rock. Mohammed </a:t>
            </a:r>
            <a:r>
              <a:rPr lang="en-GB" sz="1200" kern="1200" dirty="0" err="1">
                <a:solidFill>
                  <a:schemeClr val="tx1"/>
                </a:solidFill>
                <a:effectLst/>
                <a:latin typeface="+mn-lt"/>
                <a:ea typeface="+mn-ea"/>
                <a:cs typeface="+mn-cs"/>
              </a:rPr>
              <a:t>Lamrani</a:t>
            </a:r>
            <a:r>
              <a:rPr lang="en-GB" sz="1200" kern="1200" dirty="0">
                <a:solidFill>
                  <a:schemeClr val="tx1"/>
                </a:solidFill>
                <a:effectLst/>
                <a:latin typeface="+mn-lt"/>
                <a:ea typeface="+mn-ea"/>
                <a:cs typeface="+mn-cs"/>
              </a:rPr>
              <a:t> of Morocco controls a third of the exports, and more than one half of the export growth, of phosphate rock. And as for oil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influence of Agribusiness also dictates governmental research to such an extent that virtually all money in this field goes to ‘articulating the paradigm of pesticide and fertiliser usage’. </a:t>
            </a:r>
            <a:r>
              <a:rPr lang="en-GB" sz="1200" kern="1200" dirty="0" err="1">
                <a:solidFill>
                  <a:schemeClr val="tx1"/>
                </a:solidFill>
                <a:effectLst/>
                <a:latin typeface="+mn-lt"/>
                <a:ea typeface="+mn-ea"/>
                <a:cs typeface="+mn-cs"/>
              </a:rPr>
              <a:t>Rothamsted</a:t>
            </a:r>
            <a:r>
              <a:rPr lang="en-GB" sz="1200" kern="1200" dirty="0">
                <a:solidFill>
                  <a:schemeClr val="tx1"/>
                </a:solidFill>
                <a:effectLst/>
                <a:latin typeface="+mn-lt"/>
                <a:ea typeface="+mn-ea"/>
                <a:cs typeface="+mn-cs"/>
              </a:rPr>
              <a:t> Research Station is built on super­phosphate. Virtually no research is undertaken on organic husbandry, and very little on biological control mechanisms. Yet again, the economic method is propagated under the guise of the scientific method.</a:t>
            </a:r>
          </a:p>
          <a:p>
            <a:endParaRPr lang="en-GB" dirty="0"/>
          </a:p>
        </p:txBody>
      </p:sp>
      <p:sp>
        <p:nvSpPr>
          <p:cNvPr id="4" name="Slide Number Placeholder 3"/>
          <p:cNvSpPr>
            <a:spLocks noGrp="1"/>
          </p:cNvSpPr>
          <p:nvPr>
            <p:ph type="sldNum" sz="quarter" idx="10"/>
          </p:nvPr>
        </p:nvSpPr>
        <p:spPr/>
        <p:txBody>
          <a:bodyPr/>
          <a:lstStyle/>
          <a:p>
            <a:fld id="{4E594C13-995C-4707-AEFC-465795A88AAF}" type="slidenum">
              <a:rPr lang="en-GB" smtClean="0"/>
              <a:t>7</a:t>
            </a:fld>
            <a:endParaRPr lang="en-GB"/>
          </a:p>
        </p:txBody>
      </p:sp>
    </p:spTree>
    <p:extLst>
      <p:ext uri="{BB962C8B-B14F-4D97-AF65-F5344CB8AC3E}">
        <p14:creationId xmlns:p14="http://schemas.microsoft.com/office/powerpoint/2010/main" val="2055598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sng" strike="noStrike" kern="1200" dirty="0">
                <a:solidFill>
                  <a:schemeClr val="tx1"/>
                </a:solidFill>
                <a:effectLst/>
                <a:latin typeface="+mn-lt"/>
                <a:ea typeface="+mn-ea"/>
                <a:cs typeface="+mn-cs"/>
              </a:rPr>
              <a:t>PROSPECTS FOR THE FUTURE?</a:t>
            </a:r>
            <a:r>
              <a:rPr lang="en-GB" sz="1200" b="0" i="1"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is now recognised that energy is power—that energy is just as unequally distributed as wealth, and lies in the same few hands. It is not so widely recognised that this truth applies equally to food.</a:t>
            </a:r>
          </a:p>
          <a:p>
            <a:r>
              <a:rPr lang="en-GB" sz="1200" kern="1200" dirty="0">
                <a:solidFill>
                  <a:schemeClr val="tx1"/>
                </a:solidFill>
                <a:effectLst/>
                <a:latin typeface="+mn-lt"/>
                <a:ea typeface="+mn-ea"/>
                <a:cs typeface="+mn-cs"/>
              </a:rPr>
              <a:t>The staggering increases in food prices in the last two years are </a:t>
            </a:r>
            <a:r>
              <a:rPr lang="en-GB" sz="1200" i="1" kern="1200" dirty="0">
                <a:solidFill>
                  <a:schemeClr val="tx1"/>
                </a:solidFill>
                <a:effectLst/>
                <a:latin typeface="+mn-lt"/>
                <a:ea typeface="+mn-ea"/>
                <a:cs typeface="+mn-cs"/>
              </a:rPr>
              <a:t>not</a:t>
            </a:r>
            <a:r>
              <a:rPr lang="en-GB" sz="1200" kern="1200" dirty="0">
                <a:solidFill>
                  <a:schemeClr val="tx1"/>
                </a:solidFill>
                <a:effectLst/>
                <a:latin typeface="+mn-lt"/>
                <a:ea typeface="+mn-ea"/>
                <a:cs typeface="+mn-cs"/>
              </a:rPr>
              <a:t> due to a sudden increase in the world population. Something new is happening to World food supplies. It started in 1972 when three problems emerged. For the first time, the USSR entered the US market and purchased 400 million bushels of wheat. Secondly, the production advances that came to be lumped under the phrase ‘green revolution’ began to level off. Finally, the richer countries, all experiencing boom times, sharply increased their consumption of meat. This last factor may be the reason why the USSR decided to enter the wheat market at the time it did. The Russians needed greatly increased supplies of grain to produce meat; previous shortages had always been accommodated, and the ’72 harvest was the fifth best ever for them. But as a result of Russian purchases in ’72, the grain reserves in the US fell from 120 million tons to 21 million tons.</a:t>
            </a:r>
          </a:p>
          <a:p>
            <a:r>
              <a:rPr lang="en-GB" sz="1200" kern="1200" dirty="0">
                <a:solidFill>
                  <a:schemeClr val="tx1"/>
                </a:solidFill>
                <a:effectLst/>
                <a:latin typeface="+mn-lt"/>
                <a:ea typeface="+mn-ea"/>
                <a:cs typeface="+mn-cs"/>
              </a:rPr>
              <a:t>The USSR’s entry into the consumer and capitalist market has had two main effects. It has created such a sensitivity in the market that speculation is widespread, and it is better to invest in food than in money. This sensitivity has exposed the weakness in the whole system. For instance, when the anchovies recently returned to Peru’s coast it meant that the underdeveloped countries would be better able to afford their own, much needed protein, but that soya bean farmers in the US would suffer.</a:t>
            </a:r>
          </a:p>
          <a:p>
            <a:r>
              <a:rPr lang="en-GB" sz="1200" kern="1200" dirty="0">
                <a:solidFill>
                  <a:schemeClr val="tx1"/>
                </a:solidFill>
                <a:effectLst/>
                <a:latin typeface="+mn-lt"/>
                <a:ea typeface="+mn-ea"/>
                <a:cs typeface="+mn-cs"/>
              </a:rPr>
              <a:t>It is clear, however, that underdeveloped countries are in general </a:t>
            </a:r>
            <a:r>
              <a:rPr lang="en-GB" sz="1200" kern="1200" dirty="0" err="1">
                <a:solidFill>
                  <a:schemeClr val="tx1"/>
                </a:solidFill>
                <a:effectLst/>
                <a:latin typeface="+mn-lt"/>
                <a:ea typeface="+mn-ea"/>
                <a:cs typeface="+mn-cs"/>
              </a:rPr>
              <a:t>wot</a:t>
            </a:r>
            <a:r>
              <a:rPr lang="en-GB" sz="1200" kern="1200" dirty="0">
                <a:solidFill>
                  <a:schemeClr val="tx1"/>
                </a:solidFill>
                <a:effectLst/>
                <a:latin typeface="+mn-lt"/>
                <a:ea typeface="+mn-ea"/>
                <a:cs typeface="+mn-cs"/>
              </a:rPr>
              <a:t> going to benefit. The change in the market has meant 'that the US has assumed greater control over distribution. The US was the main exporter for eight of the 20 commodities which showed the greatest increases in prices during 1972. The rest of the developed countries controlled a further eight. The under­developed countries controlled only four, but were the main exporters of the 20 commodities with the lowest price increases of all the 67 world commodities. Which isn’t much consolation for countries like 'Mozambique which have been ‘encouraged’ to produce cash crops at the expense of home-consumed food crops. The increase of control by the US also had more obvious political effects. Critical supplies of wheat were denied to the Chilean Government under Allende—even</a:t>
            </a:r>
          </a:p>
          <a:p>
            <a:r>
              <a:rPr lang="en-GB" sz="1200" kern="1200" dirty="0">
                <a:solidFill>
                  <a:schemeClr val="tx1"/>
                </a:solidFill>
                <a:effectLst/>
                <a:latin typeface="+mn-lt"/>
                <a:ea typeface="+mn-ea"/>
                <a:cs typeface="+mn-cs"/>
              </a:rPr>
              <a:t>though Chile offered to pay cash. When Allende was over thrown, the US approved the sale, and even offered credit.</a:t>
            </a:r>
          </a:p>
          <a:p>
            <a:r>
              <a:rPr lang="en-GB" sz="1200" kern="1200" dirty="0">
                <a:solidFill>
                  <a:schemeClr val="tx1"/>
                </a:solidFill>
                <a:effectLst/>
                <a:latin typeface="+mn-lt"/>
                <a:ea typeface="+mn-ea"/>
                <a:cs typeface="+mn-cs"/>
              </a:rPr>
              <a:t>Meanwhile, as a few businessmen made money and gained power from the market’s uncertainty, pressure was increased on producers to produce more. This was the case in the UK just as much as elsewhere. The recent inflation of land prices (prices tripled in two years), coupled with the annual loss of 50,000 acres of urbanisation, exacerbates the problem still further. These pressures will dictate </a:t>
            </a:r>
            <a:r>
              <a:rPr lang="en-GB" sz="1200" kern="1200" dirty="0" err="1">
                <a:solidFill>
                  <a:schemeClr val="tx1"/>
                </a:solidFill>
                <a:effectLst/>
                <a:latin typeface="+mn-lt"/>
                <a:ea typeface="+mn-ea"/>
                <a:cs typeface="+mn-cs"/>
              </a:rPr>
              <a:t>that‘efficiency</a:t>
            </a:r>
            <a:r>
              <a:rPr lang="en-GB" sz="1200" kern="1200" dirty="0">
                <a:solidFill>
                  <a:schemeClr val="tx1"/>
                </a:solidFill>
                <a:effectLst/>
                <a:latin typeface="+mn-lt"/>
                <a:ea typeface="+mn-ea"/>
                <a:cs typeface="+mn-cs"/>
              </a:rPr>
              <a:t>’ must become still more ‘efficient’ with all the absurd contradictions that that entails.</a:t>
            </a:r>
          </a:p>
          <a:p>
            <a:r>
              <a:rPr lang="en-GB" sz="1200" b="0" i="0" u="sng" strike="noStrike" kern="1200" dirty="0">
                <a:solidFill>
                  <a:schemeClr val="tx1"/>
                </a:solidFill>
                <a:effectLst/>
                <a:latin typeface="+mn-lt"/>
                <a:ea typeface="+mn-ea"/>
                <a:cs typeface="+mn-cs"/>
              </a:rPr>
              <a:t>WHAT CAN BE DONE?</a:t>
            </a:r>
            <a:r>
              <a:rPr lang="en-GB" sz="1200" b="0" i="1"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‘Alternative’ forms of agriculture, as outlined in the pages that follow, can and do challenge many of the implicit values of agribusiness. For instance, we </a:t>
            </a:r>
            <a:r>
              <a:rPr lang="en-GB" sz="1200" kern="1200" dirty="0" err="1">
                <a:solidFill>
                  <a:schemeClr val="tx1"/>
                </a:solidFill>
                <a:effectLst/>
                <a:latin typeface="+mn-lt"/>
                <a:ea typeface="+mn-ea"/>
                <a:cs typeface="+mn-cs"/>
              </a:rPr>
              <a:t>pxe</a:t>
            </a:r>
            <a:r>
              <a:rPr lang="en-GB" sz="1200" kern="1200" dirty="0">
                <a:solidFill>
                  <a:schemeClr val="tx1"/>
                </a:solidFill>
                <a:effectLst/>
                <a:latin typeface="+mn-lt"/>
                <a:ea typeface="+mn-ea"/>
                <a:cs typeface="+mn-cs"/>
              </a:rPr>
              <a:t> constantly reminded that we live in a consumer society. The public’s willingness to accept an homogenous final product is indispensable in the transition from labour intensive agriculture to highly specialised automated agribusiness. The manipulation is built into the final product itself. Thus, by creating an </a:t>
            </a:r>
            <a:r>
              <a:rPr lang="en-GB" sz="1200" i="1" kern="1200" dirty="0">
                <a:solidFill>
                  <a:schemeClr val="tx1"/>
                </a:solidFill>
                <a:effectLst/>
                <a:latin typeface="+mn-lt"/>
                <a:ea typeface="+mn-ea"/>
                <a:cs typeface="+mn-cs"/>
              </a:rPr>
              <a:t>apparent</a:t>
            </a:r>
            <a:r>
              <a:rPr lang="en-GB" sz="1200" kern="1200" dirty="0">
                <a:solidFill>
                  <a:schemeClr val="tx1"/>
                </a:solidFill>
                <a:effectLst/>
                <a:latin typeface="+mn-lt"/>
                <a:ea typeface="+mn-ea"/>
                <a:cs typeface="+mn-cs"/>
              </a:rPr>
              <a:t> choice in relatively unimportant aspects, such as the size and colour of eggs, the </a:t>
            </a:r>
            <a:r>
              <a:rPr lang="en-GB" sz="1200" i="1" kern="1200" dirty="0">
                <a:solidFill>
                  <a:schemeClr val="tx1"/>
                </a:solidFill>
                <a:effectLst/>
                <a:latin typeface="+mn-lt"/>
                <a:ea typeface="+mn-ea"/>
                <a:cs typeface="+mn-cs"/>
              </a:rPr>
              <a:t>real</a:t>
            </a:r>
            <a:r>
              <a:rPr lang="en-GB" sz="1200" kern="1200" dirty="0">
                <a:solidFill>
                  <a:schemeClr val="tx1"/>
                </a:solidFill>
                <a:effectLst/>
                <a:latin typeface="+mn-lt"/>
                <a:ea typeface="+mn-ea"/>
                <a:cs typeface="+mn-cs"/>
              </a:rPr>
              <a:t> choice of nutritive value, </a:t>
            </a:r>
            <a:r>
              <a:rPr lang="en-GB" sz="1200" kern="1200" dirty="0" err="1">
                <a:solidFill>
                  <a:schemeClr val="tx1"/>
                </a:solidFill>
                <a:effectLst/>
                <a:latin typeface="+mn-lt"/>
                <a:ea typeface="+mn-ea"/>
                <a:cs typeface="+mn-cs"/>
              </a:rPr>
              <a:t>pr</a:t>
            </a:r>
            <a:r>
              <a:rPr lang="en-GB" sz="1200" kern="1200" dirty="0">
                <a:solidFill>
                  <a:schemeClr val="tx1"/>
                </a:solidFill>
                <a:effectLst/>
                <a:latin typeface="+mn-lt"/>
                <a:ea typeface="+mn-ea"/>
                <a:cs typeface="+mn-cs"/>
              </a:rPr>
              <a:t> ice and ecological impact is obscured. But by insisting on consideration of these factors alternative agriculture can challenge the values of agribusiness.</a:t>
            </a:r>
          </a:p>
          <a:p>
            <a:r>
              <a:rPr lang="en-GB" sz="1200" kern="1200" dirty="0">
                <a:solidFill>
                  <a:schemeClr val="tx1"/>
                </a:solidFill>
                <a:effectLst/>
                <a:latin typeface="+mn-lt"/>
                <a:ea typeface="+mn-ea"/>
                <a:cs typeface="+mn-cs"/>
              </a:rPr>
              <a:t>However, it is not enough merely to pose the alternatives; it is necessary also to challenge the economic system within which agribusiness is founded. To do so from an agricultural perspective requires certain novel forms of organisation. Organisation around and among farmworkers is essential, but as we have seen, this is difficult because of problems inherent in the unusual position of such workers. Hence other challenges are also necessary. Two possibilities are open. The formation of cooperatives—not consumer cooperatives alone, but also productive and distributive cooperatives—needs to be encouraged in order to reduce the control of </a:t>
            </a:r>
            <a:r>
              <a:rPr lang="en-GB" sz="1200" kern="1200" dirty="0" err="1">
                <a:solidFill>
                  <a:schemeClr val="tx1"/>
                </a:solidFill>
                <a:effectLst/>
                <a:latin typeface="+mn-lt"/>
                <a:ea typeface="+mn-ea"/>
                <a:cs typeface="+mn-cs"/>
              </a:rPr>
              <a:t>agrimonopolies</a:t>
            </a:r>
            <a:r>
              <a:rPr lang="en-GB" sz="1200" kern="1200" dirty="0">
                <a:solidFill>
                  <a:schemeClr val="tx1"/>
                </a:solidFill>
                <a:effectLst/>
                <a:latin typeface="+mn-lt"/>
                <a:ea typeface="+mn-ea"/>
                <a:cs typeface="+mn-cs"/>
              </a:rPr>
              <a:t>. It will also be necessary to ignore all the rules of the capitalist game and just </a:t>
            </a:r>
            <a:r>
              <a:rPr lang="en-GB" sz="1200" i="1" kern="1200" dirty="0" err="1">
                <a:solidFill>
                  <a:schemeClr val="tx1"/>
                </a:solidFill>
                <a:effectLst/>
                <a:latin typeface="+mn-lt"/>
                <a:ea typeface="+mn-ea"/>
                <a:cs typeface="+mn-cs"/>
              </a:rPr>
              <a:t>landgrab</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in order to illustrate forcefully the inequities of land distribution. Both efforts should succeed in diversifying both the' means of production and the crops that it produces.</a:t>
            </a:r>
          </a:p>
          <a:p>
            <a:r>
              <a:rPr lang="en-GB" sz="1200" kern="1200" dirty="0">
                <a:solidFill>
                  <a:schemeClr val="tx1"/>
                </a:solidFill>
                <a:effectLst/>
                <a:latin typeface="+mn-lt"/>
                <a:ea typeface="+mn-ea"/>
                <a:cs typeface="+mn-cs"/>
              </a:rPr>
              <a:t>Indeed the emphasis throughout should be on diversification. Diversification in understanding the problems as being not merely technical or economic, but political too. Diversification in approach, not merely being towards alternatives but to challenging the system directly in as many ways as possible.</a:t>
            </a:r>
          </a:p>
          <a:p>
            <a:r>
              <a:rPr lang="en-GB" sz="1200" kern="1200" dirty="0">
                <a:solidFill>
                  <a:schemeClr val="tx1"/>
                </a:solidFill>
                <a:effectLst/>
                <a:latin typeface="+mn-lt"/>
                <a:ea typeface="+mn-ea"/>
                <a:cs typeface="+mn-cs"/>
              </a:rPr>
              <a:t>And diversification in the end product, away from monocultures and dependency on a few distant technocrats, towards natural systems controlled by the people working them.</a:t>
            </a:r>
          </a:p>
          <a:p>
            <a:endParaRPr lang="en-GB" dirty="0"/>
          </a:p>
        </p:txBody>
      </p:sp>
      <p:sp>
        <p:nvSpPr>
          <p:cNvPr id="4" name="Slide Number Placeholder 3"/>
          <p:cNvSpPr>
            <a:spLocks noGrp="1"/>
          </p:cNvSpPr>
          <p:nvPr>
            <p:ph type="sldNum" sz="quarter" idx="10"/>
          </p:nvPr>
        </p:nvSpPr>
        <p:spPr/>
        <p:txBody>
          <a:bodyPr/>
          <a:lstStyle/>
          <a:p>
            <a:fld id="{4E594C13-995C-4707-AEFC-465795A88AAF}" type="slidenum">
              <a:rPr lang="en-GB" smtClean="0"/>
              <a:t>8</a:t>
            </a:fld>
            <a:endParaRPr lang="en-GB"/>
          </a:p>
        </p:txBody>
      </p:sp>
    </p:spTree>
    <p:extLst>
      <p:ext uri="{BB962C8B-B14F-4D97-AF65-F5344CB8AC3E}">
        <p14:creationId xmlns:p14="http://schemas.microsoft.com/office/powerpoint/2010/main" val="3836138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640C398B-2735-4A16-AEA8-DA960807A554}" type="datetimeFigureOut">
              <a:rPr lang="en-GB" smtClean="0"/>
              <a:t>31/10/2016</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14D08664-9D33-4E54-B003-9CEE9EF9AF5D}"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0C398B-2735-4A16-AEA8-DA960807A554}" type="datetimeFigureOut">
              <a:rPr lang="en-GB" smtClean="0"/>
              <a:t>31/10/2016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D08664-9D33-4E54-B003-9CEE9EF9AF5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0C398B-2735-4A16-AEA8-DA960807A554}" type="datetimeFigureOut">
              <a:rPr lang="en-GB" smtClean="0"/>
              <a:t>31/10/2016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D08664-9D33-4E54-B003-9CEE9EF9AF5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0C398B-2735-4A16-AEA8-DA960807A554}" type="datetimeFigureOut">
              <a:rPr lang="en-GB" smtClean="0"/>
              <a:t>31/10/2016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D08664-9D33-4E54-B003-9CEE9EF9AF5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0C398B-2735-4A16-AEA8-DA960807A554}" type="datetimeFigureOut">
              <a:rPr lang="en-GB" smtClean="0"/>
              <a:t>31/10/2016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D08664-9D33-4E54-B003-9CEE9EF9AF5D}"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40C398B-2735-4A16-AEA8-DA960807A554}" type="datetimeFigureOut">
              <a:rPr lang="en-GB" smtClean="0"/>
              <a:t>31/10/2016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D08664-9D33-4E54-B003-9CEE9EF9AF5D}"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40C398B-2735-4A16-AEA8-DA960807A554}" type="datetimeFigureOut">
              <a:rPr lang="en-GB" smtClean="0"/>
              <a:t>31/10/2016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D08664-9D33-4E54-B003-9CEE9EF9AF5D}"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0C398B-2735-4A16-AEA8-DA960807A554}" type="datetimeFigureOut">
              <a:rPr lang="en-GB" smtClean="0"/>
              <a:t>31/10/2016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D08664-9D33-4E54-B003-9CEE9EF9AF5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0C398B-2735-4A16-AEA8-DA960807A554}" type="datetimeFigureOut">
              <a:rPr lang="en-GB" smtClean="0"/>
              <a:t>31/10/2016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D08664-9D33-4E54-B003-9CEE9EF9AF5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640C398B-2735-4A16-AEA8-DA960807A554}" type="datetimeFigureOut">
              <a:rPr lang="en-GB" smtClean="0"/>
              <a:t>31/10/2016</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14D08664-9D33-4E54-B003-9CEE9EF9AF5D}"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640C398B-2735-4A16-AEA8-DA960807A554}" type="datetimeFigureOut">
              <a:rPr lang="en-GB" smtClean="0"/>
              <a:t>31/10/2016</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14D08664-9D33-4E54-B003-9CEE9EF9AF5D}"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640C398B-2735-4A16-AEA8-DA960807A554}" type="datetimeFigureOut">
              <a:rPr lang="en-GB" smtClean="0"/>
              <a:t>31/10/2016</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14D08664-9D33-4E54-B003-9CEE9EF9AF5D}"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www.amazon.co.uk/More-Than-Can-Chew-Arguments/dp/0861045017" TargetMode="External"/><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http://www.bssrs.org/groups/agricapital/sfp34" TargetMode="External"/><Relationship Id="rId5" Type="http://schemas.openxmlformats.org/officeDocument/2006/relationships/hyperlink" Target="https://sites.google.com/site/madmarkets4food/" TargetMode="External"/><Relationship Id="rId4" Type="http://schemas.openxmlformats.org/officeDocument/2006/relationships/hyperlink" Target="https://sites.google.com/site/sustainablefoodreports/2014/garden-controvers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thanetearth.com/faqs-pesticides.htm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hyperlink" Target="https://www.syngenta-growth.com/en/home/"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hyperlink" Target="https://sites.google.com/site/madmarkets4food/" TargetMode="External"/><Relationship Id="rId7" Type="http://schemas.openxmlformats.org/officeDocument/2006/relationships/hyperlink" Target="http://rsif.royalsocietypublishing.org/content/13/114/20151001"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www.telegraph.co.uk/foodanddrink/foodanddrinknews/8021327/Britain-least-self-sufficient-in-food-since-1968.html" TargetMode="External"/><Relationship Id="rId5" Type="http://schemas.openxmlformats.org/officeDocument/2006/relationships/hyperlink" Target="http://www.foodsecurity.ac.uk/issue/uk.html#refs" TargetMode="External"/><Relationship Id="rId4" Type="http://schemas.openxmlformats.org/officeDocument/2006/relationships/hyperlink" Target="http://www.fwi.co.uk/news/uk-self-sufficiency-in-food-how-bad-is-it.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340768"/>
            <a:ext cx="3924919" cy="1828090"/>
          </a:xfrm>
        </p:spPr>
        <p:txBody>
          <a:bodyPr/>
          <a:lstStyle/>
          <a:p>
            <a:r>
              <a:rPr lang="en-GB" dirty="0" err="1"/>
              <a:t>RadTech</a:t>
            </a:r>
            <a:r>
              <a:rPr lang="en-GB" dirty="0"/>
              <a:t> 2.0</a:t>
            </a:r>
            <a:br>
              <a:rPr lang="en-GB" dirty="0"/>
            </a:br>
            <a:r>
              <a:rPr lang="en-GB" i="1" dirty="0"/>
              <a:t>Agribusiness</a:t>
            </a:r>
          </a:p>
        </p:txBody>
      </p:sp>
      <p:sp>
        <p:nvSpPr>
          <p:cNvPr id="3" name="Subtitle 2"/>
          <p:cNvSpPr>
            <a:spLocks noGrp="1"/>
          </p:cNvSpPr>
          <p:nvPr>
            <p:ph type="subTitle" idx="1"/>
          </p:nvPr>
        </p:nvSpPr>
        <p:spPr/>
        <p:txBody>
          <a:bodyPr>
            <a:normAutofit/>
          </a:bodyPr>
          <a:lstStyle/>
          <a:p>
            <a:r>
              <a:rPr lang="en-GB" dirty="0"/>
              <a:t>Dr Charlie Clutterbuck</a:t>
            </a:r>
          </a:p>
          <a:p>
            <a:r>
              <a:rPr lang="en-GB" sz="1600" dirty="0"/>
              <a:t>(3 degrees in </a:t>
            </a:r>
            <a:r>
              <a:rPr lang="en-GB" sz="1600" dirty="0" err="1"/>
              <a:t>Agric</a:t>
            </a:r>
            <a:r>
              <a:rPr lang="en-GB" sz="1600" dirty="0"/>
              <a:t> Science. BSc in Ag Zoo, Masters in Plant Science </a:t>
            </a:r>
            <a:r>
              <a:rPr lang="en-GB" sz="1600" dirty="0" err="1"/>
              <a:t>Phd</a:t>
            </a:r>
            <a:r>
              <a:rPr lang="en-GB" sz="1600" dirty="0"/>
              <a:t> in Soil Zoology. </a:t>
            </a:r>
            <a:br>
              <a:rPr lang="en-GB" sz="1600" dirty="0"/>
            </a:br>
            <a:r>
              <a:rPr lang="en-GB" sz="1600" dirty="0"/>
              <a:t>Lecturer @ </a:t>
            </a:r>
            <a:r>
              <a:rPr lang="en-GB" sz="1600" dirty="0" err="1"/>
              <a:t>ManchesterMet</a:t>
            </a:r>
            <a:r>
              <a:rPr lang="en-GB" sz="1600" dirty="0"/>
              <a:t> </a:t>
            </a:r>
            <a:r>
              <a:rPr lang="en-GB" sz="1600" dirty="0" err="1"/>
              <a:t>Uni</a:t>
            </a:r>
            <a:r>
              <a:rPr lang="en-GB" sz="1600" dirty="0"/>
              <a:t>, Fellow Food policy, City University London,).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1196752"/>
            <a:ext cx="1989962" cy="1944216"/>
          </a:xfrm>
          <a:prstGeom prst="rect">
            <a:avLst/>
          </a:prstGeom>
        </p:spPr>
      </p:pic>
    </p:spTree>
    <p:extLst>
      <p:ext uri="{BB962C8B-B14F-4D97-AF65-F5344CB8AC3E}">
        <p14:creationId xmlns:p14="http://schemas.microsoft.com/office/powerpoint/2010/main" val="3176287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60648"/>
            <a:ext cx="6965245" cy="1202485"/>
          </a:xfrm>
        </p:spPr>
        <p:txBody>
          <a:bodyPr/>
          <a:lstStyle/>
          <a:p>
            <a:r>
              <a:rPr lang="en-GB" dirty="0"/>
              <a:t>40 years ago</a:t>
            </a:r>
          </a:p>
        </p:txBody>
      </p:sp>
      <p:sp>
        <p:nvSpPr>
          <p:cNvPr id="3" name="Text Placeholder 2"/>
          <p:cNvSpPr>
            <a:spLocks noGrp="1"/>
          </p:cNvSpPr>
          <p:nvPr>
            <p:ph type="body" idx="1"/>
          </p:nvPr>
        </p:nvSpPr>
        <p:spPr>
          <a:xfrm>
            <a:off x="1475656" y="1268760"/>
            <a:ext cx="2939521" cy="504056"/>
          </a:xfrm>
        </p:spPr>
        <p:txBody>
          <a:bodyPr/>
          <a:lstStyle/>
          <a:p>
            <a:r>
              <a:rPr lang="en-GB" dirty="0"/>
              <a:t>1976</a:t>
            </a:r>
          </a:p>
        </p:txBody>
      </p:sp>
      <p:sp>
        <p:nvSpPr>
          <p:cNvPr id="4" name="Text Placeholder 3"/>
          <p:cNvSpPr>
            <a:spLocks noGrp="1"/>
          </p:cNvSpPr>
          <p:nvPr>
            <p:ph type="body" sz="quarter" idx="3"/>
          </p:nvPr>
        </p:nvSpPr>
        <p:spPr>
          <a:xfrm>
            <a:off x="5004048" y="1268760"/>
            <a:ext cx="2944368" cy="576064"/>
          </a:xfrm>
        </p:spPr>
        <p:txBody>
          <a:bodyPr/>
          <a:lstStyle/>
          <a:p>
            <a:r>
              <a:rPr lang="en-GB" dirty="0"/>
              <a:t>TODAY</a:t>
            </a:r>
          </a:p>
        </p:txBody>
      </p:sp>
      <p:sp>
        <p:nvSpPr>
          <p:cNvPr id="5" name="Content Placeholder 4"/>
          <p:cNvSpPr>
            <a:spLocks noGrp="1"/>
          </p:cNvSpPr>
          <p:nvPr>
            <p:ph sz="quarter" idx="13"/>
          </p:nvPr>
        </p:nvSpPr>
        <p:spPr>
          <a:xfrm>
            <a:off x="2475908" y="2322176"/>
            <a:ext cx="2664296" cy="3152412"/>
          </a:xfrm>
        </p:spPr>
        <p:txBody>
          <a:bodyPr>
            <a:normAutofit lnSpcReduction="10000"/>
          </a:bodyPr>
          <a:lstStyle/>
          <a:p>
            <a:r>
              <a:rPr lang="en-GB" dirty="0"/>
              <a:t>Efficiency</a:t>
            </a:r>
          </a:p>
          <a:p>
            <a:r>
              <a:rPr lang="en-GB" dirty="0"/>
              <a:t>Pollution</a:t>
            </a:r>
          </a:p>
          <a:p>
            <a:br>
              <a:rPr lang="en-GB" dirty="0"/>
            </a:br>
            <a:r>
              <a:rPr lang="en-GB" dirty="0"/>
              <a:t>Ecosystem</a:t>
            </a:r>
          </a:p>
          <a:p>
            <a:r>
              <a:rPr lang="en-GB" dirty="0"/>
              <a:t>Labour</a:t>
            </a:r>
          </a:p>
          <a:p>
            <a:r>
              <a:rPr lang="en-GB" dirty="0"/>
              <a:t>Power</a:t>
            </a:r>
          </a:p>
          <a:p>
            <a:r>
              <a:rPr lang="en-GB" dirty="0"/>
              <a:t>Markets</a:t>
            </a:r>
            <a:br>
              <a:rPr lang="en-GB" dirty="0"/>
            </a:br>
            <a:endParaRPr lang="en-GB" dirty="0"/>
          </a:p>
        </p:txBody>
      </p:sp>
      <p:sp>
        <p:nvSpPr>
          <p:cNvPr id="6" name="Content Placeholder 5"/>
          <p:cNvSpPr>
            <a:spLocks noGrp="1"/>
          </p:cNvSpPr>
          <p:nvPr>
            <p:ph sz="quarter" idx="14"/>
          </p:nvPr>
        </p:nvSpPr>
        <p:spPr>
          <a:xfrm>
            <a:off x="4932040" y="2420888"/>
            <a:ext cx="3227832" cy="3053700"/>
          </a:xfrm>
        </p:spPr>
        <p:txBody>
          <a:bodyPr>
            <a:normAutofit/>
          </a:bodyPr>
          <a:lstStyle/>
          <a:p>
            <a:pPr marL="0" indent="0">
              <a:buNone/>
            </a:pPr>
            <a:r>
              <a:rPr lang="en-GB" sz="2000" dirty="0"/>
              <a:t>Going to get worse</a:t>
            </a:r>
          </a:p>
          <a:p>
            <a:pPr marL="0" indent="0">
              <a:buNone/>
            </a:pPr>
            <a:r>
              <a:rPr lang="en-GB" sz="2000" dirty="0"/>
              <a:t>Better in some ways</a:t>
            </a:r>
            <a:br>
              <a:rPr lang="en-GB" sz="2000" dirty="0"/>
            </a:br>
            <a:r>
              <a:rPr lang="en-GB" sz="1600" dirty="0"/>
              <a:t>(paradigm change</a:t>
            </a:r>
            <a:r>
              <a:rPr lang="en-GB" sz="2000" dirty="0"/>
              <a:t>)</a:t>
            </a:r>
          </a:p>
          <a:p>
            <a:pPr marL="0" indent="0">
              <a:buNone/>
            </a:pPr>
            <a:r>
              <a:rPr lang="en-GB" sz="2000" dirty="0"/>
              <a:t>Worse</a:t>
            </a:r>
          </a:p>
          <a:p>
            <a:pPr marL="0" indent="0">
              <a:buNone/>
            </a:pPr>
            <a:r>
              <a:rPr lang="en-GB" sz="2000" dirty="0"/>
              <a:t>Worse</a:t>
            </a:r>
          </a:p>
          <a:p>
            <a:pPr marL="0" indent="0">
              <a:buNone/>
            </a:pPr>
            <a:r>
              <a:rPr lang="en-GB" sz="2000" dirty="0"/>
              <a:t>Worse </a:t>
            </a:r>
          </a:p>
          <a:p>
            <a:pPr marL="0" indent="0">
              <a:buNone/>
            </a:pPr>
            <a:br>
              <a:rPr lang="en-GB" sz="2000" dirty="0"/>
            </a:br>
            <a:r>
              <a:rPr lang="en-GB" sz="2000" dirty="0"/>
              <a:t>Post </a:t>
            </a:r>
            <a:r>
              <a:rPr lang="en-GB" sz="2000" dirty="0" err="1"/>
              <a:t>Brexit</a:t>
            </a:r>
            <a:r>
              <a:rPr lang="en-GB" sz="2000" dirty="0"/>
              <a:t>..worse</a:t>
            </a:r>
          </a:p>
        </p:txBody>
      </p:sp>
      <p:pic>
        <p:nvPicPr>
          <p:cNvPr id="7" name="Bohemian Rhapsody - Opera section and short guitar part after that - Lyrics (64  kbp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83768" y="5169788"/>
            <a:ext cx="609600" cy="609600"/>
          </a:xfrm>
          <a:prstGeom prst="rect">
            <a:avLst/>
          </a:prstGeom>
        </p:spPr>
      </p:pic>
      <p:sp>
        <p:nvSpPr>
          <p:cNvPr id="8" name="TextBox 7"/>
          <p:cNvSpPr txBox="1"/>
          <p:nvPr/>
        </p:nvSpPr>
        <p:spPr>
          <a:xfrm>
            <a:off x="1022700" y="1844824"/>
            <a:ext cx="3749744" cy="369332"/>
          </a:xfrm>
          <a:prstGeom prst="rect">
            <a:avLst/>
          </a:prstGeom>
          <a:noFill/>
        </p:spPr>
        <p:txBody>
          <a:bodyPr wrap="none" rtlCol="0">
            <a:spAutoFit/>
          </a:bodyPr>
          <a:lstStyle/>
          <a:p>
            <a:r>
              <a:rPr lang="en-GB" dirty="0"/>
              <a:t>IMF just walked in to sort Labour…</a:t>
            </a:r>
          </a:p>
        </p:txBody>
      </p:sp>
      <p:sp>
        <p:nvSpPr>
          <p:cNvPr id="9" name="TextBox 8"/>
          <p:cNvSpPr txBox="1"/>
          <p:nvPr/>
        </p:nvSpPr>
        <p:spPr>
          <a:xfrm>
            <a:off x="5148064" y="1844824"/>
            <a:ext cx="2592288" cy="369332"/>
          </a:xfrm>
          <a:prstGeom prst="rect">
            <a:avLst/>
          </a:prstGeom>
          <a:noFill/>
        </p:spPr>
        <p:txBody>
          <a:bodyPr wrap="square" rtlCol="0">
            <a:spAutoFit/>
          </a:bodyPr>
          <a:lstStyle/>
          <a:p>
            <a:r>
              <a:rPr lang="en-GB" dirty="0"/>
              <a:t>New Tory Government</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043" y="2405701"/>
            <a:ext cx="1914525" cy="252028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4666" y="3440134"/>
            <a:ext cx="2408438" cy="1501034"/>
          </a:xfrm>
          <a:prstGeom prst="rect">
            <a:avLst/>
          </a:prstGeom>
        </p:spPr>
      </p:pic>
    </p:spTree>
    <p:extLst>
      <p:ext uri="{BB962C8B-B14F-4D97-AF65-F5344CB8AC3E}">
        <p14:creationId xmlns:p14="http://schemas.microsoft.com/office/powerpoint/2010/main" val="18562508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00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7" y="692697"/>
            <a:ext cx="3600400" cy="864096"/>
          </a:xfrm>
        </p:spPr>
        <p:txBody>
          <a:bodyPr/>
          <a:lstStyle/>
          <a:p>
            <a:r>
              <a:rPr lang="en-GB" dirty="0"/>
              <a:t>Efficiency</a:t>
            </a:r>
          </a:p>
        </p:txBody>
      </p:sp>
      <p:sp>
        <p:nvSpPr>
          <p:cNvPr id="3" name="Text Placeholder 2"/>
          <p:cNvSpPr>
            <a:spLocks noGrp="1"/>
          </p:cNvSpPr>
          <p:nvPr>
            <p:ph type="body" idx="1"/>
          </p:nvPr>
        </p:nvSpPr>
        <p:spPr>
          <a:xfrm>
            <a:off x="1547664" y="1556792"/>
            <a:ext cx="2939521" cy="820208"/>
          </a:xfrm>
        </p:spPr>
        <p:txBody>
          <a:bodyPr>
            <a:normAutofit fontScale="92500" lnSpcReduction="20000"/>
          </a:bodyPr>
          <a:lstStyle/>
          <a:p>
            <a:r>
              <a:rPr lang="en-GB" dirty="0"/>
              <a:t>‘F’ for Efficiency (Chapter in </a:t>
            </a:r>
            <a:r>
              <a:rPr lang="en-GB" dirty="0">
                <a:hlinkClick r:id="rId3"/>
              </a:rPr>
              <a:t>More than we can chew</a:t>
            </a:r>
            <a:r>
              <a:rPr lang="en-GB" dirty="0"/>
              <a:t>)</a:t>
            </a:r>
          </a:p>
        </p:txBody>
      </p:sp>
      <p:sp>
        <p:nvSpPr>
          <p:cNvPr id="4" name="Text Placeholder 3"/>
          <p:cNvSpPr>
            <a:spLocks noGrp="1"/>
          </p:cNvSpPr>
          <p:nvPr>
            <p:ph type="body" sz="quarter" idx="3"/>
          </p:nvPr>
        </p:nvSpPr>
        <p:spPr>
          <a:xfrm>
            <a:off x="4831988" y="404664"/>
            <a:ext cx="2944368" cy="894968"/>
          </a:xfrm>
        </p:spPr>
        <p:txBody>
          <a:bodyPr/>
          <a:lstStyle/>
          <a:p>
            <a:r>
              <a:rPr lang="en-GB" dirty="0"/>
              <a:t>Yet they shout</a:t>
            </a:r>
          </a:p>
          <a:p>
            <a:r>
              <a:rPr lang="en-GB" dirty="0"/>
              <a:t>More more!</a:t>
            </a:r>
          </a:p>
        </p:txBody>
      </p:sp>
      <p:sp>
        <p:nvSpPr>
          <p:cNvPr id="5" name="Content Placeholder 4"/>
          <p:cNvSpPr>
            <a:spLocks noGrp="1"/>
          </p:cNvSpPr>
          <p:nvPr>
            <p:ph sz="quarter" idx="13"/>
          </p:nvPr>
        </p:nvSpPr>
        <p:spPr>
          <a:xfrm>
            <a:off x="1298448" y="2780928"/>
            <a:ext cx="3227832" cy="2943216"/>
          </a:xfrm>
        </p:spPr>
        <p:txBody>
          <a:bodyPr>
            <a:normAutofit fontScale="55000" lnSpcReduction="20000"/>
          </a:bodyPr>
          <a:lstStyle/>
          <a:p>
            <a:r>
              <a:rPr lang="en-GB" dirty="0" err="1"/>
              <a:t>Productionist</a:t>
            </a:r>
            <a:r>
              <a:rPr lang="en-GB" dirty="0"/>
              <a:t> (produce more)</a:t>
            </a:r>
          </a:p>
          <a:p>
            <a:r>
              <a:rPr lang="en-GB" dirty="0" err="1"/>
              <a:t>Productivist</a:t>
            </a:r>
            <a:r>
              <a:rPr lang="en-GB" dirty="0"/>
              <a:t> really (reduce costs of production)</a:t>
            </a:r>
          </a:p>
          <a:p>
            <a:r>
              <a:rPr lang="en-GB" dirty="0"/>
              <a:t>Farming produces less than gardens/</a:t>
            </a:r>
            <a:r>
              <a:rPr lang="en-GB" dirty="0" err="1"/>
              <a:t>allotments..see</a:t>
            </a:r>
            <a:endParaRPr lang="en-GB" dirty="0"/>
          </a:p>
          <a:p>
            <a:r>
              <a:rPr lang="en-GB" dirty="0"/>
              <a:t>‘</a:t>
            </a:r>
            <a:r>
              <a:rPr lang="en-GB" dirty="0">
                <a:hlinkClick r:id="rId4"/>
              </a:rPr>
              <a:t>Garden Controversy</a:t>
            </a:r>
            <a:r>
              <a:rPr lang="en-GB" dirty="0"/>
              <a:t>’ </a:t>
            </a:r>
          </a:p>
          <a:p>
            <a:r>
              <a:rPr lang="en-GB" dirty="0"/>
              <a:t>All about profit – hard as when produce more, markets saturate, prices plummet. (</a:t>
            </a:r>
            <a:r>
              <a:rPr lang="en-GB" dirty="0">
                <a:hlinkClick r:id="rId5"/>
              </a:rPr>
              <a:t>Mad Food Markets</a:t>
            </a:r>
            <a:r>
              <a:rPr lang="en-GB" dirty="0"/>
              <a:t>)</a:t>
            </a:r>
          </a:p>
          <a:p>
            <a:r>
              <a:rPr lang="en-GB" dirty="0"/>
              <a:t>Came from avowedly left wing stance</a:t>
            </a:r>
          </a:p>
          <a:p>
            <a:r>
              <a:rPr lang="en-GB" dirty="0"/>
              <a:t>Would do same now</a:t>
            </a:r>
          </a:p>
          <a:p>
            <a:r>
              <a:rPr lang="en-GB" dirty="0"/>
              <a:t>Lot of analysis now ignores role of Capital</a:t>
            </a:r>
          </a:p>
          <a:p>
            <a:r>
              <a:rPr lang="en-GB" dirty="0"/>
              <a:t>Yet  Service Capital still needs cheap food, just as industrial capital did.</a:t>
            </a:r>
          </a:p>
        </p:txBody>
      </p:sp>
      <p:sp>
        <p:nvSpPr>
          <p:cNvPr id="6" name="Content Placeholder 5"/>
          <p:cNvSpPr>
            <a:spLocks noGrp="1"/>
          </p:cNvSpPr>
          <p:nvPr>
            <p:ph sz="quarter" idx="14"/>
          </p:nvPr>
        </p:nvSpPr>
        <p:spPr>
          <a:xfrm>
            <a:off x="4788024" y="1412776"/>
            <a:ext cx="3227832" cy="2779776"/>
          </a:xfrm>
        </p:spPr>
        <p:txBody>
          <a:bodyPr>
            <a:normAutofit fontScale="62500" lnSpcReduction="20000"/>
          </a:bodyPr>
          <a:lstStyle/>
          <a:p>
            <a:r>
              <a:rPr lang="en-GB" dirty="0"/>
              <a:t>Set up </a:t>
            </a:r>
            <a:r>
              <a:rPr lang="en-GB" dirty="0" err="1">
                <a:hlinkClick r:id="rId6"/>
              </a:rPr>
              <a:t>Agricapita</a:t>
            </a:r>
            <a:r>
              <a:rPr lang="en-GB" dirty="0" err="1"/>
              <a:t>l</a:t>
            </a:r>
            <a:r>
              <a:rPr lang="en-GB" dirty="0"/>
              <a:t> group same year, </a:t>
            </a:r>
          </a:p>
          <a:p>
            <a:r>
              <a:rPr lang="en-GB" dirty="0"/>
              <a:t>Looked at how ‘capital’ develops in relation to food/farming</a:t>
            </a:r>
          </a:p>
          <a:p>
            <a:r>
              <a:rPr lang="en-GB" dirty="0"/>
              <a:t>Spawned many famous foodie activists..</a:t>
            </a:r>
          </a:p>
          <a:p>
            <a:r>
              <a:rPr lang="en-GB" dirty="0"/>
              <a:t>Some capital has grown on land recently (Indoor cattle handling)</a:t>
            </a:r>
          </a:p>
          <a:p>
            <a:r>
              <a:rPr lang="en-GB" dirty="0"/>
              <a:t>But still mainly in Major companies</a:t>
            </a: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184" y="3284984"/>
            <a:ext cx="2088232" cy="2989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501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3420" y="637568"/>
            <a:ext cx="4392487" cy="1202485"/>
          </a:xfrm>
        </p:spPr>
        <p:txBody>
          <a:bodyPr/>
          <a:lstStyle/>
          <a:p>
            <a:r>
              <a:rPr lang="en-GB" dirty="0"/>
              <a:t>Direct pollution</a:t>
            </a:r>
          </a:p>
        </p:txBody>
      </p:sp>
      <p:sp>
        <p:nvSpPr>
          <p:cNvPr id="3" name="Content Placeholder 2"/>
          <p:cNvSpPr>
            <a:spLocks noGrp="1"/>
          </p:cNvSpPr>
          <p:nvPr>
            <p:ph sz="quarter" idx="13"/>
          </p:nvPr>
        </p:nvSpPr>
        <p:spPr>
          <a:xfrm>
            <a:off x="1138975" y="2893586"/>
            <a:ext cx="3563927" cy="3084855"/>
          </a:xfrm>
        </p:spPr>
        <p:txBody>
          <a:bodyPr>
            <a:normAutofit fontScale="92500" lnSpcReduction="10000"/>
          </a:bodyPr>
          <a:lstStyle/>
          <a:p>
            <a:r>
              <a:rPr lang="en-GB" dirty="0"/>
              <a:t>Lots of campaigning </a:t>
            </a:r>
          </a:p>
          <a:p>
            <a:r>
              <a:rPr lang="en-GB" dirty="0"/>
              <a:t>The ‘</a:t>
            </a:r>
            <a:r>
              <a:rPr lang="en-GB" dirty="0" err="1"/>
              <a:t>Drins</a:t>
            </a:r>
            <a:r>
              <a:rPr lang="en-GB" dirty="0"/>
              <a:t>’ now gone.</a:t>
            </a:r>
          </a:p>
          <a:p>
            <a:r>
              <a:rPr lang="en-GB" dirty="0"/>
              <a:t>Spent many years on HSE ‘</a:t>
            </a:r>
            <a:r>
              <a:rPr lang="en-GB" dirty="0" err="1"/>
              <a:t>Chemag</a:t>
            </a:r>
            <a:r>
              <a:rPr lang="en-GB" dirty="0"/>
              <a:t>;</a:t>
            </a:r>
          </a:p>
          <a:p>
            <a:r>
              <a:rPr lang="en-GB" dirty="0"/>
              <a:t>And ACP. Legal requirement to approve</a:t>
            </a:r>
          </a:p>
          <a:p>
            <a:r>
              <a:rPr lang="en-GB" dirty="0"/>
              <a:t>Things better in UK – Requirement to have NVQ in order to spray</a:t>
            </a:r>
          </a:p>
          <a:p>
            <a:endParaRPr lang="en-GB" dirty="0"/>
          </a:p>
          <a:p>
            <a:endParaRPr lang="en-GB" dirty="0"/>
          </a:p>
        </p:txBody>
      </p:sp>
      <p:sp>
        <p:nvSpPr>
          <p:cNvPr id="4" name="Content Placeholder 3"/>
          <p:cNvSpPr>
            <a:spLocks noGrp="1"/>
          </p:cNvSpPr>
          <p:nvPr>
            <p:ph sz="quarter" idx="14"/>
          </p:nvPr>
        </p:nvSpPr>
        <p:spPr>
          <a:xfrm>
            <a:off x="4788024" y="2204864"/>
            <a:ext cx="3471024" cy="3605212"/>
          </a:xfrm>
        </p:spPr>
        <p:txBody>
          <a:bodyPr>
            <a:normAutofit lnSpcReduction="10000"/>
          </a:bodyPr>
          <a:lstStyle/>
          <a:p>
            <a:r>
              <a:rPr lang="en-GB" dirty="0"/>
              <a:t>Still too </a:t>
            </a:r>
            <a:r>
              <a:rPr lang="en-GB" dirty="0" err="1"/>
              <a:t>much..EU</a:t>
            </a:r>
            <a:r>
              <a:rPr lang="en-GB" dirty="0"/>
              <a:t> NVZs helped reduce N fertiliser, esp. on pasture.</a:t>
            </a:r>
          </a:p>
          <a:p>
            <a:r>
              <a:rPr lang="en-GB" dirty="0"/>
              <a:t>Nitrate problem now part of Global Warming scenario.</a:t>
            </a:r>
          </a:p>
          <a:p>
            <a:r>
              <a:rPr lang="en-GB" dirty="0"/>
              <a:t>Phosphate still seems on backburner when shouldn’t be.</a:t>
            </a:r>
          </a:p>
        </p:txBody>
      </p:sp>
      <p:sp>
        <p:nvSpPr>
          <p:cNvPr id="5" name="Rectangle 4"/>
          <p:cNvSpPr/>
          <p:nvPr/>
        </p:nvSpPr>
        <p:spPr>
          <a:xfrm>
            <a:off x="5220072" y="1651629"/>
            <a:ext cx="4572000" cy="369332"/>
          </a:xfrm>
          <a:prstGeom prst="rect">
            <a:avLst/>
          </a:prstGeom>
        </p:spPr>
        <p:txBody>
          <a:bodyPr>
            <a:spAutoFit/>
          </a:bodyPr>
          <a:lstStyle/>
          <a:p>
            <a:r>
              <a:rPr lang="en-GB" b="1" dirty="0">
                <a:solidFill>
                  <a:schemeClr val="bg2">
                    <a:lumMod val="50000"/>
                  </a:schemeClr>
                </a:solidFill>
              </a:rPr>
              <a:t>Fertilisers</a:t>
            </a:r>
          </a:p>
        </p:txBody>
      </p:sp>
      <p:sp>
        <p:nvSpPr>
          <p:cNvPr id="8" name="Rectangle 7"/>
          <p:cNvSpPr/>
          <p:nvPr/>
        </p:nvSpPr>
        <p:spPr>
          <a:xfrm>
            <a:off x="1115616" y="2524254"/>
            <a:ext cx="4572000" cy="369332"/>
          </a:xfrm>
          <a:prstGeom prst="rect">
            <a:avLst/>
          </a:prstGeom>
        </p:spPr>
        <p:txBody>
          <a:bodyPr>
            <a:spAutoFit/>
          </a:bodyPr>
          <a:lstStyle/>
          <a:p>
            <a:r>
              <a:rPr lang="en-GB" b="1" dirty="0">
                <a:solidFill>
                  <a:schemeClr val="bg2">
                    <a:lumMod val="50000"/>
                  </a:schemeClr>
                </a:solidFill>
              </a:rPr>
              <a:t>Pesticides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295" y="620686"/>
            <a:ext cx="2695575" cy="1800225"/>
          </a:xfrm>
          <a:prstGeom prst="rect">
            <a:avLst/>
          </a:prstGeom>
        </p:spPr>
      </p:pic>
    </p:spTree>
    <p:extLst>
      <p:ext uri="{BB962C8B-B14F-4D97-AF65-F5344CB8AC3E}">
        <p14:creationId xmlns:p14="http://schemas.microsoft.com/office/powerpoint/2010/main" val="1769560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29721"/>
            <a:ext cx="6965245" cy="1202485"/>
          </a:xfrm>
        </p:spPr>
        <p:txBody>
          <a:bodyPr/>
          <a:lstStyle/>
          <a:p>
            <a:r>
              <a:rPr lang="en-GB" dirty="0"/>
              <a:t>Ecosystems</a:t>
            </a:r>
          </a:p>
        </p:txBody>
      </p:sp>
      <p:sp>
        <p:nvSpPr>
          <p:cNvPr id="3" name="Content Placeholder 2"/>
          <p:cNvSpPr>
            <a:spLocks noGrp="1"/>
          </p:cNvSpPr>
          <p:nvPr>
            <p:ph sz="quarter" idx="13"/>
          </p:nvPr>
        </p:nvSpPr>
        <p:spPr>
          <a:xfrm>
            <a:off x="1321668" y="2499918"/>
            <a:ext cx="3200400" cy="3602736"/>
          </a:xfrm>
        </p:spPr>
        <p:txBody>
          <a:bodyPr>
            <a:normAutofit fontScale="92500"/>
          </a:bodyPr>
          <a:lstStyle/>
          <a:p>
            <a:r>
              <a:rPr lang="en-GB" dirty="0"/>
              <a:t>Predominantly in East of country, where same crops grown continuously</a:t>
            </a:r>
          </a:p>
          <a:p>
            <a:r>
              <a:rPr lang="en-GB" dirty="0"/>
              <a:t>Developed considerably in last 40 yrs.</a:t>
            </a:r>
          </a:p>
          <a:p>
            <a:r>
              <a:rPr lang="en-GB" dirty="0"/>
              <a:t>Mixed Farms virtually disappeared in Mainland Britain.</a:t>
            </a:r>
          </a:p>
        </p:txBody>
      </p:sp>
      <p:sp>
        <p:nvSpPr>
          <p:cNvPr id="4" name="Content Placeholder 3"/>
          <p:cNvSpPr>
            <a:spLocks noGrp="1"/>
          </p:cNvSpPr>
          <p:nvPr>
            <p:ph sz="quarter" idx="14"/>
          </p:nvPr>
        </p:nvSpPr>
        <p:spPr/>
        <p:txBody>
          <a:bodyPr/>
          <a:lstStyle/>
          <a:p>
            <a:r>
              <a:rPr lang="en-GB" dirty="0"/>
              <a:t>Most successfully introduced in modern carefully controlled  glasshouses.</a:t>
            </a:r>
          </a:p>
          <a:p>
            <a:r>
              <a:rPr lang="en-GB" dirty="0">
                <a:hlinkClick r:id="rId3"/>
              </a:rPr>
              <a:t>Thanet Earth</a:t>
            </a:r>
            <a:r>
              <a:rPr lang="en-GB" dirty="0"/>
              <a:t>  </a:t>
            </a:r>
          </a:p>
        </p:txBody>
      </p:sp>
      <p:sp>
        <p:nvSpPr>
          <p:cNvPr id="5" name="Rectangle 4"/>
          <p:cNvSpPr/>
          <p:nvPr/>
        </p:nvSpPr>
        <p:spPr>
          <a:xfrm>
            <a:off x="4932040" y="1623870"/>
            <a:ext cx="4572000" cy="369332"/>
          </a:xfrm>
          <a:prstGeom prst="rect">
            <a:avLst/>
          </a:prstGeom>
        </p:spPr>
        <p:txBody>
          <a:bodyPr>
            <a:spAutoFit/>
          </a:bodyPr>
          <a:lstStyle/>
          <a:p>
            <a:r>
              <a:rPr lang="en-GB" b="1" dirty="0">
                <a:solidFill>
                  <a:schemeClr val="bg2">
                    <a:lumMod val="50000"/>
                  </a:schemeClr>
                </a:solidFill>
              </a:rPr>
              <a:t>Biological controls</a:t>
            </a:r>
          </a:p>
        </p:txBody>
      </p:sp>
      <p:sp>
        <p:nvSpPr>
          <p:cNvPr id="6" name="Rectangle 5"/>
          <p:cNvSpPr/>
          <p:nvPr/>
        </p:nvSpPr>
        <p:spPr>
          <a:xfrm>
            <a:off x="1779274" y="2204864"/>
            <a:ext cx="1569660" cy="369332"/>
          </a:xfrm>
          <a:prstGeom prst="rect">
            <a:avLst/>
          </a:prstGeom>
        </p:spPr>
        <p:txBody>
          <a:bodyPr wrap="none">
            <a:spAutoFit/>
          </a:bodyPr>
          <a:lstStyle/>
          <a:p>
            <a:r>
              <a:rPr lang="en-GB" b="1" dirty="0">
                <a:solidFill>
                  <a:schemeClr val="bg2">
                    <a:lumMod val="50000"/>
                  </a:schemeClr>
                </a:solidFill>
              </a:rPr>
              <a:t>Monoculture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4499671"/>
            <a:ext cx="2495024" cy="166563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08" y="696104"/>
            <a:ext cx="2011680" cy="1508760"/>
          </a:xfrm>
          <a:prstGeom prst="rect">
            <a:avLst/>
          </a:prstGeom>
        </p:spPr>
      </p:pic>
    </p:spTree>
    <p:extLst>
      <p:ext uri="{BB962C8B-B14F-4D97-AF65-F5344CB8AC3E}">
        <p14:creationId xmlns:p14="http://schemas.microsoft.com/office/powerpoint/2010/main" val="2890805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416" y="734722"/>
            <a:ext cx="6965245" cy="1202485"/>
          </a:xfrm>
        </p:spPr>
        <p:txBody>
          <a:bodyPr/>
          <a:lstStyle/>
          <a:p>
            <a:r>
              <a:rPr lang="en-GB" dirty="0"/>
              <a:t>Labour</a:t>
            </a:r>
          </a:p>
        </p:txBody>
      </p:sp>
      <p:sp>
        <p:nvSpPr>
          <p:cNvPr id="3" name="Text Placeholder 2"/>
          <p:cNvSpPr>
            <a:spLocks noGrp="1"/>
          </p:cNvSpPr>
          <p:nvPr>
            <p:ph type="body" idx="1"/>
          </p:nvPr>
        </p:nvSpPr>
        <p:spPr>
          <a:xfrm>
            <a:off x="1547664" y="1844824"/>
            <a:ext cx="2939521" cy="514600"/>
          </a:xfrm>
        </p:spPr>
        <p:txBody>
          <a:bodyPr/>
          <a:lstStyle/>
          <a:p>
            <a:r>
              <a:rPr lang="en-GB" dirty="0"/>
              <a:t>Safety</a:t>
            </a:r>
          </a:p>
        </p:txBody>
      </p:sp>
      <p:sp>
        <p:nvSpPr>
          <p:cNvPr id="4" name="Text Placeholder 3"/>
          <p:cNvSpPr>
            <a:spLocks noGrp="1"/>
          </p:cNvSpPr>
          <p:nvPr>
            <p:ph type="body" sz="quarter" idx="3"/>
          </p:nvPr>
        </p:nvSpPr>
        <p:spPr>
          <a:xfrm>
            <a:off x="4211960" y="1988840"/>
            <a:ext cx="2944368" cy="504056"/>
          </a:xfrm>
        </p:spPr>
        <p:txBody>
          <a:bodyPr/>
          <a:lstStyle/>
          <a:p>
            <a:r>
              <a:rPr lang="en-GB" dirty="0"/>
              <a:t>Migrant</a:t>
            </a:r>
          </a:p>
        </p:txBody>
      </p:sp>
      <p:sp>
        <p:nvSpPr>
          <p:cNvPr id="5" name="Content Placeholder 4"/>
          <p:cNvSpPr>
            <a:spLocks noGrp="1"/>
          </p:cNvSpPr>
          <p:nvPr>
            <p:ph sz="quarter" idx="13"/>
          </p:nvPr>
        </p:nvSpPr>
        <p:spPr>
          <a:xfrm>
            <a:off x="1259632" y="2780928"/>
            <a:ext cx="3227832" cy="2779776"/>
          </a:xfrm>
        </p:spPr>
        <p:txBody>
          <a:bodyPr>
            <a:normAutofit fontScale="77500" lnSpcReduction="20000"/>
          </a:bodyPr>
          <a:lstStyle/>
          <a:p>
            <a:r>
              <a:rPr lang="en-GB" dirty="0"/>
              <a:t>Dreadful record then</a:t>
            </a:r>
          </a:p>
          <a:p>
            <a:r>
              <a:rPr lang="en-GB" dirty="0"/>
              <a:t>Now the most dangerous (in terms of killing)</a:t>
            </a:r>
          </a:p>
          <a:p>
            <a:r>
              <a:rPr lang="en-GB" dirty="0"/>
              <a:t>Twice Building Sector</a:t>
            </a:r>
          </a:p>
          <a:p>
            <a:r>
              <a:rPr lang="en-GB" dirty="0"/>
              <a:t>Last 10 </a:t>
            </a:r>
            <a:r>
              <a:rPr lang="en-GB" dirty="0" err="1"/>
              <a:t>yrs</a:t>
            </a:r>
            <a:r>
              <a:rPr lang="en-GB" dirty="0"/>
              <a:t> Building Unions &amp; big employers have </a:t>
            </a:r>
            <a:r>
              <a:rPr lang="en-GB" dirty="0" err="1"/>
              <a:t>saftey</a:t>
            </a:r>
            <a:r>
              <a:rPr lang="en-GB" dirty="0"/>
              <a:t> passports.</a:t>
            </a:r>
          </a:p>
          <a:p>
            <a:pPr marL="0" indent="0">
              <a:buNone/>
            </a:pPr>
            <a:r>
              <a:rPr lang="en-GB" dirty="0"/>
              <a:t>(spent years getting </a:t>
            </a:r>
            <a:r>
              <a:rPr lang="en-GB" dirty="0" err="1"/>
              <a:t>nowhere..pressures</a:t>
            </a:r>
            <a:r>
              <a:rPr lang="en-GB" dirty="0"/>
              <a:t> too high).</a:t>
            </a:r>
          </a:p>
        </p:txBody>
      </p:sp>
      <p:sp>
        <p:nvSpPr>
          <p:cNvPr id="6" name="Content Placeholder 5"/>
          <p:cNvSpPr>
            <a:spLocks noGrp="1"/>
          </p:cNvSpPr>
          <p:nvPr>
            <p:ph sz="quarter" idx="14"/>
          </p:nvPr>
        </p:nvSpPr>
        <p:spPr>
          <a:xfrm>
            <a:off x="4860032" y="2780928"/>
            <a:ext cx="3227832" cy="2779776"/>
          </a:xfrm>
        </p:spPr>
        <p:txBody>
          <a:bodyPr>
            <a:normAutofit lnSpcReduction="10000"/>
          </a:bodyPr>
          <a:lstStyle/>
          <a:p>
            <a:r>
              <a:rPr lang="en-GB" dirty="0"/>
              <a:t>Not mentioned 40 </a:t>
            </a:r>
            <a:r>
              <a:rPr lang="en-GB" dirty="0" err="1"/>
              <a:t>yrs</a:t>
            </a:r>
            <a:r>
              <a:rPr lang="en-GB" dirty="0"/>
              <a:t> ago, </a:t>
            </a:r>
          </a:p>
          <a:p>
            <a:r>
              <a:rPr lang="en-GB" dirty="0"/>
              <a:t>Yet one of main factors in </a:t>
            </a:r>
            <a:r>
              <a:rPr lang="en-GB" dirty="0" err="1"/>
              <a:t>Brexit</a:t>
            </a:r>
            <a:r>
              <a:rPr lang="en-GB" dirty="0"/>
              <a:t>..</a:t>
            </a:r>
          </a:p>
          <a:p>
            <a:r>
              <a:rPr lang="en-GB" dirty="0"/>
              <a:t>Highest polls (3-1) near ‘Plantations’ in East</a:t>
            </a:r>
          </a:p>
        </p:txBody>
      </p:sp>
      <p:pic>
        <p:nvPicPr>
          <p:cNvPr id="7" name="Picture 6" descr="C:\Users\Clutterbuck\Desktop\media\image4.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55845"/>
            <a:ext cx="1450404" cy="2160240"/>
          </a:xfrm>
          <a:prstGeom prst="rect">
            <a:avLst/>
          </a:prstGeom>
          <a:noFill/>
          <a:ln>
            <a:no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28" y="260648"/>
            <a:ext cx="3131840" cy="1879104"/>
          </a:xfrm>
          <a:prstGeom prst="rect">
            <a:avLst/>
          </a:prstGeom>
        </p:spPr>
      </p:pic>
    </p:spTree>
    <p:extLst>
      <p:ext uri="{BB962C8B-B14F-4D97-AF65-F5344CB8AC3E}">
        <p14:creationId xmlns:p14="http://schemas.microsoft.com/office/powerpoint/2010/main" val="3621897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32656"/>
            <a:ext cx="6965245" cy="1202485"/>
          </a:xfrm>
        </p:spPr>
        <p:txBody>
          <a:bodyPr/>
          <a:lstStyle/>
          <a:p>
            <a:r>
              <a:rPr lang="en-GB" dirty="0"/>
              <a:t>Politics &amp; Power</a:t>
            </a:r>
          </a:p>
        </p:txBody>
      </p:sp>
      <p:sp>
        <p:nvSpPr>
          <p:cNvPr id="3" name="Text Placeholder 2"/>
          <p:cNvSpPr>
            <a:spLocks noGrp="1"/>
          </p:cNvSpPr>
          <p:nvPr>
            <p:ph type="body" idx="1"/>
          </p:nvPr>
        </p:nvSpPr>
        <p:spPr>
          <a:xfrm>
            <a:off x="323528" y="908720"/>
            <a:ext cx="2939521" cy="820208"/>
          </a:xfrm>
        </p:spPr>
        <p:txBody>
          <a:bodyPr/>
          <a:lstStyle/>
          <a:p>
            <a:r>
              <a:rPr lang="en-GB" dirty="0"/>
              <a:t>Food Prices</a:t>
            </a:r>
          </a:p>
        </p:txBody>
      </p:sp>
      <p:sp>
        <p:nvSpPr>
          <p:cNvPr id="4" name="Text Placeholder 3"/>
          <p:cNvSpPr>
            <a:spLocks noGrp="1"/>
          </p:cNvSpPr>
          <p:nvPr>
            <p:ph type="body" sz="quarter" idx="3"/>
          </p:nvPr>
        </p:nvSpPr>
        <p:spPr>
          <a:xfrm>
            <a:off x="5436096" y="908720"/>
            <a:ext cx="2944368" cy="822960"/>
          </a:xfrm>
        </p:spPr>
        <p:txBody>
          <a:bodyPr/>
          <a:lstStyle/>
          <a:p>
            <a:r>
              <a:rPr lang="en-GB" dirty="0"/>
              <a:t>Corporate Control</a:t>
            </a:r>
          </a:p>
        </p:txBody>
      </p:sp>
      <p:sp>
        <p:nvSpPr>
          <p:cNvPr id="5" name="Content Placeholder 4"/>
          <p:cNvSpPr>
            <a:spLocks noGrp="1"/>
          </p:cNvSpPr>
          <p:nvPr>
            <p:ph sz="quarter" idx="13"/>
          </p:nvPr>
        </p:nvSpPr>
        <p:spPr>
          <a:xfrm>
            <a:off x="1020130" y="2996952"/>
            <a:ext cx="3479861" cy="3168352"/>
          </a:xfrm>
        </p:spPr>
        <p:txBody>
          <a:bodyPr>
            <a:normAutofit/>
          </a:bodyPr>
          <a:lstStyle/>
          <a:p>
            <a:r>
              <a:rPr lang="en-GB" dirty="0"/>
              <a:t>Followed 1972 food hikes. </a:t>
            </a:r>
          </a:p>
          <a:p>
            <a:r>
              <a:rPr lang="en-GB" dirty="0"/>
              <a:t>Similar 2007/8..led to</a:t>
            </a:r>
          </a:p>
          <a:p>
            <a:r>
              <a:rPr lang="en-GB" dirty="0"/>
              <a:t>Arab uprising</a:t>
            </a:r>
          </a:p>
          <a:p>
            <a:r>
              <a:rPr lang="en-GB" dirty="0"/>
              <a:t>Whim of speculators </a:t>
            </a:r>
          </a:p>
          <a:p>
            <a:r>
              <a:rPr lang="en-GB" dirty="0"/>
              <a:t>‘Forward’ markets now open to all.</a:t>
            </a:r>
          </a:p>
        </p:txBody>
      </p:sp>
      <p:sp>
        <p:nvSpPr>
          <p:cNvPr id="6" name="Content Placeholder 5"/>
          <p:cNvSpPr>
            <a:spLocks noGrp="1"/>
          </p:cNvSpPr>
          <p:nvPr>
            <p:ph sz="quarter" idx="14"/>
          </p:nvPr>
        </p:nvSpPr>
        <p:spPr>
          <a:xfrm>
            <a:off x="4932040" y="2996952"/>
            <a:ext cx="3227832" cy="3240360"/>
          </a:xfrm>
        </p:spPr>
        <p:txBody>
          <a:bodyPr>
            <a:normAutofit fontScale="55000" lnSpcReduction="20000"/>
          </a:bodyPr>
          <a:lstStyle/>
          <a:p>
            <a:r>
              <a:rPr lang="en-GB" dirty="0"/>
              <a:t>In every sector not just chemical </a:t>
            </a:r>
            <a:r>
              <a:rPr lang="en-GB" dirty="0" err="1"/>
              <a:t>eg</a:t>
            </a:r>
            <a:r>
              <a:rPr lang="en-GB" dirty="0"/>
              <a:t> Most UK machinery is US, foods..</a:t>
            </a:r>
          </a:p>
          <a:p>
            <a:r>
              <a:rPr lang="en-GB" dirty="0"/>
              <a:t>Chemical giants took over seed companies in 80-90s (used Hybrids in ‘Green Revolution’ to gain dominance </a:t>
            </a:r>
          </a:p>
          <a:p>
            <a:r>
              <a:rPr lang="en-GB" dirty="0"/>
              <a:t>Biotechnology has married the chemistry of pesticides with the genetics of crops, </a:t>
            </a:r>
          </a:p>
          <a:p>
            <a:r>
              <a:rPr lang="en-GB" dirty="0"/>
              <a:t>Syngenta (was part ICI) largest recently</a:t>
            </a:r>
            <a:r>
              <a:rPr lang="en-GB" dirty="0">
                <a:hlinkClick r:id="rId3"/>
              </a:rPr>
              <a:t> bought by </a:t>
            </a:r>
            <a:r>
              <a:rPr lang="en-GB" dirty="0" err="1">
                <a:hlinkClick r:id="rId3"/>
              </a:rPr>
              <a:t>ChemChina</a:t>
            </a:r>
            <a:r>
              <a:rPr lang="en-GB" dirty="0"/>
              <a:t>.. </a:t>
            </a:r>
            <a:r>
              <a:rPr lang="en-GB" dirty="0" err="1"/>
              <a:t>Jealotts</a:t>
            </a:r>
            <a:r>
              <a:rPr lang="en-GB" dirty="0"/>
              <a:t> Hill</a:t>
            </a:r>
          </a:p>
          <a:p>
            <a:r>
              <a:rPr lang="en-GB" dirty="0"/>
              <a:t>Massive decline in land based public science research Institutions – now a quarter of 30+ 40 </a:t>
            </a:r>
            <a:r>
              <a:rPr lang="en-GB" dirty="0" err="1"/>
              <a:t>yrs</a:t>
            </a:r>
            <a:r>
              <a:rPr lang="en-GB" dirty="0"/>
              <a:t> ago..</a:t>
            </a:r>
          </a:p>
          <a:p>
            <a:r>
              <a:rPr lang="en-GB" dirty="0"/>
              <a:t>Thatcher started sell  off – PBI + NIAB to Unilever who sold on to …Monsanto.</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1213040"/>
            <a:ext cx="2664295" cy="1598577"/>
          </a:xfrm>
          <a:prstGeom prst="rect">
            <a:avLst/>
          </a:prstGeom>
        </p:spPr>
      </p:pic>
    </p:spTree>
    <p:extLst>
      <p:ext uri="{BB962C8B-B14F-4D97-AF65-F5344CB8AC3E}">
        <p14:creationId xmlns:p14="http://schemas.microsoft.com/office/powerpoint/2010/main" val="503531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696" y="260648"/>
            <a:ext cx="6965245" cy="1202485"/>
          </a:xfrm>
        </p:spPr>
        <p:txBody>
          <a:bodyPr/>
          <a:lstStyle/>
          <a:p>
            <a:r>
              <a:rPr lang="en-GB" dirty="0"/>
              <a:t>Future…</a:t>
            </a:r>
          </a:p>
        </p:txBody>
      </p:sp>
      <p:sp>
        <p:nvSpPr>
          <p:cNvPr id="3" name="Text Placeholder 2"/>
          <p:cNvSpPr>
            <a:spLocks noGrp="1"/>
          </p:cNvSpPr>
          <p:nvPr>
            <p:ph type="body" idx="1"/>
          </p:nvPr>
        </p:nvSpPr>
        <p:spPr>
          <a:xfrm>
            <a:off x="1331640" y="1124744"/>
            <a:ext cx="2939521" cy="648072"/>
          </a:xfrm>
        </p:spPr>
        <p:txBody>
          <a:bodyPr/>
          <a:lstStyle/>
          <a:p>
            <a:r>
              <a:rPr lang="en-GB" dirty="0">
                <a:hlinkClick r:id="rId3"/>
              </a:rPr>
              <a:t>Free Market Madness</a:t>
            </a:r>
            <a:endParaRPr lang="en-GB" dirty="0"/>
          </a:p>
        </p:txBody>
      </p:sp>
      <p:sp>
        <p:nvSpPr>
          <p:cNvPr id="4" name="Text Placeholder 3"/>
          <p:cNvSpPr>
            <a:spLocks noGrp="1"/>
          </p:cNvSpPr>
          <p:nvPr>
            <p:ph type="body" sz="quarter" idx="3"/>
          </p:nvPr>
        </p:nvSpPr>
        <p:spPr>
          <a:xfrm>
            <a:off x="5004048" y="764704"/>
            <a:ext cx="2944368" cy="514601"/>
          </a:xfrm>
        </p:spPr>
        <p:txBody>
          <a:bodyPr/>
          <a:lstStyle/>
          <a:p>
            <a:r>
              <a:rPr lang="en-GB" dirty="0"/>
              <a:t>Post </a:t>
            </a:r>
            <a:r>
              <a:rPr lang="en-GB" dirty="0" err="1"/>
              <a:t>Brexit</a:t>
            </a:r>
            <a:endParaRPr lang="en-GB" dirty="0"/>
          </a:p>
        </p:txBody>
      </p:sp>
      <p:sp>
        <p:nvSpPr>
          <p:cNvPr id="5" name="Content Placeholder 4"/>
          <p:cNvSpPr>
            <a:spLocks noGrp="1"/>
          </p:cNvSpPr>
          <p:nvPr>
            <p:ph sz="quarter" idx="13"/>
          </p:nvPr>
        </p:nvSpPr>
        <p:spPr>
          <a:xfrm>
            <a:off x="899592" y="1844824"/>
            <a:ext cx="3227832" cy="3087232"/>
          </a:xfrm>
        </p:spPr>
        <p:txBody>
          <a:bodyPr>
            <a:normAutofit fontScale="70000" lnSpcReduction="20000"/>
          </a:bodyPr>
          <a:lstStyle/>
          <a:p>
            <a:r>
              <a:rPr lang="en-GB" dirty="0"/>
              <a:t>Less State Research/Investment. </a:t>
            </a:r>
          </a:p>
          <a:p>
            <a:r>
              <a:rPr lang="en-GB" dirty="0"/>
              <a:t>Can alternatives do more than show the way?</a:t>
            </a:r>
          </a:p>
          <a:p>
            <a:r>
              <a:rPr lang="en-GB" dirty="0"/>
              <a:t>Food Markets usually saturated – so low end prices, satisfies rest of Capitalism</a:t>
            </a:r>
          </a:p>
          <a:p>
            <a:r>
              <a:rPr lang="en-GB" dirty="0"/>
              <a:t>We need to stop talking about need to produce more food – but go on about ‘Overproduction’ consequences</a:t>
            </a:r>
          </a:p>
        </p:txBody>
      </p:sp>
      <p:sp>
        <p:nvSpPr>
          <p:cNvPr id="6" name="Content Placeholder 5"/>
          <p:cNvSpPr>
            <a:spLocks noGrp="1"/>
          </p:cNvSpPr>
          <p:nvPr>
            <p:ph sz="quarter" idx="14"/>
          </p:nvPr>
        </p:nvSpPr>
        <p:spPr>
          <a:xfrm>
            <a:off x="4571997" y="1340768"/>
            <a:ext cx="3587875" cy="3816424"/>
          </a:xfrm>
        </p:spPr>
        <p:txBody>
          <a:bodyPr>
            <a:normAutofit fontScale="62500" lnSpcReduction="20000"/>
          </a:bodyPr>
          <a:lstStyle/>
          <a:p>
            <a:r>
              <a:rPr lang="en-GB" dirty="0"/>
              <a:t>More trade deals with Commonwealth countries..</a:t>
            </a:r>
          </a:p>
          <a:p>
            <a:r>
              <a:rPr lang="en-GB" dirty="0"/>
              <a:t>Subsidised EU food</a:t>
            </a:r>
          </a:p>
          <a:p>
            <a:r>
              <a:rPr lang="en-GB" dirty="0"/>
              <a:t>Expect more imports</a:t>
            </a:r>
          </a:p>
          <a:p>
            <a:r>
              <a:rPr lang="en-GB" dirty="0"/>
              <a:t>In </a:t>
            </a:r>
            <a:r>
              <a:rPr lang="en-GB" dirty="0">
                <a:hlinkClick r:id="rId4"/>
              </a:rPr>
              <a:t>1980s we produced around 80% of food we ate </a:t>
            </a:r>
            <a:r>
              <a:rPr lang="en-GB" dirty="0">
                <a:hlinkClick r:id="rId5"/>
              </a:rPr>
              <a:t>(Food Security)</a:t>
            </a:r>
            <a:endParaRPr lang="en-GB" dirty="0"/>
          </a:p>
          <a:p>
            <a:r>
              <a:rPr lang="en-GB" dirty="0">
                <a:hlinkClick r:id="rId6"/>
              </a:rPr>
              <a:t>2010 = 40% imported </a:t>
            </a:r>
            <a:endParaRPr lang="en-GB" dirty="0"/>
          </a:p>
          <a:p>
            <a:r>
              <a:rPr lang="en-GB" dirty="0"/>
              <a:t>Latest  </a:t>
            </a:r>
            <a:r>
              <a:rPr lang="en-GB" dirty="0">
                <a:hlinkClick r:id="rId7"/>
              </a:rPr>
              <a:t>50% now </a:t>
            </a:r>
            <a:r>
              <a:rPr lang="en-GB" dirty="0"/>
              <a:t>= 65% of our Ag GHG abroad)– was ..then)</a:t>
            </a:r>
          </a:p>
          <a:p>
            <a:r>
              <a:rPr lang="en-GB" dirty="0"/>
              <a:t>So drive for ‘more </a:t>
            </a:r>
            <a:r>
              <a:rPr lang="en-GB" dirty="0" err="1"/>
              <a:t>more</a:t>
            </a:r>
            <a:r>
              <a:rPr lang="en-GB" dirty="0"/>
              <a:t> </a:t>
            </a:r>
            <a:r>
              <a:rPr lang="en-GB" dirty="0" err="1"/>
              <a:t>more</a:t>
            </a:r>
            <a:r>
              <a:rPr lang="en-GB" dirty="0"/>
              <a:t>, more efficiently, will increase..</a:t>
            </a:r>
          </a:p>
          <a:p>
            <a:r>
              <a:rPr lang="en-GB" dirty="0"/>
              <a:t>Keep your eyes on Russia (now producing more of its </a:t>
            </a:r>
            <a:r>
              <a:rPr lang="en-GB" dirty="0" err="1"/>
              <a:t>own..Crimea</a:t>
            </a:r>
            <a:r>
              <a:rPr lang="en-GB" dirty="0"/>
              <a:t>) and China – 100 million internal migration from land to factories)</a:t>
            </a: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89368" y="4454990"/>
            <a:ext cx="3171825" cy="1762125"/>
          </a:xfrm>
          <a:prstGeom prst="rect">
            <a:avLst/>
          </a:prstGeom>
        </p:spPr>
      </p:pic>
    </p:spTree>
    <p:extLst>
      <p:ext uri="{BB962C8B-B14F-4D97-AF65-F5344CB8AC3E}">
        <p14:creationId xmlns:p14="http://schemas.microsoft.com/office/powerpoint/2010/main" val="23987095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542</TotalTime>
  <Words>3503</Words>
  <Application>Microsoft Office PowerPoint</Application>
  <PresentationFormat>On-screen Show (4:3)</PresentationFormat>
  <Paragraphs>150</Paragraphs>
  <Slides>8</Slides>
  <Notes>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Brush Script MT</vt:lpstr>
      <vt:lpstr>Calibri</vt:lpstr>
      <vt:lpstr>Constantia</vt:lpstr>
      <vt:lpstr>Franklin Gothic Book</vt:lpstr>
      <vt:lpstr>Rage Italic</vt:lpstr>
      <vt:lpstr>Pushpin</vt:lpstr>
      <vt:lpstr>RadTech 2.0 Agribusiness</vt:lpstr>
      <vt:lpstr>40 years ago</vt:lpstr>
      <vt:lpstr>Efficiency</vt:lpstr>
      <vt:lpstr>Direct pollution</vt:lpstr>
      <vt:lpstr>Ecosystems</vt:lpstr>
      <vt:lpstr>Labour</vt:lpstr>
      <vt:lpstr>Politics &amp; Power</vt:lpstr>
      <vt:lpstr>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RadTech 2.0 Agribusiness</dc:title>
  <dc:creator>Clutterbuck</dc:creator>
  <cp:lastModifiedBy>Peter Harper</cp:lastModifiedBy>
  <cp:revision>30</cp:revision>
  <dcterms:created xsi:type="dcterms:W3CDTF">2016-08-10T15:17:00Z</dcterms:created>
  <dcterms:modified xsi:type="dcterms:W3CDTF">2016-10-31T17:42:02Z</dcterms:modified>
</cp:coreProperties>
</file>