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3" r:id="rId3"/>
    <p:sldId id="262" r:id="rId4"/>
    <p:sldId id="264" r:id="rId5"/>
    <p:sldId id="277" r:id="rId6"/>
    <p:sldId id="265" r:id="rId7"/>
    <p:sldId id="266" r:id="rId8"/>
    <p:sldId id="267" r:id="rId9"/>
    <p:sldId id="273" r:id="rId10"/>
    <p:sldId id="279" r:id="rId11"/>
    <p:sldId id="280" r:id="rId12"/>
    <p:sldId id="269" r:id="rId13"/>
    <p:sldId id="276" r:id="rId14"/>
    <p:sldId id="271" r:id="rId15"/>
    <p:sldId id="278"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CC300B-5233-4A6C-8E48-FFC8305A6C05}" type="datetimeFigureOut">
              <a:rPr lang="en-GB" smtClean="0"/>
              <a:t>03/10/2016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D5CD0A-C166-4C0C-AC99-B388E4AFFA64}" type="slidenum">
              <a:rPr lang="en-GB" smtClean="0"/>
              <a:t>‹#›</a:t>
            </a:fld>
            <a:endParaRPr lang="en-GB"/>
          </a:p>
        </p:txBody>
      </p:sp>
    </p:spTree>
    <p:extLst>
      <p:ext uri="{BB962C8B-B14F-4D97-AF65-F5344CB8AC3E}">
        <p14:creationId xmlns:p14="http://schemas.microsoft.com/office/powerpoint/2010/main" val="2589479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Merthyr</a:t>
            </a:r>
            <a:r>
              <a:rPr lang="en-GB" baseline="0" dirty="0"/>
              <a:t> </a:t>
            </a:r>
            <a:endParaRPr lang="en-GB" dirty="0"/>
          </a:p>
        </p:txBody>
      </p:sp>
      <p:sp>
        <p:nvSpPr>
          <p:cNvPr id="4" name="Slide Number Placeholder 3"/>
          <p:cNvSpPr>
            <a:spLocks noGrp="1"/>
          </p:cNvSpPr>
          <p:nvPr>
            <p:ph type="sldNum" sz="quarter" idx="10"/>
          </p:nvPr>
        </p:nvSpPr>
        <p:spPr/>
        <p:txBody>
          <a:bodyPr/>
          <a:lstStyle/>
          <a:p>
            <a:pPr lvl="0"/>
            <a:fld id="{6BF82D20-9ECF-492B-A846-AE34BA1E4270}" type="slidenum">
              <a:rPr lang="en-GB" smtClean="0"/>
              <a:pPr lvl="0"/>
              <a:t>2</a:t>
            </a:fld>
            <a:endParaRPr lang="en-GB"/>
          </a:p>
        </p:txBody>
      </p:sp>
    </p:spTree>
    <p:extLst>
      <p:ext uri="{BB962C8B-B14F-4D97-AF65-F5344CB8AC3E}">
        <p14:creationId xmlns:p14="http://schemas.microsoft.com/office/powerpoint/2010/main" val="3280246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is a picture of</a:t>
            </a:r>
            <a:r>
              <a:rPr lang="en-GB" baseline="0" dirty="0"/>
              <a:t> the port of Cardiff in the 1920, with anthracite as the primary export from the Welsh valleys.</a:t>
            </a:r>
            <a:endParaRPr lang="en-GB" dirty="0"/>
          </a:p>
        </p:txBody>
      </p:sp>
      <p:sp>
        <p:nvSpPr>
          <p:cNvPr id="4" name="Slide Number Placeholder 3"/>
          <p:cNvSpPr>
            <a:spLocks noGrp="1"/>
          </p:cNvSpPr>
          <p:nvPr>
            <p:ph type="sldNum" sz="quarter" idx="10"/>
          </p:nvPr>
        </p:nvSpPr>
        <p:spPr/>
        <p:txBody>
          <a:bodyPr/>
          <a:lstStyle/>
          <a:p>
            <a:pPr lvl="0"/>
            <a:fld id="{6BF82D20-9ECF-492B-A846-AE34BA1E4270}" type="slidenum">
              <a:rPr lang="en-GB" smtClean="0"/>
              <a:pPr lvl="0"/>
              <a:t>4</a:t>
            </a:fld>
            <a:endParaRPr lang="en-GB"/>
          </a:p>
        </p:txBody>
      </p:sp>
    </p:spTree>
    <p:extLst>
      <p:ext uri="{BB962C8B-B14F-4D97-AF65-F5344CB8AC3E}">
        <p14:creationId xmlns:p14="http://schemas.microsoft.com/office/powerpoint/2010/main" val="313871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Everything changes when coal mining started in  the 19</a:t>
            </a:r>
            <a:r>
              <a:rPr lang="en-GB" baseline="30000" dirty="0"/>
              <a:t>th</a:t>
            </a:r>
            <a:r>
              <a:rPr lang="en-GB" dirty="0"/>
              <a:t> century. A hundred fold</a:t>
            </a:r>
            <a:r>
              <a:rPr lang="en-GB" baseline="0" dirty="0"/>
              <a:t> increase of the population occurred. Wales turned from being an exporter of wool and meat to an exporter of coal. Energy became the basis of its economy. But the ownerships of that economy was in the hands of a few entrepreneurs with no lasting benefit to the local </a:t>
            </a:r>
            <a:r>
              <a:rPr lang="en-GB" baseline="0" dirty="0" err="1"/>
              <a:t>comunities</a:t>
            </a:r>
            <a:r>
              <a:rPr lang="en-GB" baseline="0" dirty="0"/>
              <a:t>.  </a:t>
            </a:r>
            <a:endParaRPr lang="en-GB" dirty="0"/>
          </a:p>
        </p:txBody>
      </p:sp>
      <p:sp>
        <p:nvSpPr>
          <p:cNvPr id="4" name="Slide Number Placeholder 3"/>
          <p:cNvSpPr>
            <a:spLocks noGrp="1"/>
          </p:cNvSpPr>
          <p:nvPr>
            <p:ph type="sldNum" sz="quarter" idx="10"/>
          </p:nvPr>
        </p:nvSpPr>
        <p:spPr/>
        <p:txBody>
          <a:bodyPr/>
          <a:lstStyle/>
          <a:p>
            <a:pPr lvl="0"/>
            <a:fld id="{6BF82D20-9ECF-492B-A846-AE34BA1E4270}" type="slidenum">
              <a:rPr lang="en-GB" smtClean="0"/>
              <a:pPr lvl="0"/>
              <a:t>5</a:t>
            </a:fld>
            <a:endParaRPr lang="en-GB"/>
          </a:p>
        </p:txBody>
      </p:sp>
    </p:spTree>
    <p:extLst>
      <p:ext uri="{BB962C8B-B14F-4D97-AF65-F5344CB8AC3E}">
        <p14:creationId xmlns:p14="http://schemas.microsoft.com/office/powerpoint/2010/main" val="346837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ln w="12701">
            <a:solidFill>
              <a:srgbClr val="000000"/>
            </a:solidFill>
            <a:prstDash val="solid"/>
            <a:miter/>
          </a:ln>
        </p:spPr>
      </p:sp>
      <p:sp>
        <p:nvSpPr>
          <p:cNvPr id="3" name="Rectangle 3"/>
          <p:cNvSpPr txBox="1">
            <a:spLocks noGrp="1"/>
          </p:cNvSpPr>
          <p:nvPr>
            <p:ph type="body" sz="quarter" idx="1"/>
          </p:nvPr>
        </p:nvSpPr>
        <p:spPr/>
        <p:txBody>
          <a:bodyPr/>
          <a:lstStyle/>
          <a:p>
            <a:pPr lvl="0"/>
            <a:r>
              <a:rPr lang="en-US">
                <a:latin typeface="Times"/>
                <a:ea typeface="ＭＳ Ｐゴシック" pitchFamily="34"/>
              </a:rPr>
              <a:t>The evolution of energy technologies</a:t>
            </a:r>
          </a:p>
        </p:txBody>
      </p:sp>
    </p:spTree>
    <p:extLst>
      <p:ext uri="{BB962C8B-B14F-4D97-AF65-F5344CB8AC3E}">
        <p14:creationId xmlns:p14="http://schemas.microsoft.com/office/powerpoint/2010/main" val="391440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txBox="1">
            <a:spLocks noGrp="1"/>
          </p:cNvSpPr>
          <p:nvPr>
            <p:ph type="body" sz="quarter" idx="1"/>
          </p:nvPr>
        </p:nvSpPr>
        <p:spPr/>
        <p:txBody>
          <a:bodyPr/>
          <a:lstStyle/>
          <a:p>
            <a:endParaRPr lang="en-GB"/>
          </a:p>
        </p:txBody>
      </p:sp>
      <p:sp>
        <p:nvSpPr>
          <p:cNvPr id="4" name="Foliennummernplatzhalt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DB4F6B3-302D-4F01-9CFD-17274C0445C2}"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7</a:t>
            </a:fld>
            <a:endParaRPr lang="en-GB"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val="2747944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a:t>Shanghai. Pudong 1970</a:t>
            </a:r>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E0AAE8F-434C-487B-9E8D-A42D510DAC4C}"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8</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907547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dirty="0" err="1"/>
              <a:t>Pudong</a:t>
            </a:r>
            <a:r>
              <a:rPr lang="en-GB" dirty="0"/>
              <a:t> now, the new China, the new Manhattan</a:t>
            </a:r>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A6C03CD-9B61-4BB6-AE4E-FA23D1ECE7F1}"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9</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956088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txBox="1">
            <a:spLocks noGrp="1"/>
          </p:cNvSpPr>
          <p:nvPr>
            <p:ph type="body" sz="quarter" idx="1"/>
          </p:nvPr>
        </p:nvSpPr>
        <p:spPr/>
        <p:txBody>
          <a:bodyPr/>
          <a:lstStyle/>
          <a:p>
            <a:endParaRPr lang="en-GB"/>
          </a:p>
        </p:txBody>
      </p:sp>
      <p:sp>
        <p:nvSpPr>
          <p:cNvPr id="4" name="Foliennummernplatzhalt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A93DDD6-EAE2-4A6D-A4A6-9C1075FBFD43}"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16</a:t>
            </a:fld>
            <a:endParaRPr lang="en-GB" sz="1200" b="0" i="0" u="none" strike="noStrike" kern="1200" cap="none" spc="0" baseline="0">
              <a:solidFill>
                <a:srgbClr val="000000"/>
              </a:solidFill>
              <a:uFillTx/>
              <a:latin typeface="Calibri"/>
              <a:ea typeface=""/>
              <a:cs typeface=""/>
            </a:endParaRPr>
          </a:p>
        </p:txBody>
      </p:sp>
    </p:spTree>
    <p:extLst>
      <p:ext uri="{BB962C8B-B14F-4D97-AF65-F5344CB8AC3E}">
        <p14:creationId xmlns:p14="http://schemas.microsoft.com/office/powerpoint/2010/main" val="2032521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137247D-DB63-480F-B17E-382A75723B5F}" type="datetimeFigureOut">
              <a:rPr lang="en-GB" smtClean="0"/>
              <a:pPr/>
              <a:t>03/10/2016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EFABA0-6A6F-431A-B5E4-C02EBE7C4E2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37247D-DB63-480F-B17E-382A75723B5F}" type="datetimeFigureOut">
              <a:rPr lang="en-GB" smtClean="0"/>
              <a:pPr/>
              <a:t>03/10/2016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EFABA0-6A6F-431A-B5E4-C02EBE7C4E2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37247D-DB63-480F-B17E-382A75723B5F}" type="datetimeFigureOut">
              <a:rPr lang="en-GB" smtClean="0"/>
              <a:pPr/>
              <a:t>03/10/2016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EFABA0-6A6F-431A-B5E4-C02EBE7C4E2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37247D-DB63-480F-B17E-382A75723B5F}" type="datetimeFigureOut">
              <a:rPr lang="en-GB" smtClean="0"/>
              <a:pPr/>
              <a:t>03/10/2016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EFABA0-6A6F-431A-B5E4-C02EBE7C4E2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37247D-DB63-480F-B17E-382A75723B5F}" type="datetimeFigureOut">
              <a:rPr lang="en-GB" smtClean="0"/>
              <a:pPr/>
              <a:t>03/10/2016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EFABA0-6A6F-431A-B5E4-C02EBE7C4E2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137247D-DB63-480F-B17E-382A75723B5F}" type="datetimeFigureOut">
              <a:rPr lang="en-GB" smtClean="0"/>
              <a:pPr/>
              <a:t>03/10/2016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EFABA0-6A6F-431A-B5E4-C02EBE7C4E2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137247D-DB63-480F-B17E-382A75723B5F}" type="datetimeFigureOut">
              <a:rPr lang="en-GB" smtClean="0"/>
              <a:pPr/>
              <a:t>03/10/2016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EFABA0-6A6F-431A-B5E4-C02EBE7C4E2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137247D-DB63-480F-B17E-382A75723B5F}" type="datetimeFigureOut">
              <a:rPr lang="en-GB" smtClean="0"/>
              <a:pPr/>
              <a:t>03/10/2016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EFABA0-6A6F-431A-B5E4-C02EBE7C4E2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37247D-DB63-480F-B17E-382A75723B5F}" type="datetimeFigureOut">
              <a:rPr lang="en-GB" smtClean="0"/>
              <a:pPr/>
              <a:t>03/10/2016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EFABA0-6A6F-431A-B5E4-C02EBE7C4E2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37247D-DB63-480F-B17E-382A75723B5F}" type="datetimeFigureOut">
              <a:rPr lang="en-GB" smtClean="0"/>
              <a:pPr/>
              <a:t>03/10/2016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EFABA0-6A6F-431A-B5E4-C02EBE7C4E2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37247D-DB63-480F-B17E-382A75723B5F}" type="datetimeFigureOut">
              <a:rPr lang="en-GB" smtClean="0"/>
              <a:pPr/>
              <a:t>03/10/2016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EFABA0-6A6F-431A-B5E4-C02EBE7C4E2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37247D-DB63-480F-B17E-382A75723B5F}" type="datetimeFigureOut">
              <a:rPr lang="en-GB" smtClean="0"/>
              <a:pPr/>
              <a:t>03/10/2016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FABA0-6A6F-431A-B5E4-C02EBE7C4E2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4705"/>
            <a:ext cx="8458200" cy="2376264"/>
          </a:xfrm>
        </p:spPr>
        <p:txBody>
          <a:bodyPr>
            <a:normAutofit/>
          </a:bodyPr>
          <a:lstStyle/>
          <a:p>
            <a:r>
              <a:rPr lang="en-GB" b="1" dirty="0">
                <a:solidFill>
                  <a:srgbClr val="C00000"/>
                </a:solidFill>
              </a:rPr>
              <a:t>Community Energy to the rescue,</a:t>
            </a:r>
            <a:br>
              <a:rPr lang="en-GB" b="1" dirty="0">
                <a:solidFill>
                  <a:srgbClr val="C00000"/>
                </a:solidFill>
              </a:rPr>
            </a:br>
            <a:r>
              <a:rPr lang="en-GB" b="1" dirty="0">
                <a:solidFill>
                  <a:srgbClr val="C00000"/>
                </a:solidFill>
              </a:rPr>
              <a:t>local choices, global effects</a:t>
            </a:r>
          </a:p>
        </p:txBody>
      </p:sp>
      <p:sp>
        <p:nvSpPr>
          <p:cNvPr id="3" name="Subtitle 2"/>
          <p:cNvSpPr>
            <a:spLocks noGrp="1"/>
          </p:cNvSpPr>
          <p:nvPr>
            <p:ph type="subTitle" idx="1"/>
          </p:nvPr>
        </p:nvSpPr>
        <p:spPr>
          <a:xfrm>
            <a:off x="1371600" y="4509120"/>
            <a:ext cx="6400800" cy="1129680"/>
          </a:xfrm>
        </p:spPr>
        <p:txBody>
          <a:bodyPr/>
          <a:lstStyle/>
          <a:p>
            <a:r>
              <a:rPr lang="en-GB" b="1" dirty="0">
                <a:solidFill>
                  <a:srgbClr val="002060"/>
                </a:solidFill>
              </a:rPr>
              <a:t>Herbert Girardet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67541" y="404667"/>
            <a:ext cx="8229600" cy="1143000"/>
          </a:xfrm>
        </p:spPr>
        <p:txBody>
          <a:bodyPr/>
          <a:lstStyle/>
          <a:p>
            <a:endParaRPr lang="en-GB"/>
          </a:p>
        </p:txBody>
      </p:sp>
      <p:pic>
        <p:nvPicPr>
          <p:cNvPr id="3" name="Picture 4" descr="hydrogen wind_platform_500"/>
          <p:cNvPicPr>
            <a:picLocks noChangeAspect="1"/>
          </p:cNvPicPr>
          <p:nvPr/>
        </p:nvPicPr>
        <p:blipFill>
          <a:blip r:embed="rId2" cstate="print"/>
          <a:srcRect/>
          <a:stretch>
            <a:fillRect/>
          </a:stretch>
        </p:blipFill>
        <p:spPr>
          <a:xfrm>
            <a:off x="4572000" y="3140963"/>
            <a:ext cx="4572000" cy="3959928"/>
          </a:xfrm>
          <a:prstGeom prst="rect">
            <a:avLst/>
          </a:prstGeom>
          <a:noFill/>
          <a:ln>
            <a:noFill/>
          </a:ln>
        </p:spPr>
      </p:pic>
      <p:pic>
        <p:nvPicPr>
          <p:cNvPr id="4" name="Picture 4"/>
          <p:cNvPicPr>
            <a:picLocks noChangeAspect="1"/>
          </p:cNvPicPr>
          <p:nvPr/>
        </p:nvPicPr>
        <p:blipFill>
          <a:blip r:embed="rId3" cstate="print"/>
          <a:stretch>
            <a:fillRect/>
          </a:stretch>
        </p:blipFill>
        <p:spPr>
          <a:xfrm>
            <a:off x="4572000" y="0"/>
            <a:ext cx="4572000" cy="3068964"/>
          </a:xfrm>
          <a:prstGeom prst="rect">
            <a:avLst/>
          </a:prstGeom>
          <a:noFill/>
          <a:ln>
            <a:noFill/>
          </a:ln>
        </p:spPr>
      </p:pic>
      <p:pic>
        <p:nvPicPr>
          <p:cNvPr id="5" name="Picture 5"/>
          <p:cNvPicPr>
            <a:picLocks noChangeAspect="1"/>
          </p:cNvPicPr>
          <p:nvPr/>
        </p:nvPicPr>
        <p:blipFill>
          <a:blip r:embed="rId4" cstate="print"/>
          <a:stretch>
            <a:fillRect/>
          </a:stretch>
        </p:blipFill>
        <p:spPr>
          <a:xfrm>
            <a:off x="0" y="3142436"/>
            <a:ext cx="4487856" cy="3717035"/>
          </a:xfrm>
          <a:prstGeom prst="rect">
            <a:avLst/>
          </a:prstGeom>
          <a:noFill/>
          <a:ln>
            <a:noFill/>
          </a:ln>
        </p:spPr>
      </p:pic>
      <p:pic>
        <p:nvPicPr>
          <p:cNvPr id="6" name="Inhaltsplatzhalter 3" descr="Size of wind turbines3a.jpg"/>
          <p:cNvPicPr>
            <a:picLocks noGrp="1" noChangeAspect="1"/>
          </p:cNvPicPr>
          <p:nvPr>
            <p:ph idx="1"/>
          </p:nvPr>
        </p:nvPicPr>
        <p:blipFill>
          <a:blip r:embed="rId5" cstate="print"/>
          <a:srcRect/>
          <a:stretch>
            <a:fillRect/>
          </a:stretch>
        </p:blipFill>
        <p:spPr>
          <a:xfrm>
            <a:off x="761905" y="0"/>
            <a:ext cx="3048179" cy="3068634"/>
          </a:xfrm>
        </p:spPr>
      </p:pic>
    </p:spTree>
    <p:extLst>
      <p:ext uri="{BB962C8B-B14F-4D97-AF65-F5344CB8AC3E}">
        <p14:creationId xmlns:p14="http://schemas.microsoft.com/office/powerpoint/2010/main" val="1044135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116631"/>
            <a:ext cx="8229600" cy="432044"/>
          </a:xfrm>
        </p:spPr>
        <p:txBody>
          <a:bodyPr>
            <a:normAutofit fontScale="90000"/>
          </a:bodyPr>
          <a:lstStyle/>
          <a:p>
            <a:endParaRPr lang="en-GB"/>
          </a:p>
        </p:txBody>
      </p:sp>
      <p:pic>
        <p:nvPicPr>
          <p:cNvPr id="3" name="Content Placeholder 3"/>
          <p:cNvPicPr>
            <a:picLocks noGrp="1" noChangeAspect="1"/>
          </p:cNvPicPr>
          <p:nvPr>
            <p:ph idx="1"/>
          </p:nvPr>
        </p:nvPicPr>
        <p:blipFill>
          <a:blip r:embed="rId2" cstate="print"/>
          <a:stretch>
            <a:fillRect/>
          </a:stretch>
        </p:blipFill>
        <p:spPr>
          <a:xfrm>
            <a:off x="4716017" y="0"/>
            <a:ext cx="4427981" cy="3345871"/>
          </a:xfrm>
        </p:spPr>
      </p:pic>
      <p:pic>
        <p:nvPicPr>
          <p:cNvPr id="4" name="Picture 5"/>
          <p:cNvPicPr>
            <a:picLocks noChangeAspect="1"/>
          </p:cNvPicPr>
          <p:nvPr/>
        </p:nvPicPr>
        <p:blipFill>
          <a:blip r:embed="rId3" cstate="print"/>
          <a:stretch>
            <a:fillRect/>
          </a:stretch>
        </p:blipFill>
        <p:spPr>
          <a:xfrm>
            <a:off x="0" y="0"/>
            <a:ext cx="4572000" cy="3356990"/>
          </a:xfrm>
          <a:prstGeom prst="rect">
            <a:avLst/>
          </a:prstGeom>
          <a:noFill/>
          <a:ln>
            <a:noFill/>
          </a:ln>
        </p:spPr>
      </p:pic>
      <p:pic>
        <p:nvPicPr>
          <p:cNvPr id="5" name="Picture 4" descr="solar park dezhou"/>
          <p:cNvPicPr>
            <a:picLocks noChangeAspect="1"/>
          </p:cNvPicPr>
          <p:nvPr/>
        </p:nvPicPr>
        <p:blipFill>
          <a:blip r:embed="rId4" cstate="print"/>
          <a:srcRect/>
          <a:stretch>
            <a:fillRect/>
          </a:stretch>
        </p:blipFill>
        <p:spPr>
          <a:xfrm>
            <a:off x="4716017" y="3501009"/>
            <a:ext cx="4427981" cy="3356990"/>
          </a:xfrm>
          <a:prstGeom prst="rect">
            <a:avLst/>
          </a:prstGeom>
          <a:noFill/>
          <a:ln>
            <a:noFill/>
          </a:ln>
        </p:spPr>
      </p:pic>
      <p:pic>
        <p:nvPicPr>
          <p:cNvPr id="6" name="Picture 4" descr="solar vauban 1"/>
          <p:cNvPicPr>
            <a:picLocks noChangeAspect="1"/>
          </p:cNvPicPr>
          <p:nvPr/>
        </p:nvPicPr>
        <p:blipFill>
          <a:blip r:embed="rId5" cstate="print"/>
          <a:srcRect/>
          <a:stretch>
            <a:fillRect/>
          </a:stretch>
        </p:blipFill>
        <p:spPr>
          <a:xfrm>
            <a:off x="0" y="3501009"/>
            <a:ext cx="4572000" cy="3356990"/>
          </a:xfrm>
          <a:prstGeom prst="rect">
            <a:avLst/>
          </a:prstGeom>
          <a:noFill/>
          <a:ln>
            <a:noFill/>
          </a:ln>
        </p:spPr>
      </p:pic>
    </p:spTree>
    <p:extLst>
      <p:ext uri="{BB962C8B-B14F-4D97-AF65-F5344CB8AC3E}">
        <p14:creationId xmlns:p14="http://schemas.microsoft.com/office/powerpoint/2010/main" val="3848644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408"/>
            <a:ext cx="8964488" cy="1296144"/>
          </a:xfrm>
        </p:spPr>
        <p:txBody>
          <a:bodyPr/>
          <a:lstStyle/>
          <a:p>
            <a:r>
              <a:rPr lang="en-GB" sz="2800" b="1" dirty="0">
                <a:solidFill>
                  <a:srgbClr val="C00000"/>
                </a:solidFill>
              </a:rPr>
              <a:t>Pen y </a:t>
            </a:r>
            <a:r>
              <a:rPr lang="en-GB" sz="2800" b="1" dirty="0" err="1">
                <a:solidFill>
                  <a:srgbClr val="C00000"/>
                </a:solidFill>
              </a:rPr>
              <a:t>Cymoedd</a:t>
            </a:r>
            <a:r>
              <a:rPr lang="en-GB" sz="2800" b="1" dirty="0">
                <a:solidFill>
                  <a:srgbClr val="C00000"/>
                </a:solidFill>
              </a:rPr>
              <a:t> </a:t>
            </a:r>
            <a:r>
              <a:rPr lang="en-GB" sz="2800" b="1" dirty="0" err="1">
                <a:solidFill>
                  <a:srgbClr val="C00000"/>
                </a:solidFill>
              </a:rPr>
              <a:t>Windpower</a:t>
            </a:r>
            <a:r>
              <a:rPr lang="en-GB" sz="2800" b="1" dirty="0">
                <a:solidFill>
                  <a:srgbClr val="C00000"/>
                </a:solidFill>
              </a:rPr>
              <a:t> Project, Rhondda</a:t>
            </a:r>
            <a:br>
              <a:rPr lang="en-GB" sz="3600" b="1" dirty="0">
                <a:solidFill>
                  <a:srgbClr val="C00000"/>
                </a:solidFill>
              </a:rPr>
            </a:br>
            <a:r>
              <a:rPr lang="en-GB" sz="2400" b="1" dirty="0">
                <a:solidFill>
                  <a:schemeClr val="accent4"/>
                </a:solidFill>
              </a:rPr>
              <a:t>76 turbines, 228 MW, 140,000 homes, </a:t>
            </a:r>
            <a:r>
              <a:rPr lang="en-GB" sz="2400" b="1" dirty="0" err="1">
                <a:solidFill>
                  <a:schemeClr val="accent4"/>
                </a:solidFill>
              </a:rPr>
              <a:t>Vattenfall</a:t>
            </a:r>
            <a:endParaRPr lang="en-GB" sz="2400" b="1" dirty="0">
              <a:solidFill>
                <a:schemeClr val="accent4"/>
              </a:solidFill>
            </a:endParaRPr>
          </a:p>
        </p:txBody>
      </p:sp>
      <p:pic>
        <p:nvPicPr>
          <p:cNvPr id="4" name="Content Placeholder 3" descr="Wales_windfarm464.jpg"/>
          <p:cNvPicPr>
            <a:picLocks noGrp="1" noChangeAspect="1"/>
          </p:cNvPicPr>
          <p:nvPr>
            <p:ph idx="1"/>
          </p:nvPr>
        </p:nvPicPr>
        <p:blipFill>
          <a:blip r:embed="rId2" cstate="print"/>
          <a:stretch>
            <a:fillRect/>
          </a:stretch>
        </p:blipFill>
        <p:spPr>
          <a:xfrm>
            <a:off x="0" y="908720"/>
            <a:ext cx="9144000" cy="5949280"/>
          </a:xfrm>
        </p:spPr>
      </p:pic>
    </p:spTree>
    <p:extLst>
      <p:ext uri="{BB962C8B-B14F-4D97-AF65-F5344CB8AC3E}">
        <p14:creationId xmlns:p14="http://schemas.microsoft.com/office/powerpoint/2010/main" val="2980802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71400"/>
            <a:ext cx="8229600" cy="1224136"/>
          </a:xfrm>
        </p:spPr>
        <p:txBody>
          <a:bodyPr/>
          <a:lstStyle/>
          <a:p>
            <a:r>
              <a:rPr lang="en-GB" sz="2800" b="1" dirty="0" err="1">
                <a:solidFill>
                  <a:srgbClr val="C00000"/>
                </a:solidFill>
              </a:rPr>
              <a:t>Gwynt</a:t>
            </a:r>
            <a:r>
              <a:rPr lang="en-GB" sz="2800" b="1" dirty="0">
                <a:solidFill>
                  <a:srgbClr val="C00000"/>
                </a:solidFill>
              </a:rPr>
              <a:t> y </a:t>
            </a:r>
            <a:r>
              <a:rPr lang="en-GB" sz="2800" b="1" dirty="0" err="1">
                <a:solidFill>
                  <a:srgbClr val="C00000"/>
                </a:solidFill>
              </a:rPr>
              <a:t>Môr</a:t>
            </a:r>
            <a:r>
              <a:rPr lang="en-GB" sz="2800" b="1" dirty="0">
                <a:solidFill>
                  <a:srgbClr val="C00000"/>
                </a:solidFill>
              </a:rPr>
              <a:t> wind farm, North Wales coast</a:t>
            </a:r>
            <a:br>
              <a:rPr lang="en-GB" sz="2800" b="1" dirty="0">
                <a:solidFill>
                  <a:srgbClr val="C00000"/>
                </a:solidFill>
              </a:rPr>
            </a:br>
            <a:r>
              <a:rPr lang="en-GB" sz="2400" b="1" dirty="0">
                <a:solidFill>
                  <a:schemeClr val="tx2"/>
                </a:solidFill>
              </a:rPr>
              <a:t>160 turbines, 576 MW - Eon, Siemens and Munich</a:t>
            </a:r>
          </a:p>
        </p:txBody>
      </p:sp>
      <p:pic>
        <p:nvPicPr>
          <p:cNvPr id="4" name="Content Placeholder 3" descr="wales windfarm_2867643b.jpg"/>
          <p:cNvPicPr>
            <a:picLocks noGrp="1" noChangeAspect="1"/>
          </p:cNvPicPr>
          <p:nvPr>
            <p:ph idx="1"/>
          </p:nvPr>
        </p:nvPicPr>
        <p:blipFill>
          <a:blip r:embed="rId2" cstate="print"/>
          <a:stretch>
            <a:fillRect/>
          </a:stretch>
        </p:blipFill>
        <p:spPr>
          <a:xfrm>
            <a:off x="-33983" y="908720"/>
            <a:ext cx="9177983" cy="5949280"/>
          </a:xfrm>
        </p:spPr>
      </p:pic>
    </p:spTree>
    <p:extLst>
      <p:ext uri="{BB962C8B-B14F-4D97-AF65-F5344CB8AC3E}">
        <p14:creationId xmlns:p14="http://schemas.microsoft.com/office/powerpoint/2010/main" val="2658813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48680"/>
          </a:xfrm>
        </p:spPr>
        <p:txBody>
          <a:bodyPr>
            <a:normAutofit fontScale="90000"/>
          </a:bodyPr>
          <a:lstStyle/>
          <a:p>
            <a:r>
              <a:rPr lang="en-GB" sz="3600" b="1" dirty="0" err="1">
                <a:solidFill>
                  <a:schemeClr val="accent2"/>
                </a:solidFill>
              </a:rPr>
              <a:t>Westmill</a:t>
            </a:r>
            <a:r>
              <a:rPr lang="en-GB" sz="3600" b="1" dirty="0">
                <a:solidFill>
                  <a:schemeClr val="accent2"/>
                </a:solidFill>
              </a:rPr>
              <a:t> solar coop, Oxfordshire</a:t>
            </a:r>
          </a:p>
        </p:txBody>
      </p:sp>
      <p:pic>
        <p:nvPicPr>
          <p:cNvPr id="4" name="Content Placeholder 3" descr="westmill solar coop.jpg"/>
          <p:cNvPicPr>
            <a:picLocks noGrp="1" noChangeAspect="1"/>
          </p:cNvPicPr>
          <p:nvPr>
            <p:ph idx="1"/>
          </p:nvPr>
        </p:nvPicPr>
        <p:blipFill>
          <a:blip r:embed="rId2" cstate="print"/>
          <a:stretch>
            <a:fillRect/>
          </a:stretch>
        </p:blipFill>
        <p:spPr>
          <a:xfrm>
            <a:off x="0" y="620688"/>
            <a:ext cx="9144000" cy="6237312"/>
          </a:xfrm>
        </p:spPr>
      </p:pic>
    </p:spTree>
    <p:extLst>
      <p:ext uri="{BB962C8B-B14F-4D97-AF65-F5344CB8AC3E}">
        <p14:creationId xmlns:p14="http://schemas.microsoft.com/office/powerpoint/2010/main" val="2287002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C00000"/>
                </a:solidFill>
              </a:rPr>
              <a:t>Energy democracy?</a:t>
            </a:r>
            <a:br>
              <a:rPr lang="en-GB" dirty="0"/>
            </a:br>
            <a:endParaRPr lang="en-GB" dirty="0"/>
          </a:p>
        </p:txBody>
      </p:sp>
      <p:sp>
        <p:nvSpPr>
          <p:cNvPr id="3" name="Content Placeholder 2"/>
          <p:cNvSpPr>
            <a:spLocks noGrp="1"/>
          </p:cNvSpPr>
          <p:nvPr>
            <p:ph idx="1"/>
          </p:nvPr>
        </p:nvSpPr>
        <p:spPr/>
        <p:txBody>
          <a:bodyPr/>
          <a:lstStyle/>
          <a:p>
            <a:r>
              <a:rPr lang="en-GB" sz="2400" b="1" dirty="0">
                <a:solidFill>
                  <a:srgbClr val="002060"/>
                </a:solidFill>
              </a:rPr>
              <a:t>From consumer to prosumer</a:t>
            </a:r>
          </a:p>
          <a:p>
            <a:r>
              <a:rPr lang="en-GB" sz="2400" b="1" dirty="0">
                <a:solidFill>
                  <a:srgbClr val="002060"/>
                </a:solidFill>
              </a:rPr>
              <a:t>New, cost-competitive non-fossil technology options  </a:t>
            </a:r>
          </a:p>
          <a:p>
            <a:r>
              <a:rPr lang="en-GB" sz="2400" b="1" dirty="0">
                <a:solidFill>
                  <a:srgbClr val="002060"/>
                </a:solidFill>
              </a:rPr>
              <a:t>Community ownership, participation, shared interest in RE projects</a:t>
            </a:r>
          </a:p>
          <a:p>
            <a:r>
              <a:rPr lang="en-GB" sz="2400" b="1" dirty="0">
                <a:solidFill>
                  <a:srgbClr val="002060"/>
                </a:solidFill>
              </a:rPr>
              <a:t>Cooperatives, development trusts with tangible benefits to local people</a:t>
            </a:r>
          </a:p>
          <a:p>
            <a:r>
              <a:rPr lang="en-GB" sz="2400" b="1" dirty="0">
                <a:solidFill>
                  <a:srgbClr val="002060"/>
                </a:solidFill>
              </a:rPr>
              <a:t>National policies such as stable FITs as enabling tools</a:t>
            </a:r>
          </a:p>
          <a:p>
            <a:r>
              <a:rPr lang="en-GB" sz="2400" b="1" dirty="0">
                <a:solidFill>
                  <a:srgbClr val="002060"/>
                </a:solidFill>
              </a:rPr>
              <a:t>Examples: Danish Wind turbine Owners Association, 1978</a:t>
            </a:r>
          </a:p>
          <a:p>
            <a:r>
              <a:rPr lang="en-GB" sz="2400" b="1" dirty="0">
                <a:solidFill>
                  <a:srgbClr val="002060"/>
                </a:solidFill>
              </a:rPr>
              <a:t>Europe 2015: 2800 energy coops, half of these in Germany</a:t>
            </a:r>
          </a:p>
          <a:p>
            <a:r>
              <a:rPr lang="en-GB" sz="2400" b="1" dirty="0">
                <a:solidFill>
                  <a:srgbClr val="002060"/>
                </a:solidFill>
              </a:rPr>
              <a:t>Energy coops of development tool in Africa, Asia, etc.</a:t>
            </a:r>
          </a:p>
          <a:p>
            <a:endParaRPr lang="en-GB" sz="2400" b="1" dirty="0">
              <a:solidFill>
                <a:srgbClr val="002060"/>
              </a:solidFill>
            </a:endParaRPr>
          </a:p>
          <a:p>
            <a:endParaRPr lang="en-GB" sz="2400" b="1" dirty="0">
              <a:solidFill>
                <a:srgbClr val="002060"/>
              </a:solidFill>
            </a:endParaRPr>
          </a:p>
          <a:p>
            <a:endParaRPr lang="en-GB" sz="2400" b="1" dirty="0">
              <a:solidFill>
                <a:srgbClr val="002060"/>
              </a:solidFill>
            </a:endParaRPr>
          </a:p>
        </p:txBody>
      </p:sp>
    </p:spTree>
    <p:extLst>
      <p:ext uri="{BB962C8B-B14F-4D97-AF65-F5344CB8AC3E}">
        <p14:creationId xmlns:p14="http://schemas.microsoft.com/office/powerpoint/2010/main" val="646077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endParaRPr lang="en-GB"/>
          </a:p>
        </p:txBody>
      </p:sp>
      <p:pic>
        <p:nvPicPr>
          <p:cNvPr id="3" name="Inhaltsplatzhalter 3" descr="Ecopolis diagram.jpg"/>
          <p:cNvPicPr>
            <a:picLocks noGrp="1" noChangeAspect="1"/>
          </p:cNvPicPr>
          <p:nvPr>
            <p:ph idx="1"/>
          </p:nvPr>
        </p:nvPicPr>
        <p:blipFill>
          <a:blip r:embed="rId3" cstate="print"/>
          <a:stretch>
            <a:fillRect/>
          </a:stretch>
        </p:blipFill>
        <p:spPr>
          <a:xfrm>
            <a:off x="0" y="29343"/>
            <a:ext cx="9144000" cy="6858000"/>
          </a:xfrm>
        </p:spPr>
      </p:pic>
    </p:spTree>
    <p:extLst>
      <p:ext uri="{BB962C8B-B14F-4D97-AF65-F5344CB8AC3E}">
        <p14:creationId xmlns:p14="http://schemas.microsoft.com/office/powerpoint/2010/main" val="2796404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Wales Methyr, George_Childs_Dowlais_Ironworks_1840.jpg"/>
          <p:cNvPicPr>
            <a:picLocks noGrp="1" noChangeAspect="1"/>
          </p:cNvPicPr>
          <p:nvPr>
            <p:ph idx="1"/>
          </p:nvPr>
        </p:nvPicPr>
        <p:blipFill>
          <a:blip r:embed="rId3" cstate="print"/>
          <a:stretch>
            <a:fillRect/>
          </a:stretch>
        </p:blipFill>
        <p:spPr>
          <a:xfrm>
            <a:off x="0" y="0"/>
            <a:ext cx="9144000" cy="6858000"/>
          </a:xfrm>
        </p:spPr>
      </p:pic>
    </p:spTree>
    <p:extLst>
      <p:ext uri="{BB962C8B-B14F-4D97-AF65-F5344CB8AC3E}">
        <p14:creationId xmlns:p14="http://schemas.microsoft.com/office/powerpoint/2010/main" val="4114411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wales moore mine.jpg"/>
          <p:cNvPicPr>
            <a:picLocks noGrp="1" noChangeAspect="1"/>
          </p:cNvPicPr>
          <p:nvPr>
            <p:ph idx="1"/>
          </p:nvPr>
        </p:nvPicPr>
        <p:blipFill>
          <a:blip r:embed="rId2" cstate="print"/>
          <a:stretch>
            <a:fillRect/>
          </a:stretch>
        </p:blipFill>
        <p:spPr>
          <a:xfrm>
            <a:off x="0" y="476672"/>
            <a:ext cx="9144000" cy="5904656"/>
          </a:xfrm>
        </p:spPr>
      </p:pic>
    </p:spTree>
    <p:extLst>
      <p:ext uri="{BB962C8B-B14F-4D97-AF65-F5344CB8AC3E}">
        <p14:creationId xmlns:p14="http://schemas.microsoft.com/office/powerpoint/2010/main" val="2482565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wales coal carfidd docks 1.jpg"/>
          <p:cNvPicPr>
            <a:picLocks noGrp="1" noChangeAspect="1"/>
          </p:cNvPicPr>
          <p:nvPr>
            <p:ph idx="1"/>
          </p:nvPr>
        </p:nvPicPr>
        <p:blipFill>
          <a:blip r:embed="rId3" cstate="print"/>
          <a:stretch>
            <a:fillRect/>
          </a:stretch>
        </p:blipFill>
        <p:spPr>
          <a:xfrm>
            <a:off x="0" y="0"/>
            <a:ext cx="9144000" cy="6858000"/>
          </a:xfrm>
        </p:spPr>
      </p:pic>
    </p:spTree>
    <p:extLst>
      <p:ext uri="{BB962C8B-B14F-4D97-AF65-F5344CB8AC3E}">
        <p14:creationId xmlns:p14="http://schemas.microsoft.com/office/powerpoint/2010/main" val="3741094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wales rhonnda.jpg"/>
          <p:cNvPicPr>
            <a:picLocks noGrp="1" noChangeAspect="1"/>
          </p:cNvPicPr>
          <p:nvPr>
            <p:ph idx="1"/>
          </p:nvPr>
        </p:nvPicPr>
        <p:blipFill>
          <a:blip r:embed="rId3" cstate="print"/>
          <a:stretch>
            <a:fillRect/>
          </a:stretch>
        </p:blipFill>
        <p:spPr>
          <a:xfrm>
            <a:off x="0" y="0"/>
            <a:ext cx="9144000" cy="6858000"/>
          </a:xfrm>
        </p:spPr>
      </p:pic>
    </p:spTree>
    <p:extLst>
      <p:ext uri="{BB962C8B-B14F-4D97-AF65-F5344CB8AC3E}">
        <p14:creationId xmlns:p14="http://schemas.microsoft.com/office/powerpoint/2010/main" val="3307523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Bildschirmfoto 2012-11-14 um 11.29.36.png"/>
          <p:cNvPicPr>
            <a:picLocks noChangeAspect="1"/>
          </p:cNvPicPr>
          <p:nvPr/>
        </p:nvPicPr>
        <p:blipFill>
          <a:blip r:embed="rId3" cstate="print"/>
          <a:srcRect l="26111" t="21333" r="24445" b="20000"/>
          <a:stretch>
            <a:fillRect/>
          </a:stretch>
        </p:blipFill>
        <p:spPr>
          <a:xfrm>
            <a:off x="323853" y="260347"/>
            <a:ext cx="8497884" cy="5370508"/>
          </a:xfrm>
          <a:prstGeom prst="rect">
            <a:avLst/>
          </a:prstGeom>
          <a:noFill/>
          <a:ln>
            <a:noFill/>
          </a:ln>
          <a:effectLst>
            <a:outerShdw dist="139699" dir="2700000" algn="tl">
              <a:srgbClr val="333333">
                <a:alpha val="64999"/>
              </a:srgbClr>
            </a:outerShdw>
          </a:effectLst>
        </p:spPr>
      </p:pic>
      <p:sp>
        <p:nvSpPr>
          <p:cNvPr id="3" name="Textfeld 2"/>
          <p:cNvSpPr txBox="1"/>
          <p:nvPr/>
        </p:nvSpPr>
        <p:spPr>
          <a:xfrm>
            <a:off x="0" y="6237286"/>
            <a:ext cx="3241676" cy="33813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a:solidFill>
                  <a:srgbClr val="000000"/>
                </a:solidFill>
                <a:uFillTx/>
                <a:latin typeface="Arial" pitchFamily="34"/>
                <a:ea typeface="ＭＳ Ｐゴシック" pitchFamily="34"/>
                <a:cs typeface=""/>
              </a:rPr>
              <a:t>Source: Nakicenovic</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800" b="0" i="0" u="none" strike="noStrike" kern="1200" cap="none" spc="0" baseline="0">
                <a:solidFill>
                  <a:srgbClr val="000000"/>
                </a:solidFill>
                <a:uFillTx/>
                <a:latin typeface="Arial" pitchFamily="34"/>
                <a:ea typeface="ＭＳ Ｐゴシック" pitchFamily="34"/>
                <a:cs typeface=""/>
              </a:rPr>
              <a:t> 2009</a:t>
            </a:r>
          </a:p>
        </p:txBody>
      </p:sp>
    </p:spTree>
    <p:extLst>
      <p:ext uri="{BB962C8B-B14F-4D97-AF65-F5344CB8AC3E}">
        <p14:creationId xmlns:p14="http://schemas.microsoft.com/office/powerpoint/2010/main" val="2913666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endParaRPr lang="en-GB"/>
          </a:p>
        </p:txBody>
      </p:sp>
      <p:pic>
        <p:nvPicPr>
          <p:cNvPr id="3" name="Inhaltsplatzhalter 3" descr="petropolis diagram.jpg"/>
          <p:cNvPicPr>
            <a:picLocks noGrp="1" noChangeAspect="1"/>
          </p:cNvPicPr>
          <p:nvPr>
            <p:ph idx="1"/>
          </p:nvPr>
        </p:nvPicPr>
        <p:blipFill>
          <a:blip r:embed="rId3" cstate="print"/>
          <a:stretch>
            <a:fillRect/>
          </a:stretch>
        </p:blipFill>
        <p:spPr>
          <a:xfrm>
            <a:off x="0" y="0"/>
            <a:ext cx="9144000" cy="6858000"/>
          </a:xfrm>
        </p:spPr>
      </p:pic>
    </p:spTree>
    <p:extLst>
      <p:ext uri="{BB962C8B-B14F-4D97-AF65-F5344CB8AC3E}">
        <p14:creationId xmlns:p14="http://schemas.microsoft.com/office/powerpoint/2010/main" val="2787824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0"/>
            <a:ext cx="8229600" cy="548676"/>
          </a:xfrm>
        </p:spPr>
        <p:txBody>
          <a:bodyPr>
            <a:normAutofit fontScale="90000"/>
          </a:bodyPr>
          <a:lstStyle/>
          <a:p>
            <a:pPr lvl="0"/>
            <a:r>
              <a:rPr lang="en-GB" sz="3600" b="1" dirty="0">
                <a:solidFill>
                  <a:srgbClr val="C00000"/>
                </a:solidFill>
              </a:rPr>
              <a:t>Shanghai </a:t>
            </a:r>
            <a:r>
              <a:rPr lang="en-GB" sz="3600" b="1" dirty="0" err="1">
                <a:solidFill>
                  <a:srgbClr val="C00000"/>
                </a:solidFill>
              </a:rPr>
              <a:t>Pudong</a:t>
            </a:r>
            <a:r>
              <a:rPr lang="en-GB" sz="3600" b="1" dirty="0">
                <a:solidFill>
                  <a:srgbClr val="C00000"/>
                </a:solidFill>
              </a:rPr>
              <a:t> 1978</a:t>
            </a:r>
          </a:p>
        </p:txBody>
      </p:sp>
      <p:pic>
        <p:nvPicPr>
          <p:cNvPr id="3" name="Content Placeholder 3"/>
          <p:cNvPicPr>
            <a:picLocks noGrp="1" noChangeAspect="1"/>
          </p:cNvPicPr>
          <p:nvPr>
            <p:ph idx="1"/>
          </p:nvPr>
        </p:nvPicPr>
        <p:blipFill>
          <a:blip r:embed="rId3" cstate="print"/>
          <a:stretch>
            <a:fillRect/>
          </a:stretch>
        </p:blipFill>
        <p:spPr>
          <a:xfrm>
            <a:off x="-1620691" y="548676"/>
            <a:ext cx="10764691" cy="9217023"/>
          </a:xfrm>
        </p:spPr>
      </p:pic>
    </p:spTree>
    <p:extLst>
      <p:ext uri="{BB962C8B-B14F-4D97-AF65-F5344CB8AC3E}">
        <p14:creationId xmlns:p14="http://schemas.microsoft.com/office/powerpoint/2010/main" val="355867330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0"/>
            <a:ext cx="8229600" cy="692696"/>
          </a:xfrm>
        </p:spPr>
        <p:txBody>
          <a:bodyPr/>
          <a:lstStyle/>
          <a:p>
            <a:r>
              <a:rPr lang="en-GB" sz="3600" b="1" dirty="0">
                <a:solidFill>
                  <a:srgbClr val="C00000"/>
                </a:solidFill>
              </a:rPr>
              <a:t>Shanghai </a:t>
            </a:r>
            <a:r>
              <a:rPr lang="en-GB" sz="3600" b="1" dirty="0" err="1">
                <a:solidFill>
                  <a:srgbClr val="C00000"/>
                </a:solidFill>
              </a:rPr>
              <a:t>Pudong</a:t>
            </a:r>
            <a:r>
              <a:rPr lang="en-GB" sz="3600" b="1" dirty="0">
                <a:solidFill>
                  <a:srgbClr val="C00000"/>
                </a:solidFill>
              </a:rPr>
              <a:t> 2013</a:t>
            </a:r>
          </a:p>
        </p:txBody>
      </p:sp>
      <p:pic>
        <p:nvPicPr>
          <p:cNvPr id="3" name="Content Placeholder 3"/>
          <p:cNvPicPr>
            <a:picLocks noGrp="1" noChangeAspect="1"/>
          </p:cNvPicPr>
          <p:nvPr>
            <p:ph idx="1"/>
          </p:nvPr>
        </p:nvPicPr>
        <p:blipFill>
          <a:blip r:embed="rId3" cstate="print"/>
          <a:stretch>
            <a:fillRect/>
          </a:stretch>
        </p:blipFill>
        <p:spPr>
          <a:xfrm>
            <a:off x="-19376" y="620688"/>
            <a:ext cx="9163376" cy="6237312"/>
          </a:xfrm>
        </p:spPr>
      </p:pic>
    </p:spTree>
    <p:extLst>
      <p:ext uri="{BB962C8B-B14F-4D97-AF65-F5344CB8AC3E}">
        <p14:creationId xmlns:p14="http://schemas.microsoft.com/office/powerpoint/2010/main" val="977897712"/>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233</Words>
  <Application>Microsoft Office PowerPoint</Application>
  <PresentationFormat>On-screen Show (4:3)</PresentationFormat>
  <Paragraphs>32</Paragraphs>
  <Slides>16</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ＭＳ Ｐゴシック</vt:lpstr>
      <vt:lpstr>Arial</vt:lpstr>
      <vt:lpstr>Calibri</vt:lpstr>
      <vt:lpstr>Times</vt:lpstr>
      <vt:lpstr>Office Theme</vt:lpstr>
      <vt:lpstr>Community Energy to the rescue, local choices, global effects</vt:lpstr>
      <vt:lpstr>PowerPoint Presentation</vt:lpstr>
      <vt:lpstr>PowerPoint Presentation</vt:lpstr>
      <vt:lpstr>PowerPoint Presentation</vt:lpstr>
      <vt:lpstr>PowerPoint Presentation</vt:lpstr>
      <vt:lpstr>PowerPoint Presentation</vt:lpstr>
      <vt:lpstr>PowerPoint Presentation</vt:lpstr>
      <vt:lpstr>Shanghai Pudong 1978</vt:lpstr>
      <vt:lpstr>Shanghai Pudong 2013</vt:lpstr>
      <vt:lpstr>PowerPoint Presentation</vt:lpstr>
      <vt:lpstr>PowerPoint Presentation</vt:lpstr>
      <vt:lpstr>Pen y Cymoedd Windpower Project, Rhondda 76 turbines, 228 MW, 140,000 homes, Vattenfall</vt:lpstr>
      <vt:lpstr>Gwynt y Môr wind farm, North Wales coast 160 turbines, 576 MW - Eon, Siemens and Munich</vt:lpstr>
      <vt:lpstr>Westmill solar coop, Oxfordshire</vt:lpstr>
      <vt:lpstr>Energy democracy?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Energy</dc:title>
  <dc:creator>User</dc:creator>
  <cp:lastModifiedBy>Peter Harper</cp:lastModifiedBy>
  <cp:revision>9</cp:revision>
  <dcterms:created xsi:type="dcterms:W3CDTF">2016-08-03T09:10:25Z</dcterms:created>
  <dcterms:modified xsi:type="dcterms:W3CDTF">2016-10-03T17:17:38Z</dcterms:modified>
</cp:coreProperties>
</file>