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9" r:id="rId3"/>
    <p:sldId id="289" r:id="rId4"/>
    <p:sldId id="290" r:id="rId5"/>
    <p:sldId id="284" r:id="rId6"/>
    <p:sldId id="258" r:id="rId7"/>
    <p:sldId id="278" r:id="rId8"/>
    <p:sldId id="288" r:id="rId9"/>
    <p:sldId id="287" r:id="rId10"/>
    <p:sldId id="259" r:id="rId11"/>
    <p:sldId id="282" r:id="rId12"/>
    <p:sldId id="280" r:id="rId13"/>
    <p:sldId id="268" r:id="rId14"/>
    <p:sldId id="267" r:id="rId15"/>
    <p:sldId id="256"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3481" autoAdjust="0"/>
  </p:normalViewPr>
  <p:slideViewPr>
    <p:cSldViewPr>
      <p:cViewPr varScale="1">
        <p:scale>
          <a:sx n="60" d="100"/>
          <a:sy n="60" d="100"/>
        </p:scale>
        <p:origin x="1686" y="72"/>
      </p:cViewPr>
      <p:guideLst>
        <p:guide orient="horz" pos="2160"/>
        <p:guide pos="2880"/>
      </p:guideLst>
    </p:cSldViewPr>
  </p:slideViewPr>
  <p:outlineViewPr>
    <p:cViewPr>
      <p:scale>
        <a:sx n="33" d="100"/>
        <a:sy n="33" d="100"/>
      </p:scale>
      <p:origin x="0" y="108"/>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2CFC7-3F9A-4D21-BD4C-4FFE78319DAA}" type="datetimeFigureOut">
              <a:rPr lang="en-GB" smtClean="0"/>
              <a:t>03/10/2016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AF0B6-5656-464F-B00A-87770B06312E}" type="slidenum">
              <a:rPr lang="en-GB" smtClean="0"/>
              <a:t>‹#›</a:t>
            </a:fld>
            <a:endParaRPr lang="en-GB" dirty="0"/>
          </a:p>
        </p:txBody>
      </p:sp>
    </p:spTree>
    <p:extLst>
      <p:ext uri="{BB962C8B-B14F-4D97-AF65-F5344CB8AC3E}">
        <p14:creationId xmlns:p14="http://schemas.microsoft.com/office/powerpoint/2010/main" val="362397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r>
              <a:rPr lang="en-GB" baseline="0" dirty="0"/>
              <a:t> I am John Cantor</a:t>
            </a:r>
          </a:p>
        </p:txBody>
      </p:sp>
      <p:sp>
        <p:nvSpPr>
          <p:cNvPr id="4" name="Slide Number Placeholder 3"/>
          <p:cNvSpPr>
            <a:spLocks noGrp="1"/>
          </p:cNvSpPr>
          <p:nvPr>
            <p:ph type="sldNum" sz="quarter" idx="10"/>
          </p:nvPr>
        </p:nvSpPr>
        <p:spPr/>
        <p:txBody>
          <a:bodyPr/>
          <a:lstStyle/>
          <a:p>
            <a:fld id="{D96AF0B6-5656-464F-B00A-87770B06312E}" type="slidenum">
              <a:rPr lang="en-GB" smtClean="0"/>
              <a:t>1</a:t>
            </a:fld>
            <a:endParaRPr lang="en-GB" dirty="0"/>
          </a:p>
        </p:txBody>
      </p:sp>
    </p:spTree>
    <p:extLst>
      <p:ext uri="{BB962C8B-B14F-4D97-AF65-F5344CB8AC3E}">
        <p14:creationId xmlns:p14="http://schemas.microsoft.com/office/powerpoint/2010/main" val="383421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brief, power.</a:t>
            </a:r>
          </a:p>
          <a:p>
            <a:r>
              <a:rPr lang="en-GB" dirty="0"/>
              <a:t>Pulse meter, CT clamps</a:t>
            </a:r>
          </a:p>
        </p:txBody>
      </p:sp>
      <p:sp>
        <p:nvSpPr>
          <p:cNvPr id="4" name="Slide Number Placeholder 3"/>
          <p:cNvSpPr>
            <a:spLocks noGrp="1"/>
          </p:cNvSpPr>
          <p:nvPr>
            <p:ph type="sldNum" sz="quarter" idx="10"/>
          </p:nvPr>
        </p:nvSpPr>
        <p:spPr/>
        <p:txBody>
          <a:bodyPr/>
          <a:lstStyle/>
          <a:p>
            <a:fld id="{D96AF0B6-5656-464F-B00A-87770B06312E}" type="slidenum">
              <a:rPr lang="en-GB" smtClean="0"/>
              <a:t>13</a:t>
            </a:fld>
            <a:endParaRPr lang="en-GB" dirty="0"/>
          </a:p>
        </p:txBody>
      </p:sp>
    </p:spTree>
    <p:extLst>
      <p:ext uri="{BB962C8B-B14F-4D97-AF65-F5344CB8AC3E}">
        <p14:creationId xmlns:p14="http://schemas.microsoft.com/office/powerpoint/2010/main" val="192994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Class2 heat meters.  Data take off.</a:t>
            </a:r>
          </a:p>
        </p:txBody>
      </p:sp>
      <p:sp>
        <p:nvSpPr>
          <p:cNvPr id="4" name="Slide Number Placeholder 3"/>
          <p:cNvSpPr>
            <a:spLocks noGrp="1"/>
          </p:cNvSpPr>
          <p:nvPr>
            <p:ph type="sldNum" sz="quarter" idx="10"/>
          </p:nvPr>
        </p:nvSpPr>
        <p:spPr/>
        <p:txBody>
          <a:bodyPr/>
          <a:lstStyle/>
          <a:p>
            <a:fld id="{D96AF0B6-5656-464F-B00A-87770B06312E}" type="slidenum">
              <a:rPr lang="en-GB" smtClean="0"/>
              <a:t>14</a:t>
            </a:fld>
            <a:endParaRPr lang="en-GB" dirty="0"/>
          </a:p>
        </p:txBody>
      </p:sp>
    </p:spTree>
    <p:extLst>
      <p:ext uri="{BB962C8B-B14F-4D97-AF65-F5344CB8AC3E}">
        <p14:creationId xmlns:p14="http://schemas.microsoft.com/office/powerpoint/2010/main" val="3304780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 pump technology is,</a:t>
            </a:r>
            <a:r>
              <a:rPr lang="en-GB" baseline="0" dirty="0"/>
              <a:t> at first sight, counter intuitive.</a:t>
            </a:r>
            <a:endParaRPr lang="en-GB" dirty="0"/>
          </a:p>
          <a:p>
            <a:r>
              <a:rPr lang="en-GB" dirty="0"/>
              <a:t>Here we have a young keep enlightened engineer saying something that baffles an old-school plumber. </a:t>
            </a:r>
          </a:p>
          <a:p>
            <a:r>
              <a:rPr lang="en-GB" dirty="0"/>
              <a:t>The older engineer only knows ‘hot is good’.</a:t>
            </a:r>
          </a:p>
          <a:p>
            <a:r>
              <a:rPr lang="en-GB" dirty="0"/>
              <a:t>Younger engineer knows</a:t>
            </a:r>
            <a:r>
              <a:rPr lang="en-GB" baseline="0" dirty="0"/>
              <a:t> implications of output temperature.</a:t>
            </a:r>
            <a:endParaRPr lang="en-GB" dirty="0"/>
          </a:p>
          <a:p>
            <a:endParaRPr lang="en-GB" dirty="0"/>
          </a:p>
        </p:txBody>
      </p:sp>
      <p:sp>
        <p:nvSpPr>
          <p:cNvPr id="4" name="Slide Number Placeholder 3"/>
          <p:cNvSpPr>
            <a:spLocks noGrp="1"/>
          </p:cNvSpPr>
          <p:nvPr>
            <p:ph type="sldNum" sz="quarter" idx="10"/>
          </p:nvPr>
        </p:nvSpPr>
        <p:spPr/>
        <p:txBody>
          <a:bodyPr/>
          <a:lstStyle/>
          <a:p>
            <a:fld id="{D96AF0B6-5656-464F-B00A-87770B06312E}" type="slidenum">
              <a:rPr lang="en-GB" smtClean="0"/>
              <a:t>15</a:t>
            </a:fld>
            <a:endParaRPr lang="en-GB" dirty="0"/>
          </a:p>
        </p:txBody>
      </p:sp>
    </p:spTree>
    <p:extLst>
      <p:ext uri="{BB962C8B-B14F-4D97-AF65-F5344CB8AC3E}">
        <p14:creationId xmlns:p14="http://schemas.microsoft.com/office/powerpoint/2010/main" val="132185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a:t>
            </a:r>
            <a:r>
              <a:rPr lang="en-GB" baseline="0" dirty="0"/>
              <a:t> can we (or the home owner) learn?</a:t>
            </a:r>
          </a:p>
          <a:p>
            <a:r>
              <a:rPr lang="en-GB" baseline="0" dirty="0"/>
              <a:t>Daily consumption/daily running cost.  Alert high energy use.   Is system running as expected?  As normal?</a:t>
            </a:r>
          </a:p>
          <a:p>
            <a:r>
              <a:rPr lang="en-GB" baseline="0" dirty="0"/>
              <a:t>Compare year on year.  </a:t>
            </a:r>
            <a:endParaRPr lang="en-GB" dirty="0"/>
          </a:p>
        </p:txBody>
      </p:sp>
      <p:sp>
        <p:nvSpPr>
          <p:cNvPr id="4" name="Slide Number Placeholder 3"/>
          <p:cNvSpPr>
            <a:spLocks noGrp="1"/>
          </p:cNvSpPr>
          <p:nvPr>
            <p:ph type="sldNum" sz="quarter" idx="10"/>
          </p:nvPr>
        </p:nvSpPr>
        <p:spPr/>
        <p:txBody>
          <a:bodyPr/>
          <a:lstStyle/>
          <a:p>
            <a:fld id="{D96AF0B6-5656-464F-B00A-87770B06312E}" type="slidenum">
              <a:rPr lang="en-GB" smtClean="0"/>
              <a:t>16</a:t>
            </a:fld>
            <a:endParaRPr lang="en-GB" dirty="0"/>
          </a:p>
        </p:txBody>
      </p:sp>
    </p:spTree>
    <p:extLst>
      <p:ext uri="{BB962C8B-B14F-4D97-AF65-F5344CB8AC3E}">
        <p14:creationId xmlns:p14="http://schemas.microsoft.com/office/powerpoint/2010/main" val="193228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brief – </a:t>
            </a:r>
          </a:p>
          <a:p>
            <a:r>
              <a:rPr lang="en-GB" dirty="0"/>
              <a:t>What</a:t>
            </a:r>
            <a:r>
              <a:rPr lang="en-GB" baseline="0" dirty="0"/>
              <a:t> I have been doing.  Working with OEM.  Why?  Need to monitor what is happening.</a:t>
            </a:r>
          </a:p>
          <a:p>
            <a:r>
              <a:rPr lang="en-GB" baseline="0" dirty="0"/>
              <a:t>Need to be a geek!  Steep learning curve.</a:t>
            </a:r>
            <a:endParaRPr lang="en-GB" dirty="0"/>
          </a:p>
          <a:p>
            <a:r>
              <a:rPr lang="en-GB" dirty="0"/>
              <a:t>this is the sort of thing available on a website for analysis by home owner and</a:t>
            </a:r>
            <a:r>
              <a:rPr lang="en-GB" baseline="0" dirty="0"/>
              <a:t> installer.</a:t>
            </a:r>
          </a:p>
          <a:p>
            <a:r>
              <a:rPr lang="en-GB" baseline="0" dirty="0"/>
              <a:t>Temperature graphs, power, daily kWh block graphs etc</a:t>
            </a:r>
            <a:endParaRPr lang="en-GB" dirty="0"/>
          </a:p>
        </p:txBody>
      </p:sp>
      <p:sp>
        <p:nvSpPr>
          <p:cNvPr id="4" name="Slide Number Placeholder 3"/>
          <p:cNvSpPr>
            <a:spLocks noGrp="1"/>
          </p:cNvSpPr>
          <p:nvPr>
            <p:ph type="sldNum" sz="quarter" idx="10"/>
          </p:nvPr>
        </p:nvSpPr>
        <p:spPr/>
        <p:txBody>
          <a:bodyPr/>
          <a:lstStyle/>
          <a:p>
            <a:fld id="{D96AF0B6-5656-464F-B00A-87770B06312E}" type="slidenum">
              <a:rPr lang="en-GB" smtClean="0"/>
              <a:t>2</a:t>
            </a:fld>
            <a:endParaRPr lang="en-GB" dirty="0"/>
          </a:p>
        </p:txBody>
      </p:sp>
    </p:spTree>
    <p:extLst>
      <p:ext uri="{BB962C8B-B14F-4D97-AF65-F5344CB8AC3E}">
        <p14:creationId xmlns:p14="http://schemas.microsoft.com/office/powerpoint/2010/main" val="30777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can we glean</a:t>
            </a:r>
          </a:p>
        </p:txBody>
      </p:sp>
      <p:sp>
        <p:nvSpPr>
          <p:cNvPr id="4" name="Slide Number Placeholder 3"/>
          <p:cNvSpPr>
            <a:spLocks noGrp="1"/>
          </p:cNvSpPr>
          <p:nvPr>
            <p:ph type="sldNum" sz="quarter" idx="10"/>
          </p:nvPr>
        </p:nvSpPr>
        <p:spPr/>
        <p:txBody>
          <a:bodyPr/>
          <a:lstStyle/>
          <a:p>
            <a:fld id="{D96AF0B6-5656-464F-B00A-87770B06312E}" type="slidenum">
              <a:rPr lang="en-GB" smtClean="0"/>
              <a:t>5</a:t>
            </a:fld>
            <a:endParaRPr lang="en-GB" dirty="0"/>
          </a:p>
        </p:txBody>
      </p:sp>
    </p:spTree>
    <p:extLst>
      <p:ext uri="{BB962C8B-B14F-4D97-AF65-F5344CB8AC3E}">
        <p14:creationId xmlns:p14="http://schemas.microsoft.com/office/powerpoint/2010/main" val="34493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Energy</a:t>
            </a:r>
            <a:r>
              <a:rPr lang="en-GB" baseline="0" dirty="0"/>
              <a:t> efficiency (COP) is dependant on output temperatures.  Here showing typical heat pump.</a:t>
            </a:r>
          </a:p>
          <a:p>
            <a:r>
              <a:rPr lang="en-GB" baseline="0" dirty="0"/>
              <a:t>In region around 35C, like driving up slight incline..  50mpg</a:t>
            </a:r>
          </a:p>
          <a:p>
            <a:r>
              <a:rPr lang="en-GB" baseline="0" dirty="0"/>
              <a:t>Up around 55C or higher, its like a steep incline… in low gear,    maybe 20 mpg</a:t>
            </a:r>
            <a:endParaRPr lang="en-GB" dirty="0"/>
          </a:p>
        </p:txBody>
      </p:sp>
      <p:sp>
        <p:nvSpPr>
          <p:cNvPr id="4" name="Slide Number Placeholder 3"/>
          <p:cNvSpPr>
            <a:spLocks noGrp="1"/>
          </p:cNvSpPr>
          <p:nvPr>
            <p:ph type="sldNum" sz="quarter" idx="10"/>
          </p:nvPr>
        </p:nvSpPr>
        <p:spPr/>
        <p:txBody>
          <a:bodyPr/>
          <a:lstStyle/>
          <a:p>
            <a:fld id="{D96AF0B6-5656-464F-B00A-87770B06312E}" type="slidenum">
              <a:rPr lang="en-GB" smtClean="0"/>
              <a:t>6</a:t>
            </a:fld>
            <a:endParaRPr lang="en-GB" dirty="0"/>
          </a:p>
        </p:txBody>
      </p:sp>
    </p:spTree>
    <p:extLst>
      <p:ext uri="{BB962C8B-B14F-4D97-AF65-F5344CB8AC3E}">
        <p14:creationId xmlns:p14="http://schemas.microsoft.com/office/powerpoint/2010/main" val="411474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 intro, Hello,</a:t>
            </a:r>
            <a:r>
              <a:rPr lang="en-GB" baseline="0" dirty="0"/>
              <a:t> I am John Cantor</a:t>
            </a:r>
          </a:p>
          <a:p>
            <a:r>
              <a:rPr lang="en-GB" baseline="0" dirty="0"/>
              <a:t>Background mechanical engineering and refrigeration.</a:t>
            </a:r>
          </a:p>
          <a:p>
            <a:r>
              <a:rPr lang="en-GB" baseline="0" dirty="0"/>
              <a:t>First installed heat pumps in 1979 at BRE Watford.</a:t>
            </a:r>
          </a:p>
          <a:p>
            <a:r>
              <a:rPr lang="en-GB" baseline="0" dirty="0"/>
              <a:t>Designed various one-off from component parts.</a:t>
            </a:r>
          </a:p>
          <a:p>
            <a:r>
              <a:rPr lang="en-GB" baseline="0" dirty="0"/>
              <a:t>Author of ‘Heat Pumps for the Home’</a:t>
            </a:r>
          </a:p>
          <a:p>
            <a:r>
              <a:rPr lang="en-GB" baseline="0" dirty="0"/>
              <a:t>Currently bit of consultancy and energy monitoring.</a:t>
            </a:r>
            <a:endParaRPr lang="en-GB" dirty="0"/>
          </a:p>
        </p:txBody>
      </p:sp>
      <p:sp>
        <p:nvSpPr>
          <p:cNvPr id="4" name="Slide Number Placeholder 3"/>
          <p:cNvSpPr>
            <a:spLocks noGrp="1"/>
          </p:cNvSpPr>
          <p:nvPr>
            <p:ph type="sldNum" sz="quarter" idx="10"/>
          </p:nvPr>
        </p:nvSpPr>
        <p:spPr/>
        <p:txBody>
          <a:bodyPr/>
          <a:lstStyle/>
          <a:p>
            <a:fld id="{D96AF0B6-5656-464F-B00A-87770B06312E}"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83421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90FC5-3DDC-4676-873D-72037BA023F8}" type="slidenum">
              <a:rPr lang="en-GB" altLang="en-US"/>
              <a:pPr/>
              <a:t>9</a:t>
            </a:fld>
            <a:endParaRPr lang="en-GB" alt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There are lots of interrelated components. All have to operate within certain limits,  there are potential pitfalls.   Furthermore, the building type, and the way the system is used affects the system’s efficiency.   Analogy to sailing boat. Lots of aspects to get right if you want to sail fast.   That said (don’t panic), not necessarily hard to configure a good system. </a:t>
            </a:r>
            <a:endParaRPr lang="en-GB" dirty="0"/>
          </a:p>
        </p:txBody>
      </p:sp>
      <p:sp>
        <p:nvSpPr>
          <p:cNvPr id="4" name="Slide Number Placeholder 3"/>
          <p:cNvSpPr>
            <a:spLocks noGrp="1"/>
          </p:cNvSpPr>
          <p:nvPr>
            <p:ph type="sldNum" sz="quarter" idx="10"/>
          </p:nvPr>
        </p:nvSpPr>
        <p:spPr/>
        <p:txBody>
          <a:bodyPr/>
          <a:lstStyle/>
          <a:p>
            <a:fld id="{D96AF0B6-5656-464F-B00A-87770B06312E}" type="slidenum">
              <a:rPr lang="en-GB" smtClean="0"/>
              <a:t>10</a:t>
            </a:fld>
            <a:endParaRPr lang="en-GB" dirty="0"/>
          </a:p>
        </p:txBody>
      </p:sp>
    </p:spTree>
    <p:extLst>
      <p:ext uri="{BB962C8B-B14F-4D97-AF65-F5344CB8AC3E}">
        <p14:creationId xmlns:p14="http://schemas.microsoft.com/office/powerpoint/2010/main" val="235872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of what I will cover in the next 15 </a:t>
            </a:r>
            <a:r>
              <a:rPr lang="en-GB" dirty="0" err="1"/>
              <a:t>mins</a:t>
            </a:r>
            <a:endParaRPr lang="en-GB" dirty="0"/>
          </a:p>
          <a:p>
            <a:endParaRPr lang="en-GB" dirty="0"/>
          </a:p>
          <a:p>
            <a:r>
              <a:rPr lang="en-GB" dirty="0"/>
              <a:t>Ask audience – who lives with heat pump heating system?</a:t>
            </a:r>
          </a:p>
          <a:p>
            <a:r>
              <a:rPr lang="en-GB" dirty="0"/>
              <a:t>Who is involved with installation and design?</a:t>
            </a:r>
          </a:p>
        </p:txBody>
      </p:sp>
      <p:sp>
        <p:nvSpPr>
          <p:cNvPr id="4" name="Slide Number Placeholder 3"/>
          <p:cNvSpPr>
            <a:spLocks noGrp="1"/>
          </p:cNvSpPr>
          <p:nvPr>
            <p:ph type="sldNum" sz="quarter" idx="10"/>
          </p:nvPr>
        </p:nvSpPr>
        <p:spPr/>
        <p:txBody>
          <a:bodyPr/>
          <a:lstStyle/>
          <a:p>
            <a:fld id="{D96AF0B6-5656-464F-B00A-87770B06312E}" type="slidenum">
              <a:rPr lang="en-GB" smtClean="0"/>
              <a:t>11</a:t>
            </a:fld>
            <a:endParaRPr lang="en-GB" dirty="0"/>
          </a:p>
        </p:txBody>
      </p:sp>
    </p:spTree>
    <p:extLst>
      <p:ext uri="{BB962C8B-B14F-4D97-AF65-F5344CB8AC3E}">
        <p14:creationId xmlns:p14="http://schemas.microsoft.com/office/powerpoint/2010/main" val="251668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energy monitoring?</a:t>
            </a:r>
          </a:p>
          <a:p>
            <a:r>
              <a:rPr lang="en-GB" dirty="0"/>
              <a:t>Very brief overview</a:t>
            </a:r>
          </a:p>
        </p:txBody>
      </p:sp>
      <p:sp>
        <p:nvSpPr>
          <p:cNvPr id="4" name="Slide Number Placeholder 3"/>
          <p:cNvSpPr>
            <a:spLocks noGrp="1"/>
          </p:cNvSpPr>
          <p:nvPr>
            <p:ph type="sldNum" sz="quarter" idx="10"/>
          </p:nvPr>
        </p:nvSpPr>
        <p:spPr/>
        <p:txBody>
          <a:bodyPr/>
          <a:lstStyle/>
          <a:p>
            <a:fld id="{D96AF0B6-5656-464F-B00A-87770B06312E}" type="slidenum">
              <a:rPr lang="en-GB" smtClean="0"/>
              <a:t>12</a:t>
            </a:fld>
            <a:endParaRPr lang="en-GB" dirty="0"/>
          </a:p>
        </p:txBody>
      </p:sp>
    </p:spTree>
    <p:extLst>
      <p:ext uri="{BB962C8B-B14F-4D97-AF65-F5344CB8AC3E}">
        <p14:creationId xmlns:p14="http://schemas.microsoft.com/office/powerpoint/2010/main" val="170777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723" y="4724400"/>
            <a:ext cx="3569677" cy="523220"/>
          </a:xfrm>
          <a:prstGeom prst="rect">
            <a:avLst/>
          </a:prstGeom>
          <a:noFill/>
        </p:spPr>
        <p:txBody>
          <a:bodyPr wrap="square" rtlCol="0">
            <a:spAutoFit/>
          </a:bodyPr>
          <a:lstStyle/>
          <a:p>
            <a:r>
              <a:rPr lang="en-GB" sz="2800" dirty="0"/>
              <a:t>John Cantor</a:t>
            </a:r>
          </a:p>
        </p:txBody>
      </p:sp>
      <p:sp>
        <p:nvSpPr>
          <p:cNvPr id="3" name="TextBox 2"/>
          <p:cNvSpPr txBox="1"/>
          <p:nvPr/>
        </p:nvSpPr>
        <p:spPr>
          <a:xfrm>
            <a:off x="738417" y="5674663"/>
            <a:ext cx="3548472" cy="523220"/>
          </a:xfrm>
          <a:prstGeom prst="rect">
            <a:avLst/>
          </a:prstGeom>
          <a:noFill/>
        </p:spPr>
        <p:txBody>
          <a:bodyPr wrap="none" rtlCol="0">
            <a:spAutoFit/>
          </a:bodyPr>
          <a:lstStyle/>
          <a:p>
            <a:r>
              <a:rPr lang="en-GB" sz="2800" dirty="0"/>
              <a:t>www.heatpumps.co.uk</a:t>
            </a:r>
          </a:p>
        </p:txBody>
      </p:sp>
      <p:sp>
        <p:nvSpPr>
          <p:cNvPr id="8" name="TextBox 7"/>
          <p:cNvSpPr txBox="1"/>
          <p:nvPr/>
        </p:nvSpPr>
        <p:spPr>
          <a:xfrm>
            <a:off x="762000" y="545068"/>
            <a:ext cx="3427349" cy="369332"/>
          </a:xfrm>
          <a:prstGeom prst="rect">
            <a:avLst/>
          </a:prstGeom>
          <a:noFill/>
        </p:spPr>
        <p:txBody>
          <a:bodyPr wrap="none" rtlCol="0">
            <a:spAutoFit/>
          </a:bodyPr>
          <a:lstStyle/>
          <a:p>
            <a:r>
              <a:rPr lang="en-GB" b="1" dirty="0"/>
              <a:t>Radical Technology 40 Years On </a:t>
            </a:r>
            <a:endParaRPr lang="en-GB" dirty="0"/>
          </a:p>
        </p:txBody>
      </p:sp>
      <p:sp>
        <p:nvSpPr>
          <p:cNvPr id="9" name="TextBox 8"/>
          <p:cNvSpPr txBox="1"/>
          <p:nvPr/>
        </p:nvSpPr>
        <p:spPr>
          <a:xfrm>
            <a:off x="4724400" y="545068"/>
            <a:ext cx="966931" cy="369332"/>
          </a:xfrm>
          <a:prstGeom prst="rect">
            <a:avLst/>
          </a:prstGeom>
          <a:noFill/>
        </p:spPr>
        <p:txBody>
          <a:bodyPr wrap="none" rtlCol="0">
            <a:spAutoFit/>
          </a:bodyPr>
          <a:lstStyle/>
          <a:p>
            <a:r>
              <a:rPr lang="en-GB" b="1" dirty="0"/>
              <a:t>Bristol.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995" y="1416949"/>
            <a:ext cx="42291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990600" y="1524000"/>
            <a:ext cx="2169184" cy="1569660"/>
          </a:xfrm>
          <a:prstGeom prst="rect">
            <a:avLst/>
          </a:prstGeom>
          <a:noFill/>
        </p:spPr>
        <p:txBody>
          <a:bodyPr wrap="none" rtlCol="0">
            <a:spAutoFit/>
          </a:bodyPr>
          <a:lstStyle/>
          <a:p>
            <a:r>
              <a:rPr lang="en-GB" sz="4800" dirty="0"/>
              <a:t>Heat</a:t>
            </a:r>
          </a:p>
          <a:p>
            <a:r>
              <a:rPr lang="en-GB" sz="4800" dirty="0"/>
              <a:t>  Pumps</a:t>
            </a:r>
          </a:p>
        </p:txBody>
      </p:sp>
    </p:spTree>
    <p:extLst>
      <p:ext uri="{BB962C8B-B14F-4D97-AF65-F5344CB8AC3E}">
        <p14:creationId xmlns:p14="http://schemas.microsoft.com/office/powerpoint/2010/main" val="197405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240" y="1337993"/>
            <a:ext cx="2687351" cy="240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24833" y="2057400"/>
            <a:ext cx="3822713" cy="461665"/>
          </a:xfrm>
          <a:prstGeom prst="rect">
            <a:avLst/>
          </a:prstGeom>
          <a:noFill/>
        </p:spPr>
        <p:txBody>
          <a:bodyPr wrap="none" rtlCol="0">
            <a:spAutoFit/>
          </a:bodyPr>
          <a:lstStyle/>
          <a:p>
            <a:r>
              <a:rPr lang="en-GB" sz="2400" dirty="0"/>
              <a:t>Difficult technology to utilise</a:t>
            </a:r>
          </a:p>
        </p:txBody>
      </p:sp>
      <p:sp>
        <p:nvSpPr>
          <p:cNvPr id="10" name="TextBox 9"/>
          <p:cNvSpPr txBox="1"/>
          <p:nvPr/>
        </p:nvSpPr>
        <p:spPr>
          <a:xfrm>
            <a:off x="1447800" y="685800"/>
            <a:ext cx="5763116" cy="646331"/>
          </a:xfrm>
          <a:prstGeom prst="rect">
            <a:avLst/>
          </a:prstGeom>
          <a:noFill/>
        </p:spPr>
        <p:txBody>
          <a:bodyPr wrap="none" rtlCol="0">
            <a:spAutoFit/>
          </a:bodyPr>
          <a:lstStyle/>
          <a:p>
            <a:r>
              <a:rPr lang="en-GB" sz="3600" dirty="0"/>
              <a:t>Why haven't we all got them?</a:t>
            </a:r>
          </a:p>
        </p:txBody>
      </p:sp>
      <p:sp>
        <p:nvSpPr>
          <p:cNvPr id="2" name="TextBox 1"/>
          <p:cNvSpPr txBox="1"/>
          <p:nvPr/>
        </p:nvSpPr>
        <p:spPr>
          <a:xfrm>
            <a:off x="898348" y="2971800"/>
            <a:ext cx="3983783" cy="830997"/>
          </a:xfrm>
          <a:prstGeom prst="rect">
            <a:avLst/>
          </a:prstGeom>
          <a:noFill/>
        </p:spPr>
        <p:txBody>
          <a:bodyPr wrap="none" rtlCol="0">
            <a:spAutoFit/>
          </a:bodyPr>
          <a:lstStyle/>
          <a:p>
            <a:r>
              <a:rPr lang="en-GB" sz="2400" dirty="0"/>
              <a:t>When you most need the heat, </a:t>
            </a:r>
          </a:p>
          <a:p>
            <a:r>
              <a:rPr lang="en-GB" sz="2400" dirty="0"/>
              <a:t>they are at their least efficient</a:t>
            </a:r>
          </a:p>
        </p:txBody>
      </p:sp>
      <p:sp>
        <p:nvSpPr>
          <p:cNvPr id="3" name="TextBox 2"/>
          <p:cNvSpPr txBox="1"/>
          <p:nvPr/>
        </p:nvSpPr>
        <p:spPr>
          <a:xfrm>
            <a:off x="898348" y="4240851"/>
            <a:ext cx="6526146" cy="461665"/>
          </a:xfrm>
          <a:prstGeom prst="rect">
            <a:avLst/>
          </a:prstGeom>
          <a:noFill/>
        </p:spPr>
        <p:txBody>
          <a:bodyPr wrap="none" rtlCol="0">
            <a:spAutoFit/>
          </a:bodyPr>
          <a:lstStyle/>
          <a:p>
            <a:r>
              <a:rPr lang="en-GB" sz="2400" dirty="0"/>
              <a:t>They require a high-grade power input  (electricity)</a:t>
            </a:r>
          </a:p>
        </p:txBody>
      </p:sp>
    </p:spTree>
    <p:extLst>
      <p:ext uri="{BB962C8B-B14F-4D97-AF65-F5344CB8AC3E}">
        <p14:creationId xmlns:p14="http://schemas.microsoft.com/office/powerpoint/2010/main" val="104983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68996"/>
            <a:ext cx="4113627" cy="830997"/>
          </a:xfrm>
          <a:prstGeom prst="rect">
            <a:avLst/>
          </a:prstGeom>
          <a:noFill/>
        </p:spPr>
        <p:txBody>
          <a:bodyPr wrap="none" rtlCol="0">
            <a:spAutoFit/>
          </a:bodyPr>
          <a:lstStyle/>
          <a:p>
            <a:r>
              <a:rPr lang="en-GB" sz="4800" dirty="0"/>
              <a:t>Do they work??</a:t>
            </a:r>
          </a:p>
        </p:txBody>
      </p:sp>
      <p:sp>
        <p:nvSpPr>
          <p:cNvPr id="4" name="TextBox 3"/>
          <p:cNvSpPr txBox="1"/>
          <p:nvPr/>
        </p:nvSpPr>
        <p:spPr>
          <a:xfrm>
            <a:off x="609600" y="1595735"/>
            <a:ext cx="7585153" cy="461665"/>
          </a:xfrm>
          <a:prstGeom prst="rect">
            <a:avLst/>
          </a:prstGeom>
          <a:noFill/>
        </p:spPr>
        <p:txBody>
          <a:bodyPr wrap="none" rtlCol="0">
            <a:spAutoFit/>
          </a:bodyPr>
          <a:lstStyle/>
          <a:p>
            <a:r>
              <a:rPr lang="en-GB" sz="2400" dirty="0"/>
              <a:t>Well established technology based on refrigeration principle</a:t>
            </a:r>
          </a:p>
        </p:txBody>
      </p:sp>
      <p:sp>
        <p:nvSpPr>
          <p:cNvPr id="5" name="TextBox 4"/>
          <p:cNvSpPr txBox="1"/>
          <p:nvPr/>
        </p:nvSpPr>
        <p:spPr>
          <a:xfrm>
            <a:off x="762000" y="2362200"/>
            <a:ext cx="5102679" cy="461665"/>
          </a:xfrm>
          <a:prstGeom prst="rect">
            <a:avLst/>
          </a:prstGeom>
          <a:noFill/>
        </p:spPr>
        <p:txBody>
          <a:bodyPr wrap="none" rtlCol="0">
            <a:spAutoFit/>
          </a:bodyPr>
          <a:lstStyle/>
          <a:p>
            <a:r>
              <a:rPr lang="en-GB" sz="2400" dirty="0"/>
              <a:t>Basic operation not changed in 40 years</a:t>
            </a:r>
          </a:p>
        </p:txBody>
      </p:sp>
      <p:sp>
        <p:nvSpPr>
          <p:cNvPr id="6" name="TextBox 5"/>
          <p:cNvSpPr txBox="1"/>
          <p:nvPr/>
        </p:nvSpPr>
        <p:spPr>
          <a:xfrm>
            <a:off x="826810" y="3124200"/>
            <a:ext cx="5825313" cy="461665"/>
          </a:xfrm>
          <a:prstGeom prst="rect">
            <a:avLst/>
          </a:prstGeom>
          <a:noFill/>
        </p:spPr>
        <p:txBody>
          <a:bodyPr wrap="none" rtlCol="0">
            <a:spAutoFit/>
          </a:bodyPr>
          <a:lstStyle/>
          <a:p>
            <a:r>
              <a:rPr lang="en-GB" sz="2400" dirty="0"/>
              <a:t>Yes they work, but are not always appropriate</a:t>
            </a:r>
          </a:p>
        </p:txBody>
      </p:sp>
      <p:sp>
        <p:nvSpPr>
          <p:cNvPr id="7" name="TextBox 6"/>
          <p:cNvSpPr txBox="1"/>
          <p:nvPr/>
        </p:nvSpPr>
        <p:spPr>
          <a:xfrm>
            <a:off x="802774" y="3957935"/>
            <a:ext cx="6125459" cy="461665"/>
          </a:xfrm>
          <a:prstGeom prst="rect">
            <a:avLst/>
          </a:prstGeom>
          <a:noFill/>
        </p:spPr>
        <p:txBody>
          <a:bodyPr wrap="none" rtlCol="0">
            <a:spAutoFit/>
          </a:bodyPr>
          <a:lstStyle/>
          <a:p>
            <a:r>
              <a:rPr lang="en-GB" sz="2400" dirty="0"/>
              <a:t>They are NOT free to run – require energy input</a:t>
            </a:r>
          </a:p>
        </p:txBody>
      </p:sp>
      <p:sp>
        <p:nvSpPr>
          <p:cNvPr id="8" name="TextBox 7"/>
          <p:cNvSpPr txBox="1"/>
          <p:nvPr/>
        </p:nvSpPr>
        <p:spPr>
          <a:xfrm>
            <a:off x="802774" y="4876800"/>
            <a:ext cx="6402778" cy="461665"/>
          </a:xfrm>
          <a:prstGeom prst="rect">
            <a:avLst/>
          </a:prstGeom>
          <a:noFill/>
        </p:spPr>
        <p:txBody>
          <a:bodyPr wrap="none" rtlCol="0">
            <a:spAutoFit/>
          </a:bodyPr>
          <a:lstStyle/>
          <a:p>
            <a:r>
              <a:rPr lang="en-GB" sz="2400" dirty="0"/>
              <a:t>Their efficiency and effectiveness can vary greatly</a:t>
            </a:r>
          </a:p>
        </p:txBody>
      </p:sp>
    </p:spTree>
    <p:extLst>
      <p:ext uri="{BB962C8B-B14F-4D97-AF65-F5344CB8AC3E}">
        <p14:creationId xmlns:p14="http://schemas.microsoft.com/office/powerpoint/2010/main" val="340848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34425"/>
            <a:ext cx="3942105" cy="646331"/>
          </a:xfrm>
          <a:prstGeom prst="rect">
            <a:avLst/>
          </a:prstGeom>
          <a:noFill/>
        </p:spPr>
        <p:txBody>
          <a:bodyPr wrap="none" rtlCol="0">
            <a:spAutoFit/>
          </a:bodyPr>
          <a:lstStyle/>
          <a:p>
            <a:r>
              <a:rPr lang="en-GB" sz="3600" dirty="0"/>
              <a:t>What is Monitoring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28800"/>
            <a:ext cx="2397282" cy="298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50010" y="1791301"/>
            <a:ext cx="3118161" cy="461665"/>
          </a:xfrm>
          <a:prstGeom prst="rect">
            <a:avLst/>
          </a:prstGeom>
          <a:noFill/>
        </p:spPr>
        <p:txBody>
          <a:bodyPr wrap="none" rtlCol="0">
            <a:spAutoFit/>
          </a:bodyPr>
          <a:lstStyle/>
          <a:p>
            <a:r>
              <a:rPr lang="en-GB" sz="2400" dirty="0"/>
              <a:t>Collect operational data</a:t>
            </a:r>
          </a:p>
        </p:txBody>
      </p:sp>
      <p:sp>
        <p:nvSpPr>
          <p:cNvPr id="4" name="TextBox 3"/>
          <p:cNvSpPr txBox="1"/>
          <p:nvPr/>
        </p:nvSpPr>
        <p:spPr>
          <a:xfrm>
            <a:off x="1528665" y="2438400"/>
            <a:ext cx="3424335" cy="461665"/>
          </a:xfrm>
          <a:prstGeom prst="rect">
            <a:avLst/>
          </a:prstGeom>
          <a:noFill/>
        </p:spPr>
        <p:txBody>
          <a:bodyPr wrap="none" rtlCol="0">
            <a:spAutoFit/>
          </a:bodyPr>
          <a:lstStyle/>
          <a:p>
            <a:pPr marL="342900" indent="-342900">
              <a:buFont typeface="Arial" panose="020B0604020202020204" pitchFamily="34" charset="0"/>
              <a:buChar char="•"/>
            </a:pPr>
            <a:r>
              <a:rPr lang="en-GB" sz="2400" dirty="0"/>
              <a:t>Operating temperatures</a:t>
            </a:r>
          </a:p>
        </p:txBody>
      </p:sp>
      <p:sp>
        <p:nvSpPr>
          <p:cNvPr id="5" name="TextBox 4"/>
          <p:cNvSpPr txBox="1"/>
          <p:nvPr/>
        </p:nvSpPr>
        <p:spPr>
          <a:xfrm>
            <a:off x="1549992" y="2895600"/>
            <a:ext cx="2983509" cy="461665"/>
          </a:xfrm>
          <a:prstGeom prst="rect">
            <a:avLst/>
          </a:prstGeom>
          <a:noFill/>
        </p:spPr>
        <p:txBody>
          <a:bodyPr wrap="none" rtlCol="0">
            <a:spAutoFit/>
          </a:bodyPr>
          <a:lstStyle/>
          <a:p>
            <a:pPr marL="342900" indent="-342900">
              <a:buFont typeface="Arial" panose="020B0604020202020204" pitchFamily="34" charset="0"/>
              <a:buChar char="•"/>
            </a:pPr>
            <a:r>
              <a:rPr lang="en-GB" sz="2400" dirty="0"/>
              <a:t>Power consumption</a:t>
            </a:r>
          </a:p>
        </p:txBody>
      </p:sp>
      <p:sp>
        <p:nvSpPr>
          <p:cNvPr id="6" name="TextBox 5"/>
          <p:cNvSpPr txBox="1"/>
          <p:nvPr/>
        </p:nvSpPr>
        <p:spPr>
          <a:xfrm>
            <a:off x="1549992" y="3352800"/>
            <a:ext cx="1973617" cy="461665"/>
          </a:xfrm>
          <a:prstGeom prst="rect">
            <a:avLst/>
          </a:prstGeom>
          <a:noFill/>
        </p:spPr>
        <p:txBody>
          <a:bodyPr wrap="none" rtlCol="0">
            <a:spAutoFit/>
          </a:bodyPr>
          <a:lstStyle/>
          <a:p>
            <a:pPr marL="342900" indent="-342900">
              <a:buFont typeface="Arial" panose="020B0604020202020204" pitchFamily="34" charset="0"/>
              <a:buChar char="•"/>
            </a:pPr>
            <a:r>
              <a:rPr lang="en-GB" sz="2400" dirty="0"/>
              <a:t>Heat output</a:t>
            </a:r>
          </a:p>
        </p:txBody>
      </p:sp>
      <p:sp>
        <p:nvSpPr>
          <p:cNvPr id="9" name="TextBox 8"/>
          <p:cNvSpPr txBox="1"/>
          <p:nvPr/>
        </p:nvSpPr>
        <p:spPr>
          <a:xfrm>
            <a:off x="1066800" y="4267200"/>
            <a:ext cx="2755883" cy="461665"/>
          </a:xfrm>
          <a:prstGeom prst="rect">
            <a:avLst/>
          </a:prstGeom>
          <a:noFill/>
        </p:spPr>
        <p:txBody>
          <a:bodyPr wrap="none" rtlCol="0">
            <a:spAutoFit/>
          </a:bodyPr>
          <a:lstStyle/>
          <a:p>
            <a:r>
              <a:rPr lang="en-GB" sz="2400" dirty="0"/>
              <a:t>Display on a website</a:t>
            </a:r>
          </a:p>
        </p:txBody>
      </p:sp>
      <p:cxnSp>
        <p:nvCxnSpPr>
          <p:cNvPr id="11" name="Straight Arrow Connector 10"/>
          <p:cNvCxnSpPr/>
          <p:nvPr/>
        </p:nvCxnSpPr>
        <p:spPr>
          <a:xfrm flipV="1">
            <a:off x="3962400" y="3814466"/>
            <a:ext cx="1371600" cy="6835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04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6954" y="489144"/>
            <a:ext cx="4480714" cy="584775"/>
          </a:xfrm>
          <a:prstGeom prst="rect">
            <a:avLst/>
          </a:prstGeom>
          <a:noFill/>
        </p:spPr>
        <p:txBody>
          <a:bodyPr wrap="none" rtlCol="0">
            <a:spAutoFit/>
          </a:bodyPr>
          <a:lstStyle/>
          <a:p>
            <a:r>
              <a:rPr lang="en-GB" sz="3200" dirty="0"/>
              <a:t>1)   Electrical power input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1699137"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429000"/>
            <a:ext cx="436245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4157" y="1501294"/>
            <a:ext cx="1811914" cy="137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29400" y="1905000"/>
            <a:ext cx="1822935" cy="830997"/>
          </a:xfrm>
          <a:prstGeom prst="rect">
            <a:avLst/>
          </a:prstGeom>
          <a:noFill/>
        </p:spPr>
        <p:txBody>
          <a:bodyPr wrap="none" rtlCol="0">
            <a:spAutoFit/>
          </a:bodyPr>
          <a:lstStyle/>
          <a:p>
            <a:r>
              <a:rPr lang="en-GB" sz="2400" dirty="0"/>
              <a:t>Pulse</a:t>
            </a:r>
          </a:p>
          <a:p>
            <a:r>
              <a:rPr lang="en-GB" sz="2400" dirty="0"/>
              <a:t>measurement</a:t>
            </a:r>
          </a:p>
        </p:txBody>
      </p:sp>
      <p:sp>
        <p:nvSpPr>
          <p:cNvPr id="3" name="TextBox 2"/>
          <p:cNvSpPr txBox="1"/>
          <p:nvPr/>
        </p:nvSpPr>
        <p:spPr>
          <a:xfrm>
            <a:off x="6705600" y="3810000"/>
            <a:ext cx="1519198" cy="1569660"/>
          </a:xfrm>
          <a:prstGeom prst="rect">
            <a:avLst/>
          </a:prstGeom>
          <a:noFill/>
        </p:spPr>
        <p:txBody>
          <a:bodyPr wrap="none" rtlCol="0">
            <a:spAutoFit/>
          </a:bodyPr>
          <a:lstStyle/>
          <a:p>
            <a:r>
              <a:rPr lang="en-GB" sz="2400" dirty="0"/>
              <a:t>CT clamps</a:t>
            </a:r>
          </a:p>
          <a:p>
            <a:r>
              <a:rPr lang="en-GB" sz="2400" dirty="0"/>
              <a:t>With</a:t>
            </a:r>
          </a:p>
          <a:p>
            <a:r>
              <a:rPr lang="en-GB" sz="2400" dirty="0"/>
              <a:t>Voltage</a:t>
            </a:r>
          </a:p>
          <a:p>
            <a:r>
              <a:rPr lang="en-GB" sz="2400" dirty="0"/>
              <a:t>sensing</a:t>
            </a:r>
          </a:p>
        </p:txBody>
      </p:sp>
    </p:spTree>
    <p:extLst>
      <p:ext uri="{BB962C8B-B14F-4D97-AF65-F5344CB8AC3E}">
        <p14:creationId xmlns:p14="http://schemas.microsoft.com/office/powerpoint/2010/main" val="352096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489143"/>
            <a:ext cx="2760692" cy="584775"/>
          </a:xfrm>
          <a:prstGeom prst="rect">
            <a:avLst/>
          </a:prstGeom>
          <a:noFill/>
        </p:spPr>
        <p:txBody>
          <a:bodyPr wrap="none" rtlCol="0">
            <a:spAutoFit/>
          </a:bodyPr>
          <a:lstStyle/>
          <a:p>
            <a:r>
              <a:rPr lang="en-GB" sz="3200" dirty="0"/>
              <a:t>3)   Heat output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51" y="2587023"/>
            <a:ext cx="2653347" cy="319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002797"/>
            <a:ext cx="3745763" cy="328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53000" y="1828800"/>
            <a:ext cx="3284104" cy="830997"/>
          </a:xfrm>
          <a:prstGeom prst="rect">
            <a:avLst/>
          </a:prstGeom>
          <a:noFill/>
        </p:spPr>
        <p:txBody>
          <a:bodyPr wrap="none" rtlCol="0">
            <a:spAutoFit/>
          </a:bodyPr>
          <a:lstStyle/>
          <a:p>
            <a:r>
              <a:rPr lang="en-GB" sz="2400" dirty="0"/>
              <a:t>Water (glycol) flow rate</a:t>
            </a:r>
          </a:p>
          <a:p>
            <a:r>
              <a:rPr lang="en-GB" sz="2400" dirty="0"/>
              <a:t>&amp; temperature difference</a:t>
            </a:r>
          </a:p>
        </p:txBody>
      </p:sp>
      <p:sp>
        <p:nvSpPr>
          <p:cNvPr id="3" name="TextBox 2"/>
          <p:cNvSpPr txBox="1"/>
          <p:nvPr/>
        </p:nvSpPr>
        <p:spPr>
          <a:xfrm>
            <a:off x="887860" y="5253335"/>
            <a:ext cx="1398140" cy="461665"/>
          </a:xfrm>
          <a:prstGeom prst="rect">
            <a:avLst/>
          </a:prstGeom>
          <a:noFill/>
        </p:spPr>
        <p:txBody>
          <a:bodyPr wrap="none" rtlCol="0">
            <a:spAutoFit/>
          </a:bodyPr>
          <a:lstStyle/>
          <a:p>
            <a:r>
              <a:rPr lang="en-GB" sz="2400" dirty="0">
                <a:solidFill>
                  <a:schemeClr val="bg1"/>
                </a:solidFill>
              </a:rPr>
              <a:t>Kamstrup</a:t>
            </a:r>
          </a:p>
        </p:txBody>
      </p:sp>
      <p:sp>
        <p:nvSpPr>
          <p:cNvPr id="4" name="TextBox 3"/>
          <p:cNvSpPr txBox="1"/>
          <p:nvPr/>
        </p:nvSpPr>
        <p:spPr>
          <a:xfrm>
            <a:off x="4686946" y="5029200"/>
            <a:ext cx="1039067" cy="461665"/>
          </a:xfrm>
          <a:prstGeom prst="rect">
            <a:avLst/>
          </a:prstGeom>
          <a:noFill/>
        </p:spPr>
        <p:txBody>
          <a:bodyPr wrap="none" rtlCol="0">
            <a:spAutoFit/>
          </a:bodyPr>
          <a:lstStyle/>
          <a:p>
            <a:r>
              <a:rPr lang="en-GB" sz="2400" dirty="0">
                <a:solidFill>
                  <a:schemeClr val="bg1"/>
                </a:solidFill>
              </a:rPr>
              <a:t>Sontex</a:t>
            </a:r>
          </a:p>
        </p:txBody>
      </p:sp>
      <p:sp>
        <p:nvSpPr>
          <p:cNvPr id="7" name="TextBox 6"/>
          <p:cNvSpPr txBox="1"/>
          <p:nvPr/>
        </p:nvSpPr>
        <p:spPr>
          <a:xfrm>
            <a:off x="3389946" y="1193225"/>
            <a:ext cx="2204450" cy="584775"/>
          </a:xfrm>
          <a:prstGeom prst="rect">
            <a:avLst/>
          </a:prstGeom>
          <a:noFill/>
        </p:spPr>
        <p:txBody>
          <a:bodyPr wrap="none" rtlCol="0">
            <a:spAutoFit/>
          </a:bodyPr>
          <a:lstStyle/>
          <a:p>
            <a:r>
              <a:rPr lang="en-GB" sz="3200" dirty="0"/>
              <a:t>Heat Meters</a:t>
            </a:r>
          </a:p>
        </p:txBody>
      </p:sp>
    </p:spTree>
    <p:extLst>
      <p:ext uri="{BB962C8B-B14F-4D97-AF65-F5344CB8AC3E}">
        <p14:creationId xmlns:p14="http://schemas.microsoft.com/office/powerpoint/2010/main" val="235235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6211055"/>
            <a:ext cx="6840399" cy="461665"/>
          </a:xfrm>
          <a:prstGeom prst="rect">
            <a:avLst/>
          </a:prstGeom>
          <a:noFill/>
        </p:spPr>
        <p:txBody>
          <a:bodyPr wrap="none" rtlCol="0">
            <a:spAutoFit/>
          </a:bodyPr>
          <a:lstStyle/>
          <a:p>
            <a:r>
              <a:rPr lang="en-GB" sz="2400" dirty="0"/>
              <a:t>Lower water temperatures improve energy efficiency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4" y="533401"/>
            <a:ext cx="6167436" cy="563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2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5860900" cy="584775"/>
          </a:xfrm>
          <a:prstGeom prst="rect">
            <a:avLst/>
          </a:prstGeom>
          <a:noFill/>
        </p:spPr>
        <p:txBody>
          <a:bodyPr wrap="none" rtlCol="0">
            <a:spAutoFit/>
          </a:bodyPr>
          <a:lstStyle/>
          <a:p>
            <a:r>
              <a:rPr lang="en-GB" sz="3200" dirty="0"/>
              <a:t>Simple dashboard for home owner</a:t>
            </a: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42" y="1188644"/>
            <a:ext cx="8639175"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5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eatpumps.co.uk/photos/archive/Comtec%20pedal-power%20heat%20pump%2019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885950"/>
            <a:ext cx="5133975" cy="4057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0" y="1143000"/>
            <a:ext cx="7772400" cy="523220"/>
          </a:xfrm>
          <a:prstGeom prst="rect">
            <a:avLst/>
          </a:prstGeom>
        </p:spPr>
        <p:txBody>
          <a:bodyPr wrap="square">
            <a:spAutoFit/>
          </a:bodyPr>
          <a:lstStyle/>
          <a:p>
            <a:r>
              <a:rPr lang="en-GB" sz="2800" dirty="0"/>
              <a:t>A cycle-powered demo of the heat </a:t>
            </a:r>
            <a:r>
              <a:rPr lang="en-GB" sz="2800"/>
              <a:t>pump principle.</a:t>
            </a:r>
            <a:endParaRPr lang="en-GB" sz="2800" dirty="0"/>
          </a:p>
        </p:txBody>
      </p:sp>
      <p:sp>
        <p:nvSpPr>
          <p:cNvPr id="11" name="TextBox 10"/>
          <p:cNvSpPr txBox="1"/>
          <p:nvPr/>
        </p:nvSpPr>
        <p:spPr>
          <a:xfrm>
            <a:off x="1000498" y="457200"/>
            <a:ext cx="7122463" cy="646331"/>
          </a:xfrm>
          <a:prstGeom prst="rect">
            <a:avLst/>
          </a:prstGeom>
          <a:noFill/>
        </p:spPr>
        <p:txBody>
          <a:bodyPr wrap="none" rtlCol="0">
            <a:spAutoFit/>
          </a:bodyPr>
          <a:lstStyle/>
          <a:p>
            <a:r>
              <a:rPr lang="en-GB" sz="3600" dirty="0"/>
              <a:t>1979 </a:t>
            </a:r>
            <a:r>
              <a:rPr lang="en-GB" sz="3600" dirty="0" err="1"/>
              <a:t>Comtec</a:t>
            </a:r>
            <a:r>
              <a:rPr lang="en-GB" sz="3600" dirty="0"/>
              <a:t> festival Milton Keynes.</a:t>
            </a:r>
          </a:p>
        </p:txBody>
      </p:sp>
    </p:spTree>
    <p:extLst>
      <p:ext uri="{BB962C8B-B14F-4D97-AF65-F5344CB8AC3E}">
        <p14:creationId xmlns:p14="http://schemas.microsoft.com/office/powerpoint/2010/main" val="71377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24" y="2133599"/>
            <a:ext cx="7157476" cy="344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685800"/>
            <a:ext cx="6678431" cy="830997"/>
          </a:xfrm>
          <a:prstGeom prst="rect">
            <a:avLst/>
          </a:prstGeom>
          <a:noFill/>
        </p:spPr>
        <p:txBody>
          <a:bodyPr wrap="none" rtlCol="0">
            <a:spAutoFit/>
          </a:bodyPr>
          <a:lstStyle/>
          <a:p>
            <a:r>
              <a:rPr lang="en-GB" sz="4800" dirty="0"/>
              <a:t>The situation 35 years ago</a:t>
            </a:r>
          </a:p>
        </p:txBody>
      </p:sp>
    </p:spTree>
    <p:extLst>
      <p:ext uri="{BB962C8B-B14F-4D97-AF65-F5344CB8AC3E}">
        <p14:creationId xmlns:p14="http://schemas.microsoft.com/office/powerpoint/2010/main" val="8537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229493"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1600" y="399870"/>
            <a:ext cx="5379999" cy="830997"/>
          </a:xfrm>
          <a:prstGeom prst="rect">
            <a:avLst/>
          </a:prstGeom>
          <a:noFill/>
        </p:spPr>
        <p:txBody>
          <a:bodyPr wrap="none" rtlCol="0">
            <a:spAutoFit/>
          </a:bodyPr>
          <a:lstStyle/>
          <a:p>
            <a:r>
              <a:rPr lang="en-GB" sz="4800" dirty="0"/>
              <a:t>Best technology now</a:t>
            </a:r>
          </a:p>
        </p:txBody>
      </p:sp>
    </p:spTree>
    <p:extLst>
      <p:ext uri="{BB962C8B-B14F-4D97-AF65-F5344CB8AC3E}">
        <p14:creationId xmlns:p14="http://schemas.microsoft.com/office/powerpoint/2010/main" val="205690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1638300"/>
            <a:ext cx="688657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55516" y="549423"/>
            <a:ext cx="8032968" cy="646331"/>
          </a:xfrm>
          <a:prstGeom prst="rect">
            <a:avLst/>
          </a:prstGeom>
          <a:noFill/>
        </p:spPr>
        <p:txBody>
          <a:bodyPr wrap="none" rtlCol="0">
            <a:spAutoFit/>
          </a:bodyPr>
          <a:lstStyle/>
          <a:p>
            <a:r>
              <a:rPr lang="en-GB" sz="3600" dirty="0"/>
              <a:t>CO2 figures for heat pumps  v  oil and gas</a:t>
            </a:r>
          </a:p>
        </p:txBody>
      </p:sp>
    </p:spTree>
    <p:extLst>
      <p:ext uri="{BB962C8B-B14F-4D97-AF65-F5344CB8AC3E}">
        <p14:creationId xmlns:p14="http://schemas.microsoft.com/office/powerpoint/2010/main" val="150738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41981"/>
            <a:ext cx="6893384" cy="415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95400" y="1701225"/>
            <a:ext cx="5979394" cy="523220"/>
          </a:xfrm>
          <a:prstGeom prst="rect">
            <a:avLst/>
          </a:prstGeom>
          <a:noFill/>
        </p:spPr>
        <p:txBody>
          <a:bodyPr wrap="none" rtlCol="0">
            <a:spAutoFit/>
          </a:bodyPr>
          <a:lstStyle/>
          <a:p>
            <a:r>
              <a:rPr lang="en-GB" sz="2800" dirty="0"/>
              <a:t>Energy efficiency  v Output temperature</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953000"/>
            <a:ext cx="1066800" cy="84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539" y="4964537"/>
            <a:ext cx="862914" cy="90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60422" y="5862935"/>
            <a:ext cx="1435778" cy="461665"/>
          </a:xfrm>
          <a:prstGeom prst="rect">
            <a:avLst/>
          </a:prstGeom>
          <a:noFill/>
        </p:spPr>
        <p:txBody>
          <a:bodyPr wrap="none" rtlCol="0">
            <a:spAutoFit/>
          </a:bodyPr>
          <a:lstStyle/>
          <a:p>
            <a:r>
              <a:rPr lang="en-GB" sz="2400" dirty="0">
                <a:solidFill>
                  <a:schemeClr val="bg1"/>
                </a:solidFill>
              </a:rPr>
              <a:t>Degrees C</a:t>
            </a:r>
          </a:p>
        </p:txBody>
      </p:sp>
      <p:sp>
        <p:nvSpPr>
          <p:cNvPr id="8" name="TextBox 7"/>
          <p:cNvSpPr txBox="1"/>
          <p:nvPr/>
        </p:nvSpPr>
        <p:spPr>
          <a:xfrm>
            <a:off x="1295400" y="2590800"/>
            <a:ext cx="707758" cy="461665"/>
          </a:xfrm>
          <a:prstGeom prst="rect">
            <a:avLst/>
          </a:prstGeom>
          <a:noFill/>
        </p:spPr>
        <p:txBody>
          <a:bodyPr wrap="none" rtlCol="0">
            <a:spAutoFit/>
          </a:bodyPr>
          <a:lstStyle/>
          <a:p>
            <a:r>
              <a:rPr lang="en-GB" sz="2400" dirty="0">
                <a:solidFill>
                  <a:schemeClr val="bg1"/>
                </a:solidFill>
              </a:rPr>
              <a:t>COP</a:t>
            </a:r>
          </a:p>
        </p:txBody>
      </p:sp>
      <p:sp>
        <p:nvSpPr>
          <p:cNvPr id="2" name="TextBox 1"/>
          <p:cNvSpPr txBox="1"/>
          <p:nvPr/>
        </p:nvSpPr>
        <p:spPr>
          <a:xfrm>
            <a:off x="838200" y="685800"/>
            <a:ext cx="7922040" cy="646331"/>
          </a:xfrm>
          <a:prstGeom prst="rect">
            <a:avLst/>
          </a:prstGeom>
          <a:noFill/>
        </p:spPr>
        <p:txBody>
          <a:bodyPr wrap="none" rtlCol="0">
            <a:spAutoFit/>
          </a:bodyPr>
          <a:lstStyle/>
          <a:p>
            <a:r>
              <a:rPr lang="en-GB" sz="3600" dirty="0"/>
              <a:t>Operating the system at its best efficiency</a:t>
            </a:r>
          </a:p>
        </p:txBody>
      </p:sp>
      <p:cxnSp>
        <p:nvCxnSpPr>
          <p:cNvPr id="4" name="Straight Arrow Connector 3"/>
          <p:cNvCxnSpPr/>
          <p:nvPr/>
        </p:nvCxnSpPr>
        <p:spPr>
          <a:xfrm flipH="1">
            <a:off x="6083978" y="5410200"/>
            <a:ext cx="393022" cy="2903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42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additive="base">
                                        <p:cTn id="13" dur="500" fill="hold"/>
                                        <p:tgtEl>
                                          <p:spTgt spid="3079"/>
                                        </p:tgtEl>
                                        <p:attrNameLst>
                                          <p:attrName>ppt_x</p:attrName>
                                        </p:attrNameLst>
                                      </p:cBhvr>
                                      <p:tavLst>
                                        <p:tav tm="0">
                                          <p:val>
                                            <p:strVal val="#ppt_x"/>
                                          </p:val>
                                        </p:tav>
                                        <p:tav tm="100000">
                                          <p:val>
                                            <p:strVal val="#ppt_x"/>
                                          </p:val>
                                        </p:tav>
                                      </p:tavLst>
                                    </p:anim>
                                    <p:anim calcmode="lin" valueType="num">
                                      <p:cBhvr additive="base">
                                        <p:cTn id="14"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77" y="915758"/>
            <a:ext cx="8610600" cy="305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7657" y="194119"/>
            <a:ext cx="8350748" cy="584775"/>
          </a:xfrm>
          <a:prstGeom prst="rect">
            <a:avLst/>
          </a:prstGeom>
          <a:noFill/>
        </p:spPr>
        <p:txBody>
          <a:bodyPr wrap="none" rtlCol="0">
            <a:spAutoFit/>
          </a:bodyPr>
          <a:lstStyle/>
          <a:p>
            <a:r>
              <a:rPr lang="en-GB" sz="3200" dirty="0"/>
              <a:t>Power input of 5kW Ecodan  ASHP– 1 years data</a:t>
            </a:r>
          </a:p>
        </p:txBody>
      </p:sp>
      <p:cxnSp>
        <p:nvCxnSpPr>
          <p:cNvPr id="9" name="Straight Connector 8"/>
          <p:cNvCxnSpPr/>
          <p:nvPr/>
        </p:nvCxnSpPr>
        <p:spPr>
          <a:xfrm>
            <a:off x="533400" y="2514600"/>
            <a:ext cx="807500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45137" y="2057400"/>
            <a:ext cx="1989263" cy="830997"/>
          </a:xfrm>
          <a:prstGeom prst="rect">
            <a:avLst/>
          </a:prstGeom>
          <a:noFill/>
        </p:spPr>
        <p:txBody>
          <a:bodyPr wrap="none" rtlCol="0">
            <a:spAutoFit/>
          </a:bodyPr>
          <a:lstStyle/>
          <a:p>
            <a:r>
              <a:rPr lang="en-GB" sz="2400" dirty="0">
                <a:solidFill>
                  <a:schemeClr val="bg1"/>
                </a:solidFill>
              </a:rPr>
              <a:t>Average input </a:t>
            </a:r>
          </a:p>
          <a:p>
            <a:r>
              <a:rPr lang="en-GB" sz="2400" dirty="0">
                <a:solidFill>
                  <a:schemeClr val="bg1"/>
                </a:solidFill>
              </a:rPr>
              <a:t>15 kWh/day</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27" y="4004755"/>
            <a:ext cx="4277149" cy="194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892426" y="4267200"/>
            <a:ext cx="3946774" cy="1569660"/>
          </a:xfrm>
          <a:prstGeom prst="rect">
            <a:avLst/>
          </a:prstGeom>
          <a:noFill/>
        </p:spPr>
        <p:txBody>
          <a:bodyPr wrap="square" rtlCol="0">
            <a:spAutoFit/>
          </a:bodyPr>
          <a:lstStyle/>
          <a:p>
            <a:r>
              <a:rPr lang="en-GB" sz="2400" dirty="0"/>
              <a:t>BUT significant wood  burnt</a:t>
            </a:r>
          </a:p>
          <a:p>
            <a:r>
              <a:rPr lang="en-GB" sz="2400" dirty="0"/>
              <a:t>DHW heated by gas </a:t>
            </a:r>
          </a:p>
          <a:p>
            <a:r>
              <a:rPr lang="en-GB" sz="2400" dirty="0"/>
              <a:t>Heating back-up by gas</a:t>
            </a:r>
          </a:p>
          <a:p>
            <a:r>
              <a:rPr lang="en-GB" sz="2400" dirty="0"/>
              <a:t>Total gas 20,000 kWh</a:t>
            </a:r>
          </a:p>
        </p:txBody>
      </p:sp>
    </p:spTree>
    <p:extLst>
      <p:ext uri="{BB962C8B-B14F-4D97-AF65-F5344CB8AC3E}">
        <p14:creationId xmlns:p14="http://schemas.microsoft.com/office/powerpoint/2010/main" val="76759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8241" y="685800"/>
            <a:ext cx="5257800" cy="523220"/>
          </a:xfrm>
          <a:prstGeom prst="rect">
            <a:avLst/>
          </a:prstGeom>
          <a:noFill/>
        </p:spPr>
        <p:txBody>
          <a:bodyPr wrap="square" rtlCol="0">
            <a:spAutoFit/>
          </a:bodyPr>
          <a:lstStyle/>
          <a:p>
            <a:r>
              <a:rPr lang="en-GB" sz="2800" dirty="0">
                <a:solidFill>
                  <a:prstClr val="white"/>
                </a:solidFill>
              </a:rPr>
              <a:t>John Cantor</a:t>
            </a:r>
          </a:p>
        </p:txBody>
      </p:sp>
      <p:sp>
        <p:nvSpPr>
          <p:cNvPr id="3" name="TextBox 2"/>
          <p:cNvSpPr txBox="1"/>
          <p:nvPr/>
        </p:nvSpPr>
        <p:spPr>
          <a:xfrm>
            <a:off x="3423021" y="689502"/>
            <a:ext cx="3548472" cy="523220"/>
          </a:xfrm>
          <a:prstGeom prst="rect">
            <a:avLst/>
          </a:prstGeom>
          <a:noFill/>
        </p:spPr>
        <p:txBody>
          <a:bodyPr wrap="none" rtlCol="0">
            <a:spAutoFit/>
          </a:bodyPr>
          <a:lstStyle/>
          <a:p>
            <a:r>
              <a:rPr lang="en-GB" sz="2800" dirty="0">
                <a:solidFill>
                  <a:prstClr val="white"/>
                </a:solidFill>
              </a:rPr>
              <a:t>www.heatpumps.co.uk</a:t>
            </a:r>
          </a:p>
        </p:txBody>
      </p:sp>
      <p:sp>
        <p:nvSpPr>
          <p:cNvPr id="4" name="TextBox 3"/>
          <p:cNvSpPr txBox="1"/>
          <p:nvPr/>
        </p:nvSpPr>
        <p:spPr>
          <a:xfrm>
            <a:off x="1676400" y="3962400"/>
            <a:ext cx="1205779" cy="523220"/>
          </a:xfrm>
          <a:prstGeom prst="rect">
            <a:avLst/>
          </a:prstGeom>
          <a:noFill/>
        </p:spPr>
        <p:txBody>
          <a:bodyPr wrap="none" rtlCol="0">
            <a:spAutoFit/>
          </a:bodyPr>
          <a:lstStyle/>
          <a:p>
            <a:r>
              <a:rPr lang="en-GB" sz="2800" dirty="0">
                <a:solidFill>
                  <a:prstClr val="white"/>
                </a:solidFill>
              </a:rPr>
              <a:t>Author</a:t>
            </a:r>
          </a:p>
        </p:txBody>
      </p:sp>
      <p:sp>
        <p:nvSpPr>
          <p:cNvPr id="5" name="TextBox 4"/>
          <p:cNvSpPr txBox="1"/>
          <p:nvPr/>
        </p:nvSpPr>
        <p:spPr>
          <a:xfrm>
            <a:off x="1435842" y="4427621"/>
            <a:ext cx="3974358" cy="523220"/>
          </a:xfrm>
          <a:prstGeom prst="rect">
            <a:avLst/>
          </a:prstGeom>
          <a:noFill/>
        </p:spPr>
        <p:txBody>
          <a:bodyPr wrap="none" rtlCol="0">
            <a:spAutoFit/>
          </a:bodyPr>
          <a:lstStyle/>
          <a:p>
            <a:r>
              <a:rPr lang="en-GB" sz="2800" dirty="0">
                <a:solidFill>
                  <a:prstClr val="white"/>
                </a:solidFill>
              </a:rPr>
              <a:t>Heat Pumps for the Home</a:t>
            </a:r>
          </a:p>
        </p:txBody>
      </p:sp>
      <p:sp>
        <p:nvSpPr>
          <p:cNvPr id="6" name="TextBox 5"/>
          <p:cNvSpPr txBox="1"/>
          <p:nvPr/>
        </p:nvSpPr>
        <p:spPr>
          <a:xfrm>
            <a:off x="3547141" y="5115580"/>
            <a:ext cx="2589170" cy="523220"/>
          </a:xfrm>
          <a:prstGeom prst="rect">
            <a:avLst/>
          </a:prstGeom>
          <a:noFill/>
        </p:spPr>
        <p:txBody>
          <a:bodyPr wrap="none" rtlCol="0">
            <a:spAutoFit/>
          </a:bodyPr>
          <a:lstStyle/>
          <a:p>
            <a:r>
              <a:rPr lang="en-GB" sz="2800" dirty="0">
                <a:solidFill>
                  <a:prstClr val="white"/>
                </a:solidFill>
              </a:rPr>
              <a:t>(Crowood press)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236" y="4119265"/>
            <a:ext cx="11811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242646" y="5062210"/>
            <a:ext cx="2388795" cy="523220"/>
          </a:xfrm>
          <a:prstGeom prst="rect">
            <a:avLst/>
          </a:prstGeom>
          <a:noFill/>
        </p:spPr>
        <p:txBody>
          <a:bodyPr wrap="none" rtlCol="0">
            <a:spAutoFit/>
          </a:bodyPr>
          <a:lstStyle/>
          <a:p>
            <a:r>
              <a:rPr lang="en-GB" sz="2800" dirty="0">
                <a:solidFill>
                  <a:prstClr val="white"/>
                </a:solidFill>
              </a:rPr>
              <a:t>(Gavin Harper)</a:t>
            </a:r>
          </a:p>
        </p:txBody>
      </p:sp>
      <p:sp>
        <p:nvSpPr>
          <p:cNvPr id="12" name="Rectangle 11"/>
          <p:cNvSpPr/>
          <p:nvPr/>
        </p:nvSpPr>
        <p:spPr>
          <a:xfrm>
            <a:off x="1142999" y="1600200"/>
            <a:ext cx="5611729" cy="523220"/>
          </a:xfrm>
          <a:prstGeom prst="rect">
            <a:avLst/>
          </a:prstGeom>
        </p:spPr>
        <p:txBody>
          <a:bodyPr wrap="none">
            <a:spAutoFit/>
          </a:bodyPr>
          <a:lstStyle/>
          <a:p>
            <a:r>
              <a:rPr lang="en-GB" sz="2800" dirty="0"/>
              <a:t>https://openenergymonitor.org/emon/</a:t>
            </a:r>
          </a:p>
        </p:txBody>
      </p:sp>
      <p:sp>
        <p:nvSpPr>
          <p:cNvPr id="13" name="TextBox 12"/>
          <p:cNvSpPr txBox="1"/>
          <p:nvPr/>
        </p:nvSpPr>
        <p:spPr>
          <a:xfrm>
            <a:off x="1060974" y="2286000"/>
            <a:ext cx="4372672" cy="523220"/>
          </a:xfrm>
          <a:prstGeom prst="rect">
            <a:avLst/>
          </a:prstGeom>
          <a:noFill/>
        </p:spPr>
        <p:txBody>
          <a:bodyPr wrap="none" rtlCol="0">
            <a:spAutoFit/>
          </a:bodyPr>
          <a:lstStyle/>
          <a:p>
            <a:r>
              <a:rPr lang="en-GB" sz="2800" dirty="0"/>
              <a:t>https://heatpumpmonitor.org/</a:t>
            </a:r>
          </a:p>
        </p:txBody>
      </p:sp>
      <p:sp>
        <p:nvSpPr>
          <p:cNvPr id="14" name="Rectangle 13"/>
          <p:cNvSpPr/>
          <p:nvPr/>
        </p:nvSpPr>
        <p:spPr>
          <a:xfrm>
            <a:off x="765080" y="3021796"/>
            <a:ext cx="6429965" cy="523220"/>
          </a:xfrm>
          <a:prstGeom prst="rect">
            <a:avLst/>
          </a:prstGeom>
        </p:spPr>
        <p:txBody>
          <a:bodyPr wrap="none">
            <a:spAutoFit/>
          </a:bodyPr>
          <a:lstStyle/>
          <a:p>
            <a:r>
              <a:rPr lang="en-GB" sz="2800" dirty="0"/>
              <a:t>http://johncantorheatpumps.blogspot.co.uk/</a:t>
            </a:r>
          </a:p>
        </p:txBody>
      </p:sp>
    </p:spTree>
    <p:extLst>
      <p:ext uri="{BB962C8B-B14F-4D97-AF65-F5344CB8AC3E}">
        <p14:creationId xmlns:p14="http://schemas.microsoft.com/office/powerpoint/2010/main" val="221465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5" name="Text Box 7"/>
          <p:cNvSpPr txBox="1">
            <a:spLocks noChangeArrowheads="1"/>
          </p:cNvSpPr>
          <p:nvPr/>
        </p:nvSpPr>
        <p:spPr bwMode="auto">
          <a:xfrm>
            <a:off x="3203575" y="836613"/>
            <a:ext cx="287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600">
                <a:solidFill>
                  <a:srgbClr val="CC3300"/>
                </a:solidFill>
              </a:rPr>
              <a:t>Sales hype!!</a:t>
            </a:r>
          </a:p>
        </p:txBody>
      </p:sp>
      <p:pic>
        <p:nvPicPr>
          <p:cNvPr id="2529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735013"/>
            <a:ext cx="13239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938" name="AutoShape 10"/>
          <p:cNvSpPr>
            <a:spLocks noChangeArrowheads="1"/>
          </p:cNvSpPr>
          <p:nvPr/>
        </p:nvSpPr>
        <p:spPr bwMode="auto">
          <a:xfrm rot="429398">
            <a:off x="2544763" y="2276475"/>
            <a:ext cx="6310312" cy="2447925"/>
          </a:xfrm>
          <a:prstGeom prst="irregularSeal2">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2939" name="Text Box 11"/>
          <p:cNvSpPr txBox="1">
            <a:spLocks noChangeArrowheads="1"/>
          </p:cNvSpPr>
          <p:nvPr/>
        </p:nvSpPr>
        <p:spPr bwMode="auto">
          <a:xfrm>
            <a:off x="3419475" y="3032125"/>
            <a:ext cx="3968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a:t>Can deliver COPs over 5 </a:t>
            </a:r>
          </a:p>
          <a:p>
            <a:pPr algn="ctr"/>
            <a:r>
              <a:rPr lang="en-GB" altLang="en-US"/>
              <a:t>so for every 1 KW paid for the unit </a:t>
            </a:r>
          </a:p>
          <a:p>
            <a:pPr algn="ctr"/>
            <a:r>
              <a:rPr lang="en-GB" altLang="en-US"/>
              <a:t>can produce up to 4 KW Free </a:t>
            </a:r>
          </a:p>
          <a:p>
            <a:pPr algn="ctr"/>
            <a:endParaRPr lang="en-GB" altLang="en-US"/>
          </a:p>
        </p:txBody>
      </p:sp>
      <p:sp>
        <p:nvSpPr>
          <p:cNvPr id="252940" name="AutoShape 12"/>
          <p:cNvSpPr>
            <a:spLocks noChangeArrowheads="1"/>
          </p:cNvSpPr>
          <p:nvPr/>
        </p:nvSpPr>
        <p:spPr bwMode="auto">
          <a:xfrm>
            <a:off x="1116013" y="1485900"/>
            <a:ext cx="4608512" cy="935038"/>
          </a:xfrm>
          <a:prstGeom prst="flowChartAlternateProcess">
            <a:avLst/>
          </a:pr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2941" name="Text Box 13"/>
          <p:cNvSpPr txBox="1">
            <a:spLocks noChangeArrowheads="1"/>
          </p:cNvSpPr>
          <p:nvPr/>
        </p:nvSpPr>
        <p:spPr bwMode="auto">
          <a:xfrm>
            <a:off x="1116013" y="1446213"/>
            <a:ext cx="4578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On a Hot Day Our Heat Pump can produce</a:t>
            </a:r>
          </a:p>
          <a:p>
            <a:r>
              <a:rPr lang="en-GB" altLang="en-US" b="0"/>
              <a:t> the equivalent of a Solar Panel running for </a:t>
            </a:r>
          </a:p>
          <a:p>
            <a:r>
              <a:rPr lang="en-GB" altLang="en-US" b="0"/>
              <a:t>24 Hours in just 12 minutes.</a:t>
            </a:r>
            <a:r>
              <a:rPr lang="en-GB" altLang="en-US"/>
              <a:t> </a:t>
            </a:r>
          </a:p>
          <a:p>
            <a:endParaRPr lang="en-GB" altLang="en-US"/>
          </a:p>
        </p:txBody>
      </p:sp>
      <p:sp>
        <p:nvSpPr>
          <p:cNvPr id="252952" name="AutoShape 24"/>
          <p:cNvSpPr>
            <a:spLocks noChangeArrowheads="1"/>
          </p:cNvSpPr>
          <p:nvPr/>
        </p:nvSpPr>
        <p:spPr bwMode="auto">
          <a:xfrm>
            <a:off x="1042988" y="4797425"/>
            <a:ext cx="6697662" cy="1150938"/>
          </a:xfrm>
          <a:prstGeom prst="plaque">
            <a:avLst>
              <a:gd name="adj" fmla="val 16667"/>
            </a:avLst>
          </a:prstGeom>
          <a:solidFill>
            <a:srgbClr val="008000"/>
          </a:solidFill>
          <a:ln w="12700" cap="sq">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2953" name="Text Box 25"/>
          <p:cNvSpPr txBox="1">
            <a:spLocks noChangeArrowheads="1"/>
          </p:cNvSpPr>
          <p:nvPr/>
        </p:nvSpPr>
        <p:spPr bwMode="auto">
          <a:xfrm>
            <a:off x="1187450" y="4868863"/>
            <a:ext cx="6419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If you have a desire to use sustainable renewable energy </a:t>
            </a:r>
          </a:p>
          <a:p>
            <a:r>
              <a:rPr lang="en-GB" altLang="en-US"/>
              <a:t>and you are looking at the options available then </a:t>
            </a:r>
          </a:p>
          <a:p>
            <a:r>
              <a:rPr lang="en-GB" altLang="en-US"/>
              <a:t>Heat Pumps should be your first consideration. </a:t>
            </a:r>
          </a:p>
          <a:p>
            <a:endParaRPr lang="en-GB" altLang="en-US"/>
          </a:p>
        </p:txBody>
      </p:sp>
      <p:pic>
        <p:nvPicPr>
          <p:cNvPr id="252955" name="Picture 27" descr="MC90002348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888" y="2924175"/>
            <a:ext cx="820737" cy="895350"/>
          </a:xfrm>
          <a:prstGeom prst="rect">
            <a:avLst/>
          </a:prstGeom>
          <a:noFill/>
          <a:extLst>
            <a:ext uri="{909E8E84-426E-40DD-AFC4-6F175D3DCCD1}">
              <a14:hiddenFill xmlns:a14="http://schemas.microsoft.com/office/drawing/2010/main">
                <a:solidFill>
                  <a:srgbClr val="FFFFFF"/>
                </a:solidFill>
              </a14:hiddenFill>
            </a:ext>
          </a:extLst>
        </p:spPr>
      </p:pic>
      <p:sp>
        <p:nvSpPr>
          <p:cNvPr id="252956" name="Text Box 28"/>
          <p:cNvSpPr txBox="1">
            <a:spLocks noChangeArrowheads="1"/>
          </p:cNvSpPr>
          <p:nvPr/>
        </p:nvSpPr>
        <p:spPr bwMode="auto">
          <a:xfrm>
            <a:off x="447675" y="179388"/>
            <a:ext cx="41290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a:t>Available equipment</a:t>
            </a:r>
          </a:p>
        </p:txBody>
      </p:sp>
    </p:spTree>
    <p:extLst>
      <p:ext uri="{BB962C8B-B14F-4D97-AF65-F5344CB8AC3E}">
        <p14:creationId xmlns:p14="http://schemas.microsoft.com/office/powerpoint/2010/main" val="2089348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25655</TotalTime>
  <Words>719</Words>
  <Application>Microsoft Office PowerPoint</Application>
  <PresentationFormat>On-screen Show (4:3)</PresentationFormat>
  <Paragraphs>120</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Cartoon</dc:title>
  <dc:creator>John Cantor</dc:creator>
  <cp:lastModifiedBy>Peter Harper</cp:lastModifiedBy>
  <cp:revision>192</cp:revision>
  <dcterms:created xsi:type="dcterms:W3CDTF">2006-08-16T00:00:00Z</dcterms:created>
  <dcterms:modified xsi:type="dcterms:W3CDTF">2016-10-03T17:10:21Z</dcterms:modified>
</cp:coreProperties>
</file>