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1546" r:id="rId2"/>
    <p:sldId id="1552" r:id="rId3"/>
    <p:sldId id="464" r:id="rId4"/>
    <p:sldId id="796" r:id="rId5"/>
    <p:sldId id="1533" r:id="rId6"/>
    <p:sldId id="1095" r:id="rId7"/>
    <p:sldId id="1547" r:id="rId8"/>
    <p:sldId id="1358" r:id="rId9"/>
    <p:sldId id="1359" r:id="rId10"/>
    <p:sldId id="1360" r:id="rId11"/>
    <p:sldId id="1361" r:id="rId12"/>
    <p:sldId id="1362" r:id="rId13"/>
    <p:sldId id="1548" r:id="rId14"/>
    <p:sldId id="1366" r:id="rId15"/>
    <p:sldId id="1367" r:id="rId16"/>
    <p:sldId id="1368" r:id="rId17"/>
    <p:sldId id="1369" r:id="rId18"/>
    <p:sldId id="1370" r:id="rId19"/>
    <p:sldId id="1371" r:id="rId20"/>
    <p:sldId id="1381" r:id="rId21"/>
    <p:sldId id="1383" r:id="rId22"/>
    <p:sldId id="1536" r:id="rId23"/>
    <p:sldId id="1537" r:id="rId24"/>
    <p:sldId id="1539" r:id="rId25"/>
    <p:sldId id="1540" r:id="rId26"/>
    <p:sldId id="1382" r:id="rId27"/>
    <p:sldId id="1057" r:id="rId28"/>
    <p:sldId id="1531" r:id="rId29"/>
    <p:sldId id="1399" r:id="rId30"/>
    <p:sldId id="1500" r:id="rId31"/>
    <p:sldId id="1489" r:id="rId32"/>
    <p:sldId id="1401" r:id="rId33"/>
    <p:sldId id="1402" r:id="rId34"/>
    <p:sldId id="1406" r:id="rId35"/>
    <p:sldId id="1407" r:id="rId36"/>
    <p:sldId id="1488" r:id="rId37"/>
    <p:sldId id="1280" r:id="rId38"/>
    <p:sldId id="1277" r:id="rId39"/>
    <p:sldId id="1278" r:id="rId40"/>
    <p:sldId id="1542" r:id="rId41"/>
    <p:sldId id="1279" r:id="rId42"/>
    <p:sldId id="1315" r:id="rId43"/>
    <p:sldId id="1550" r:id="rId44"/>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74E0"/>
    <a:srgbClr val="6D46FF"/>
    <a:srgbClr val="6049FF"/>
    <a:srgbClr val="FF0000"/>
    <a:srgbClr val="8000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620"/>
    <p:restoredTop sz="94660"/>
  </p:normalViewPr>
  <p:slideViewPr>
    <p:cSldViewPr>
      <p:cViewPr varScale="1">
        <p:scale>
          <a:sx n="104" d="100"/>
          <a:sy n="104" d="100"/>
        </p:scale>
        <p:origin x="-10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64"/>
    </p:cViewPr>
  </p:sorterViewPr>
  <p:notesViewPr>
    <p:cSldViewPr>
      <p:cViewPr>
        <p:scale>
          <a:sx n="126" d="100"/>
          <a:sy n="126" d="100"/>
        </p:scale>
        <p:origin x="-1440" y="10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8B56E84-5956-4798-8BA3-BAC8AF2C085B}"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2D5A9-8281-4218-9EBE-928845993B4F}" type="slidenum">
              <a:rPr lang="en-GB" altLang="en-US"/>
              <a:pPr/>
              <a:t>1</a:t>
            </a:fld>
            <a:endParaRPr lang="en-GB" altLang="en-US"/>
          </a:p>
        </p:txBody>
      </p:sp>
      <p:sp>
        <p:nvSpPr>
          <p:cNvPr id="3138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38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1AC41-A11B-457B-BA15-092074703246}" type="slidenum">
              <a:rPr lang="en-GB" altLang="en-US"/>
              <a:pPr/>
              <a:t>10</a:t>
            </a:fld>
            <a:endParaRPr lang="en-GB" altLang="en-US"/>
          </a:p>
        </p:txBody>
      </p:sp>
      <p:sp>
        <p:nvSpPr>
          <p:cNvPr id="263885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8851"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Transport is another area we can make massive energy savings. And how do we do this?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83408-8A47-47DE-ABA7-E304FE086C35}" type="slidenum">
              <a:rPr lang="en-GB" altLang="en-US"/>
              <a:pPr/>
              <a:t>11</a:t>
            </a:fld>
            <a:endParaRPr lang="en-GB" altLang="en-US"/>
          </a:p>
        </p:txBody>
      </p:sp>
      <p:sp>
        <p:nvSpPr>
          <p:cNvPr id="264089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0899"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Well, in part, we just travel a bit less – perhaps we use teleconferencing and skype a bit more, or we live a little closer to where we work and hang out. We also say that we could travel differently. So, we walk and cycle more – and use public transport more. Although the amount we drive cars is reduced in our future scenario, we still drive a fair amount.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FEE97-9B60-45FF-918A-B8D937BDDF09}" type="slidenum">
              <a:rPr lang="en-GB" altLang="en-US"/>
              <a:pPr/>
              <a:t>12</a:t>
            </a:fld>
            <a:endParaRPr lang="en-GB" altLang="en-US"/>
          </a:p>
        </p:txBody>
      </p:sp>
      <p:sp>
        <p:nvSpPr>
          <p:cNvPr id="26429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2947"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 our scenario we stop domestic aviation. We also have to reduce international flights – by two thirds. a small minirity of ‘frequent flyers’ use so much in the UK that even with this radical reduction, if we shared out all the remaining flights equally among the population, we’d all be able to fly abroad once every few years – and we’d still be able to go on holiday by Eurostar.</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 these kinds of things give us this first portion of energy demand reduction from transport, this 35%. The second part, Basically, </a:t>
            </a:r>
            <a:r>
              <a:rPr lang="en-GB" altLang="en-US" b="1"/>
              <a:t>Electric cars go about 3 times as far per unit of energy as petrol or diesel cars,</a:t>
            </a:r>
            <a:r>
              <a:rPr lang="en-GB" altLang="en-US"/>
              <a:t> which means we need much less energy to power them.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36E6B2-6997-4E23-8725-37027064AA40}" type="slidenum">
              <a:rPr lang="en-GB" altLang="en-US"/>
              <a:pPr/>
              <a:t>13</a:t>
            </a:fld>
            <a:endParaRPr lang="en-GB" altLang="en-US"/>
          </a:p>
        </p:txBody>
      </p:sp>
      <p:sp>
        <p:nvSpPr>
          <p:cNvPr id="314265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42659"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 that’s half the story – or about 60% of it, I guess, with respect to energy.</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complimentary part is what we call ‘power up’ – producing the energy we still need (which is still a fair amount!).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C9F6CA9-A756-435B-BACE-75B238A34DD6}" type="slidenum">
              <a:rPr lang="en-GB" altLang="en-US"/>
              <a:pPr/>
              <a:t>14</a:t>
            </a:fld>
            <a:endParaRPr lang="en-GB" altLang="en-US"/>
          </a:p>
        </p:txBody>
      </p:sp>
      <p:sp>
        <p:nvSpPr>
          <p:cNvPr id="265113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342A9F1C-E8EF-480F-86F3-E555F28235C1}" type="slidenum">
              <a:rPr lang="en-GB" altLang="en-US"/>
              <a:pPr algn="r">
                <a:spcBef>
                  <a:spcPct val="0"/>
                </a:spcBef>
              </a:pPr>
              <a:t>14</a:t>
            </a:fld>
            <a:endParaRPr lang="en-GB" altLang="en-US"/>
          </a:p>
        </p:txBody>
      </p:sp>
      <p:sp>
        <p:nvSpPr>
          <p:cNvPr id="265113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114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This isn’t totally new, different researchers have come to very similar conclusions.But the big question always is: Can we keep the lights on?</a:t>
            </a:r>
          </a:p>
          <a:p>
            <a:pPr>
              <a:spcBef>
                <a:spcPct val="0"/>
              </a:spcBef>
            </a:pPr>
            <a:r>
              <a:rPr lang="en-GB" altLang="en-US"/>
              <a:t>What do we do on a day when the wind doesn’t blow and the sun doesn’t shine? Can we depend on British weather?</a:t>
            </a:r>
          </a:p>
        </p:txBody>
      </p:sp>
      <p:sp>
        <p:nvSpPr>
          <p:cNvPr id="26511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08B09F24-2E9E-4C40-9406-9837D65B2C0D}" type="slidenum">
              <a:rPr lang="en-GB" altLang="en-US"/>
              <a:pPr algn="r">
                <a:spcBef>
                  <a:spcPct val="0"/>
                </a:spcBef>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C5064ED-BCB3-4918-ADEC-DC8BCA3028D2}" type="slidenum">
              <a:rPr lang="en-GB" altLang="en-US"/>
              <a:pPr/>
              <a:t>15</a:t>
            </a:fld>
            <a:endParaRPr lang="en-GB" altLang="en-US"/>
          </a:p>
        </p:txBody>
      </p:sp>
      <p:sp>
        <p:nvSpPr>
          <p:cNvPr id="2653186"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ADE5381A-816F-48A8-BC30-7FEED64EBB29}" type="slidenum">
              <a:rPr lang="en-GB" altLang="en-US"/>
              <a:pPr algn="r">
                <a:spcBef>
                  <a:spcPct val="0"/>
                </a:spcBef>
              </a:pPr>
              <a:t>15</a:t>
            </a:fld>
            <a:endParaRPr lang="en-GB" altLang="en-US"/>
          </a:p>
        </p:txBody>
      </p:sp>
      <p:sp>
        <p:nvSpPr>
          <p:cNvPr id="2653187"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318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Yes we can</a:t>
            </a:r>
          </a:p>
        </p:txBody>
      </p:sp>
      <p:sp>
        <p:nvSpPr>
          <p:cNvPr id="26531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48D46D85-D452-4CE1-A1D9-2E9546B73DFC}" type="slidenum">
              <a:rPr lang="en-GB" altLang="en-US"/>
              <a:pPr algn="r">
                <a:spcBef>
                  <a:spcPct val="0"/>
                </a:spcBef>
              </a:pPr>
              <a:t>15</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A721050-9A39-4CA0-A515-8348ED665C97}" type="slidenum">
              <a:rPr lang="en-GB" altLang="en-US"/>
              <a:pPr/>
              <a:t>16</a:t>
            </a:fld>
            <a:endParaRPr lang="en-GB" altLang="en-US"/>
          </a:p>
        </p:txBody>
      </p:sp>
      <p:sp>
        <p:nvSpPr>
          <p:cNvPr id="2655234"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5784A79F-8258-4B81-BD51-67DD44352876}" type="slidenum">
              <a:rPr lang="en-GB" altLang="en-US"/>
              <a:pPr algn="r">
                <a:spcBef>
                  <a:spcPct val="0"/>
                </a:spcBef>
              </a:pPr>
              <a:t>16</a:t>
            </a:fld>
            <a:endParaRPr lang="en-GB" altLang="en-US"/>
          </a:p>
        </p:txBody>
      </p:sp>
      <p:sp>
        <p:nvSpPr>
          <p:cNvPr id="2655235"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523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What we see here are two offshore zones which we assume in our scenario will have some offshore wind turbines </a:t>
            </a:r>
            <a:r>
              <a:rPr lang="en-GB" altLang="en-US" b="1" i="1"/>
              <a:t>in the future</a:t>
            </a:r>
            <a:r>
              <a:rPr lang="en-GB" altLang="en-US"/>
              <a:t>.</a:t>
            </a:r>
          </a:p>
          <a:p>
            <a:pPr>
              <a:spcBef>
                <a:spcPct val="0"/>
              </a:spcBef>
            </a:pPr>
            <a:r>
              <a:rPr lang="en-GB" altLang="en-US"/>
              <a:t>For each of these zones we have obtained hourly offshore wind speed data for the </a:t>
            </a:r>
            <a:r>
              <a:rPr lang="en-GB" altLang="en-US" b="1" i="1"/>
              <a:t>last 10 years </a:t>
            </a:r>
            <a:r>
              <a:rPr lang="en-GB" altLang="en-US"/>
              <a:t>from NASA.</a:t>
            </a:r>
          </a:p>
          <a:p>
            <a:pPr>
              <a:spcBef>
                <a:spcPct val="0"/>
              </a:spcBef>
            </a:pPr>
            <a:r>
              <a:rPr lang="en-GB" altLang="en-US"/>
              <a:t>And we’ve used that to simulate how much energy these future wind farms would have produced, hour-by-hour, under the conditions from 2002 to 2010.</a:t>
            </a:r>
          </a:p>
          <a:p>
            <a:pPr>
              <a:spcBef>
                <a:spcPct val="0"/>
              </a:spcBef>
            </a:pPr>
            <a:r>
              <a:rPr lang="en-GB" altLang="en-US"/>
              <a:t>And we’ve done that for more than 60 offshore wind power zones.</a:t>
            </a:r>
          </a:p>
        </p:txBody>
      </p:sp>
      <p:sp>
        <p:nvSpPr>
          <p:cNvPr id="26552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982ACCD8-2715-4A3A-890F-B38D4EEB26C9}" type="slidenum">
              <a:rPr lang="en-GB" altLang="en-US"/>
              <a:pPr algn="r">
                <a:spcBef>
                  <a:spcPct val="0"/>
                </a:spcBef>
              </a:pPr>
              <a:t>16</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A9FA9D4-FC2A-44B3-A6C8-1EEBB59B1C7B}" type="slidenum">
              <a:rPr lang="en-GB" altLang="en-US"/>
              <a:pPr/>
              <a:t>17</a:t>
            </a:fld>
            <a:endParaRPr lang="en-GB" altLang="en-US"/>
          </a:p>
        </p:txBody>
      </p:sp>
      <p:sp>
        <p:nvSpPr>
          <p:cNvPr id="2657282"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9233FABC-86A5-4CA3-805E-47D400A92C84}" type="slidenum">
              <a:rPr lang="en-GB" altLang="en-US"/>
              <a:pPr algn="r">
                <a:spcBef>
                  <a:spcPct val="0"/>
                </a:spcBef>
              </a:pPr>
              <a:t>17</a:t>
            </a:fld>
            <a:endParaRPr lang="en-GB" altLang="en-US"/>
          </a:p>
        </p:txBody>
      </p:sp>
      <p:sp>
        <p:nvSpPr>
          <p:cNvPr id="2657283"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728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And we’ve followed a similar approach for onshore wind and solar and wave and tidal and so on, using a wide range of data sources</a:t>
            </a:r>
          </a:p>
        </p:txBody>
      </p:sp>
      <p:sp>
        <p:nvSpPr>
          <p:cNvPr id="265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0F813F96-F215-4D1F-8440-F508DF2ECAE6}" type="slidenum">
              <a:rPr lang="en-GB" altLang="en-US"/>
              <a:pPr algn="r">
                <a:spcBef>
                  <a:spcPct val="0"/>
                </a:spcBef>
              </a:pPr>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A605FD7-34E5-4F5E-9572-830B435CA7E8}" type="slidenum">
              <a:rPr lang="en-GB" altLang="en-US"/>
              <a:pPr/>
              <a:t>18</a:t>
            </a:fld>
            <a:endParaRPr lang="en-GB" altLang="en-US"/>
          </a:p>
        </p:txBody>
      </p:sp>
      <p:sp>
        <p:nvSpPr>
          <p:cNvPr id="2659330"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3A4447A4-AD07-4533-969C-A1036FB3404F}" type="slidenum">
              <a:rPr lang="en-GB" altLang="en-US"/>
              <a:pPr algn="r">
                <a:spcBef>
                  <a:spcPct val="0"/>
                </a:spcBef>
              </a:pPr>
              <a:t>18</a:t>
            </a:fld>
            <a:endParaRPr lang="en-GB" altLang="en-US"/>
          </a:p>
        </p:txBody>
      </p:sp>
      <p:sp>
        <p:nvSpPr>
          <p:cNvPr id="2659331"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933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And then we went and did the same for energy demand. Based on past electricity demand data from National Grid, based on temperature data, based on typical patterns for when we charge electric cars or run industrial processes and so on, we’ve build a hourly model for energy demand, again for all the 88,000 hours.</a:t>
            </a:r>
          </a:p>
        </p:txBody>
      </p:sp>
      <p:sp>
        <p:nvSpPr>
          <p:cNvPr id="26593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A4A9E9BE-50CE-4DE2-9FBF-F67F2631E700}" type="slidenum">
              <a:rPr lang="en-GB" altLang="en-US"/>
              <a:pPr algn="r">
                <a:spcBef>
                  <a:spcPct val="0"/>
                </a:spcBef>
              </a:pPr>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EE51E58-5C43-4529-8241-57566B8E8C96}" type="slidenum">
              <a:rPr lang="en-GB" altLang="en-US"/>
              <a:pPr/>
              <a:t>19</a:t>
            </a:fld>
            <a:endParaRPr lang="en-GB" altLang="en-US"/>
          </a:p>
        </p:txBody>
      </p:sp>
      <p:sp>
        <p:nvSpPr>
          <p:cNvPr id="266137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1B018FF0-0097-4684-B4FC-08390372EE17}" type="slidenum">
              <a:rPr lang="en-GB" altLang="en-US"/>
              <a:pPr algn="r">
                <a:spcBef>
                  <a:spcPct val="0"/>
                </a:spcBef>
              </a:pPr>
              <a:t>19</a:t>
            </a:fld>
            <a:endParaRPr lang="en-GB" altLang="en-US"/>
          </a:p>
        </p:txBody>
      </p:sp>
      <p:sp>
        <p:nvSpPr>
          <p:cNvPr id="266137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138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GB" altLang="en-US"/>
              <a:t>And that allowed us to see how supply and demand would match, and when there is a shortfall, and when there is a surplus.</a:t>
            </a:r>
          </a:p>
          <a:p>
            <a:pPr>
              <a:spcBef>
                <a:spcPct val="0"/>
              </a:spcBef>
            </a:pPr>
            <a:r>
              <a:rPr lang="en-GB" altLang="en-US"/>
              <a:t>And one very important finding is that if you want to go 100% renewable energy then you will have times of shortfall, and you will have times of surplus.</a:t>
            </a:r>
          </a:p>
          <a:p>
            <a:pPr>
              <a:spcBef>
                <a:spcPct val="0"/>
              </a:spcBef>
            </a:pPr>
            <a:r>
              <a:rPr lang="en-GB" altLang="en-US"/>
              <a:t>In our scenario we use a wide range of different energy sources, we have our wind farms and solar panels spread across the width and breadth of the UK – and we still have some fairly dramatic fluctuations in the supply/demand balance. But the good news is, we have worked out how to deal with them!</a:t>
            </a:r>
          </a:p>
          <a:p>
            <a:pPr>
              <a:spcBef>
                <a:spcPct val="0"/>
              </a:spcBef>
            </a:pPr>
            <a:endParaRPr lang="en-GB" altLang="en-US"/>
          </a:p>
        </p:txBody>
      </p:sp>
      <p:sp>
        <p:nvSpPr>
          <p:cNvPr id="26613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B563BD00-021F-4A08-A9DD-232766694E93}" type="slidenum">
              <a:rPr lang="en-GB" altLang="en-US"/>
              <a:pPr algn="r">
                <a:spcBef>
                  <a:spcPct val="0"/>
                </a:spcBef>
              </a:pPr>
              <a:t>19</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60075-760E-48CF-8CE1-E79F72017F9B}" type="slidenum">
              <a:rPr lang="en-GB" altLang="en-US"/>
              <a:pPr/>
              <a:t>2</a:t>
            </a:fld>
            <a:endParaRPr lang="en-GB" altLang="en-US"/>
          </a:p>
        </p:txBody>
      </p:sp>
      <p:sp>
        <p:nvSpPr>
          <p:cNvPr id="3152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52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12892-59FC-408F-A05D-74325B8E0D7D}" type="slidenum">
              <a:rPr lang="en-GB" altLang="en-US"/>
              <a:pPr/>
              <a:t>20</a:t>
            </a:fld>
            <a:endParaRPr lang="en-GB" altLang="en-US"/>
          </a:p>
        </p:txBody>
      </p:sp>
      <p:sp>
        <p:nvSpPr>
          <p:cNvPr id="268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8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DA086-8DE2-4918-AF91-CE97A90597BE}" type="slidenum">
              <a:rPr lang="en-GB" altLang="en-US"/>
              <a:pPr/>
              <a:t>21</a:t>
            </a:fld>
            <a:endParaRPr lang="en-GB" altLang="en-US"/>
          </a:p>
        </p:txBody>
      </p:sp>
      <p:sp>
        <p:nvSpPr>
          <p:cNvPr id="268595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5955"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 that’s the energy story. But it links us to the way we use land. </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Not only do we need to look at our land use because </a:t>
            </a:r>
            <a:r>
              <a:rPr lang="en-GB" altLang="en-US" b="1"/>
              <a:t>agriculture in the UK is responsible for about 10% of emissions in the UK</a:t>
            </a:r>
            <a:r>
              <a:rPr lang="en-GB" altLang="en-US"/>
              <a:t>, but we also need some biomass – trees, grasses etc – for our energy system. But first, food. We need to eat.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23771C-2041-4A10-80FF-D6D4D17BAF06}" type="slidenum">
              <a:rPr lang="en-GB" altLang="en-US"/>
              <a:pPr/>
              <a:t>22</a:t>
            </a:fld>
            <a:endParaRPr lang="en-GB" altLang="en-US"/>
          </a:p>
        </p:txBody>
      </p:sp>
      <p:sp>
        <p:nvSpPr>
          <p:cNvPr id="311808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8083" name="Text Box 3"/>
          <p:cNvSpPr txBox="1">
            <a:spLocks noGrp="1" noChangeArrowheads="1"/>
          </p:cNvSpPr>
          <p:nvPr>
            <p:ph type="body" idx="1"/>
          </p:nvPr>
        </p:nvSpPr>
        <p:spPr bwMode="auto">
          <a:xfrm>
            <a:off x="685800" y="4343400"/>
            <a:ext cx="5486400" cy="84756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our diets here in the UK are actually have a bad effect on us because we eat too much and the wrong balance of foods. the central circle shows us what we should be eating – the recommended portions of ‘starchy foods’ (potatoes, bread, cereals etc) [yellow]; high protein foods (meat, dairy, lentils, nuts, beans) [pink]; foods high in saturated fats, salts and sugars – HFSS foods (cake, biscuits, fried food) [purple]; and fruit and veg [green].</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The outer circle shows the proportions of what we actually eat and drink today in the UK. Too many foods high in saturated fats, salts and sugars; more high protein foods than we need, and we completely under-eat starchy foods and fruit and veg. You understand why the government are keen on the ‘5-a-day’</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Finally, we waste a lot of food. Whilst this doesn’t have an impact on our diet, it does mean we put unnecessary pressure on our food production systems – on our agriculture. And it contributes to the greenhouse gas emissions from agriculture as a result. </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This figure – 30% is the amount of food produced in Europe that is wasted. About half of this we waste in our homes. Most of this food is fit for eating. It might be, for example, that supermarkets are only willing to buy apples that ‘look nice’ so that we’ll buy them. All the ones that are a bit wonky, or are too big or too small are thrown away. </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Just look at how regular all the fruit and veg in the supermarket is next time you go – do you think everything naturally grows the same size and shape?  </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A21D9-7585-4450-BCD8-8441719E33BD}" type="slidenum">
              <a:rPr lang="en-GB" altLang="en-US"/>
              <a:pPr/>
              <a:t>23</a:t>
            </a:fld>
            <a:endParaRPr lang="en-GB" altLang="en-US"/>
          </a:p>
        </p:txBody>
      </p:sp>
      <p:sp>
        <p:nvSpPr>
          <p:cNvPr id="312013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20131"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So, the diet we design in ZCB is healthier, and much more balanced. The inside circles here represent the food group balance we should have, and the outer circles today’s average diet (left), and the diet we suggest in ZCB on the right.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90719-1C6F-44BE-939B-A5C81532E442}" type="slidenum">
              <a:rPr lang="en-GB" altLang="en-US"/>
              <a:pPr/>
              <a:t>24</a:t>
            </a:fld>
            <a:endParaRPr lang="en-GB" altLang="en-US"/>
          </a:p>
        </p:txBody>
      </p:sp>
      <p:sp>
        <p:nvSpPr>
          <p:cNvPr id="312422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24227"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So, in ZCB we have moved from land use that looks like the diagram above, to the one shown in the diagram below.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53EEF-8118-451A-A298-76CFA15E089B}" type="slidenum">
              <a:rPr lang="en-GB" altLang="en-US"/>
              <a:pPr/>
              <a:t>25</a:t>
            </a:fld>
            <a:endParaRPr lang="en-GB" altLang="en-US"/>
          </a:p>
        </p:txBody>
      </p:sp>
      <p:sp>
        <p:nvSpPr>
          <p:cNvPr id="312627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26275" name="Text Box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We can actually provide almost everything we need on UK land, despite having a relatively small area compared to our population.</a:t>
            </a:r>
          </a:p>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a:t>We end up with about a 1/3 dedicated to food production; 1/3 dedicated to carbon capture; and about 17% dedicated to energy/fuel.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C89FE-C28C-4283-8B01-D7F67C9E2936}" type="slidenum">
              <a:rPr lang="en-GB" altLang="en-US"/>
              <a:pPr/>
              <a:t>26</a:t>
            </a:fld>
            <a:endParaRPr lang="en-GB" altLang="en-US"/>
          </a:p>
        </p:txBody>
      </p:sp>
      <p:sp>
        <p:nvSpPr>
          <p:cNvPr id="268390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3907" name="Text Box 3"/>
          <p:cNvSpPr txBox="1">
            <a:spLocks noGrp="1" noChangeArrowheads="1"/>
          </p:cNvSpPr>
          <p:nvPr>
            <p:ph type="body" idx="1"/>
          </p:nvPr>
        </p:nvSpPr>
        <p:spPr bwMode="auto">
          <a:xfrm>
            <a:off x="914400" y="4343400"/>
            <a:ext cx="5029200" cy="419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What this shows it that we can use the surplus electricity we produce (when demand is low, and supply is high), to create hydrogen through electrolysis (splitting water – H2O, into Hs and Os), and then combine this hydrogen with carbon from biomass (trees, grasses, some waste streams from agriculture). This combination of hydrogen and carbon creates synthetic liquid fuel and synthetic gas – hydrocarbons much like the fossil fuels we have today, but carbon neutral because the electricity is renewably produced, and the biomass is sustainably sourced (we plant it after we have cut it down).And these synthetic fuels are really useful – they are! We can use them for some parts of industry and transport that can’t be electrified – those planes for example. We don’t currently have the technology to make electric planes.</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But a very small amount of the synthetic gas goes into back up power stations – much like the gas power stations we have today, but more responsive – we can turn them on and off quickly. These power stations exist elsewhere in the world currently.So, when we need extra energy, we turn on these back-up power stations to produce electricity. Which means that with this flexible storage and back-up system, we meet our energy demands 100 of the time.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A8623-C5E2-42A1-801E-7D4E476D143E}" type="slidenum">
              <a:rPr lang="en-GB" altLang="en-US"/>
              <a:pPr/>
              <a:t>27</a:t>
            </a:fld>
            <a:endParaRPr lang="en-GB" altLang="en-US"/>
          </a:p>
        </p:txBody>
      </p:sp>
      <p:sp>
        <p:nvSpPr>
          <p:cNvPr id="17930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3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nSpc>
                <a:spcPct val="105000"/>
              </a:lnSpc>
            </a:pPr>
            <a:r>
              <a:rPr lang="en-GB" altLang="en-US"/>
              <a:t>Once energy has been reduced, and non energy and land greatly reduced it becomes possible to balance out the residual emissions with natural net negative processes - and so reaching zero emissions  </a:t>
            </a: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AF252B-B3A9-42C6-B327-4F84EC706D6C}" type="slidenum">
              <a:rPr lang="en-GB" altLang="en-US"/>
              <a:pPr/>
              <a:t>28</a:t>
            </a:fld>
            <a:endParaRPr lang="en-GB" altLang="en-US"/>
          </a:p>
        </p:txBody>
      </p:sp>
      <p:sp>
        <p:nvSpPr>
          <p:cNvPr id="30586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58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t>We do not intend this report to be seen as the </a:t>
            </a:r>
            <a:r>
              <a:rPr lang="en-GB" altLang="en-US" b="1"/>
              <a:t>‘only way to save the planet’</a:t>
            </a:r>
            <a:r>
              <a:rPr lang="en-GB" altLang="en-US"/>
              <a:t> - we actively seek modifications &amp; improvements</a:t>
            </a:r>
          </a:p>
          <a:p>
            <a:r>
              <a:rPr lang="en-GB" altLang="en-US"/>
              <a:t>Our aim is to open a new chapter in this story rooted in the physical realities which scientific consensus demands</a:t>
            </a:r>
          </a:p>
          <a:p>
            <a:r>
              <a:rPr lang="en-GB" altLang="en-US"/>
              <a:t>To stimulate economic &amp; political debate, engage the broader research community &amp; get society thinking in a new way - &amp; so help build a consensus to act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AAEF62-5443-4294-9D78-5641DACBC7DF}" type="slidenum">
              <a:rPr lang="en-GB" altLang="en-US"/>
              <a:pPr/>
              <a:t>29</a:t>
            </a:fld>
            <a:endParaRPr lang="en-GB" altLang="en-US"/>
          </a:p>
        </p:txBody>
      </p:sp>
      <p:sp>
        <p:nvSpPr>
          <p:cNvPr id="27617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ACB8897E-92EC-4680-BF32-6C0E73282CD1}" type="slidenum">
              <a:rPr lang="en-US" altLang="en-US" sz="1200">
                <a:ea typeface="ＭＳ Ｐゴシック" panose="020B0600070205080204" pitchFamily="34" charset="-128"/>
              </a:rPr>
              <a:pPr algn="r" eaLnBrk="0" hangingPunct="0"/>
              <a:t>29</a:t>
            </a:fld>
            <a:endParaRPr lang="en-US" altLang="en-US" sz="1200">
              <a:ea typeface="ＭＳ Ｐゴシック" panose="020B0600070205080204" pitchFamily="34" charset="-128"/>
            </a:endParaRPr>
          </a:p>
        </p:txBody>
      </p:sp>
      <p:sp>
        <p:nvSpPr>
          <p:cNvPr id="27617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1732"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spcBef>
                <a:spcPct val="0"/>
              </a:spcBef>
            </a:pPr>
            <a:r>
              <a:rPr lang="en-GB" altLang="en-US" sz="3200"/>
              <a:t>We worked though our networks to develop an overview to share in paris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A93D0-FBDB-4E2F-BC5E-2E34D6F53371}" type="slidenum">
              <a:rPr lang="en-GB" altLang="en-US"/>
              <a:pPr/>
              <a:t>3</a:t>
            </a:fld>
            <a:endParaRPr lang="en-GB" altLang="en-US"/>
          </a:p>
        </p:txBody>
      </p:sp>
      <p:sp>
        <p:nvSpPr>
          <p:cNvPr id="4311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1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solidFill>
                <a:srgbClr val="141413"/>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8E7DF6-1CF2-4A0C-8908-6A6212346410}" type="slidenum">
              <a:rPr lang="en-GB" altLang="en-US"/>
              <a:pPr/>
              <a:t>30</a:t>
            </a:fld>
            <a:endParaRPr lang="en-GB" altLang="en-US"/>
          </a:p>
        </p:txBody>
      </p:sp>
      <p:sp>
        <p:nvSpPr>
          <p:cNvPr id="2982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AF36F1CC-50AE-4507-B385-B59FB8437E4C}" type="slidenum">
              <a:rPr lang="en-US" altLang="en-US" sz="1200">
                <a:ea typeface="ＭＳ Ｐゴシック" panose="020B0600070205080204" pitchFamily="34" charset="-128"/>
              </a:rPr>
              <a:pPr algn="r" eaLnBrk="0" hangingPunct="0"/>
              <a:t>30</a:t>
            </a:fld>
            <a:endParaRPr lang="en-US" altLang="en-US" sz="1200">
              <a:ea typeface="ＭＳ Ｐゴシック" panose="020B0600070205080204" pitchFamily="34" charset="-128"/>
            </a:endParaRPr>
          </a:p>
        </p:txBody>
      </p:sp>
      <p:sp>
        <p:nvSpPr>
          <p:cNvPr id="298291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8291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65E5171-0B07-445A-951E-28284833AF24}" type="slidenum">
              <a:rPr lang="en-GB" altLang="en-US"/>
              <a:pPr/>
              <a:t>31</a:t>
            </a:fld>
            <a:endParaRPr lang="en-GB" altLang="en-US"/>
          </a:p>
        </p:txBody>
      </p:sp>
      <p:sp>
        <p:nvSpPr>
          <p:cNvPr id="2960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9D681C69-D5C1-4EA5-A153-5F9F54722EF3}" type="slidenum">
              <a:rPr lang="en-US" altLang="en-US" sz="1200">
                <a:ea typeface="ＭＳ Ｐゴシック" panose="020B0600070205080204" pitchFamily="34" charset="-128"/>
              </a:rPr>
              <a:pPr algn="r" eaLnBrk="0" hangingPunct="0"/>
              <a:t>31</a:t>
            </a:fld>
            <a:endParaRPr lang="en-US" altLang="en-US" sz="1200">
              <a:ea typeface="ＭＳ Ｐゴシック" panose="020B0600070205080204" pitchFamily="34" charset="-128"/>
            </a:endParaRPr>
          </a:p>
        </p:txBody>
      </p:sp>
      <p:sp>
        <p:nvSpPr>
          <p:cNvPr id="296038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038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2FFFE5-4A15-476B-89D5-1D0F575A725B}" type="slidenum">
              <a:rPr lang="en-GB" altLang="en-US"/>
              <a:pPr/>
              <a:t>32</a:t>
            </a:fld>
            <a:endParaRPr lang="en-GB" altLang="en-US"/>
          </a:p>
        </p:txBody>
      </p:sp>
      <p:sp>
        <p:nvSpPr>
          <p:cNvPr id="27658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C8753216-4797-4B3E-9D4D-76E2ECB6E780}" type="slidenum">
              <a:rPr lang="en-US" altLang="en-US" sz="1200">
                <a:ea typeface="ＭＳ Ｐゴシック" panose="020B0600070205080204" pitchFamily="34" charset="-128"/>
              </a:rPr>
              <a:pPr algn="r" eaLnBrk="0" hangingPunct="0"/>
              <a:t>32</a:t>
            </a:fld>
            <a:endParaRPr lang="en-US" altLang="en-US" sz="1200">
              <a:ea typeface="ＭＳ Ｐゴシック" panose="020B0600070205080204" pitchFamily="34" charset="-128"/>
            </a:endParaRPr>
          </a:p>
        </p:txBody>
      </p:sp>
      <p:sp>
        <p:nvSpPr>
          <p:cNvPr id="276582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82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E3DFA35-BD65-4BC8-BE3E-DE0607045154}" type="slidenum">
              <a:rPr lang="en-GB" altLang="en-US"/>
              <a:pPr/>
              <a:t>33</a:t>
            </a:fld>
            <a:endParaRPr lang="en-GB" altLang="en-US"/>
          </a:p>
        </p:txBody>
      </p:sp>
      <p:sp>
        <p:nvSpPr>
          <p:cNvPr id="2767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5639E445-C34C-4549-A063-9C7547577884}" type="slidenum">
              <a:rPr lang="en-US" altLang="en-US" sz="1200">
                <a:ea typeface="ＭＳ Ｐゴシック" panose="020B0600070205080204" pitchFamily="34" charset="-128"/>
              </a:rPr>
              <a:pPr algn="r" eaLnBrk="0" hangingPunct="0"/>
              <a:t>33</a:t>
            </a:fld>
            <a:endParaRPr lang="en-US" altLang="en-US" sz="1200">
              <a:ea typeface="ＭＳ Ｐゴシック" panose="020B0600070205080204" pitchFamily="34" charset="-128"/>
            </a:endParaRPr>
          </a:p>
        </p:txBody>
      </p:sp>
      <p:sp>
        <p:nvSpPr>
          <p:cNvPr id="276787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787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D238C1-968F-4261-A7DF-55DBC4AEB99D}" type="slidenum">
              <a:rPr lang="en-GB" altLang="en-US"/>
              <a:pPr/>
              <a:t>34</a:t>
            </a:fld>
            <a:endParaRPr lang="en-GB" altLang="en-US"/>
          </a:p>
        </p:txBody>
      </p:sp>
      <p:sp>
        <p:nvSpPr>
          <p:cNvPr id="27760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A468548A-9FB6-4B98-A12F-572CA20C8438}" type="slidenum">
              <a:rPr lang="en-US" altLang="en-US" sz="1200">
                <a:ea typeface="ＭＳ Ｐゴシック" panose="020B0600070205080204" pitchFamily="34" charset="-128"/>
              </a:rPr>
              <a:pPr algn="r" eaLnBrk="0" hangingPunct="0"/>
              <a:t>34</a:t>
            </a:fld>
            <a:endParaRPr lang="en-US" altLang="en-US" sz="1200">
              <a:ea typeface="ＭＳ Ｐゴシック" panose="020B0600070205080204" pitchFamily="34" charset="-128"/>
            </a:endParaRPr>
          </a:p>
        </p:txBody>
      </p:sp>
      <p:sp>
        <p:nvSpPr>
          <p:cNvPr id="277606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7606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72F685-023C-4A69-811A-3FBA9B4C33CF}" type="slidenum">
              <a:rPr lang="en-GB" altLang="en-US"/>
              <a:pPr/>
              <a:t>35</a:t>
            </a:fld>
            <a:endParaRPr lang="en-GB" altLang="en-US"/>
          </a:p>
        </p:txBody>
      </p:sp>
      <p:sp>
        <p:nvSpPr>
          <p:cNvPr id="27781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894F927D-690C-4C11-B284-9E15F2AE868C}" type="slidenum">
              <a:rPr lang="en-US" altLang="en-US" sz="1200">
                <a:ea typeface="ＭＳ Ｐゴシック" panose="020B0600070205080204" pitchFamily="34" charset="-128"/>
              </a:rPr>
              <a:pPr algn="r" eaLnBrk="0" hangingPunct="0"/>
              <a:t>35</a:t>
            </a:fld>
            <a:endParaRPr lang="en-US" altLang="en-US" sz="1200">
              <a:ea typeface="ＭＳ Ｐゴシック" panose="020B0600070205080204" pitchFamily="34" charset="-128"/>
            </a:endParaRPr>
          </a:p>
        </p:txBody>
      </p:sp>
      <p:sp>
        <p:nvSpPr>
          <p:cNvPr id="277811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7811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46602-D6EB-4397-AA2D-0FF2D9CDA0F1}" type="slidenum">
              <a:rPr lang="en-GB" altLang="en-US"/>
              <a:pPr/>
              <a:t>36</a:t>
            </a:fld>
            <a:endParaRPr lang="en-GB" altLang="en-US"/>
          </a:p>
        </p:txBody>
      </p:sp>
      <p:sp>
        <p:nvSpPr>
          <p:cNvPr id="2958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58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US" altLang="en-US">
              <a:solidFill>
                <a:srgbClr val="1A1A1A"/>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C0FA60D-7961-4E3D-9BAF-4D1DD562957C}" type="slidenum">
              <a:rPr lang="en-GB" altLang="en-US"/>
              <a:pPr/>
              <a:t>37</a:t>
            </a:fld>
            <a:endParaRPr lang="en-GB" altLang="en-US"/>
          </a:p>
        </p:txBody>
      </p:sp>
      <p:sp>
        <p:nvSpPr>
          <p:cNvPr id="24401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11611D83-EEC1-40CA-A94B-99504ADCBF2E}" type="slidenum">
              <a:rPr lang="en-US" altLang="en-US" sz="1200">
                <a:ea typeface="ＭＳ Ｐゴシック" panose="020B0600070205080204" pitchFamily="34" charset="-128"/>
              </a:rPr>
              <a:pPr algn="r" eaLnBrk="0" hangingPunct="0"/>
              <a:t>37</a:t>
            </a:fld>
            <a:endParaRPr lang="en-US" altLang="en-US" sz="1200">
              <a:ea typeface="ＭＳ Ｐゴシック" panose="020B0600070205080204" pitchFamily="34" charset="-128"/>
            </a:endParaRPr>
          </a:p>
        </p:txBody>
      </p:sp>
      <p:sp>
        <p:nvSpPr>
          <p:cNvPr id="244019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40196"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E7A44C8-1786-4C7A-8F48-3438751CE1D4}" type="slidenum">
              <a:rPr lang="en-GB" altLang="en-US"/>
              <a:pPr/>
              <a:t>38</a:t>
            </a:fld>
            <a:endParaRPr lang="en-GB" altLang="en-US"/>
          </a:p>
        </p:txBody>
      </p:sp>
      <p:sp>
        <p:nvSpPr>
          <p:cNvPr id="24340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3870E551-4D4A-41B8-8AB4-058FD711EAB0}" type="slidenum">
              <a:rPr lang="en-US" altLang="en-US" sz="1200">
                <a:ea typeface="ＭＳ Ｐゴシック" panose="020B0600070205080204" pitchFamily="34" charset="-128"/>
              </a:rPr>
              <a:pPr algn="r" eaLnBrk="0" hangingPunct="0"/>
              <a:t>38</a:t>
            </a:fld>
            <a:endParaRPr lang="en-US" altLang="en-US" sz="1200">
              <a:ea typeface="ＭＳ Ｐゴシック" panose="020B0600070205080204" pitchFamily="34" charset="-128"/>
            </a:endParaRPr>
          </a:p>
        </p:txBody>
      </p:sp>
      <p:sp>
        <p:nvSpPr>
          <p:cNvPr id="243405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405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EB84E4-902D-4D60-9DBD-98F3BDD617B1}" type="slidenum">
              <a:rPr lang="en-GB" altLang="en-US"/>
              <a:pPr/>
              <a:t>39</a:t>
            </a:fld>
            <a:endParaRPr lang="en-GB" altLang="en-US"/>
          </a:p>
        </p:txBody>
      </p:sp>
      <p:sp>
        <p:nvSpPr>
          <p:cNvPr id="24360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260414F4-5FFE-4C00-B6A8-9573D5E53128}" type="slidenum">
              <a:rPr lang="en-US" altLang="en-US" sz="1200">
                <a:ea typeface="ＭＳ Ｐゴシック" panose="020B0600070205080204" pitchFamily="34" charset="-128"/>
              </a:rPr>
              <a:pPr algn="r" eaLnBrk="0" hangingPunct="0"/>
              <a:t>39</a:t>
            </a:fld>
            <a:endParaRPr lang="en-US" altLang="en-US" sz="1200">
              <a:ea typeface="ＭＳ Ｐゴシック" panose="020B0600070205080204" pitchFamily="34" charset="-128"/>
            </a:endParaRPr>
          </a:p>
        </p:txBody>
      </p:sp>
      <p:sp>
        <p:nvSpPr>
          <p:cNvPr id="243609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610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FB8B0-174B-4D6E-A94E-3A08002B676F}" type="slidenum">
              <a:rPr lang="en-GB" altLang="en-US"/>
              <a:pPr/>
              <a:t>4</a:t>
            </a:fld>
            <a:endParaRPr lang="en-GB" altLang="en-US"/>
          </a:p>
        </p:txBody>
      </p:sp>
      <p:sp>
        <p:nvSpPr>
          <p:cNvPr id="1176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6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nSpc>
                <a:spcPct val="105000"/>
              </a:lnSpc>
            </a:pPr>
            <a:r>
              <a:rPr lang="en-US" altLang="en-US"/>
              <a:t>There is a clear gap between what the physics demands and what is ‘politically acceptable’. </a:t>
            </a:r>
          </a:p>
          <a:p>
            <a:pPr>
              <a:lnSpc>
                <a:spcPct val="105000"/>
              </a:lnSpc>
            </a:pPr>
            <a:r>
              <a:rPr lang="en-US" altLang="en-US"/>
              <a:t>ZCB aims to build conversations which cross this chasm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6654B4-4DF8-407B-8B59-F5FA89A48597}" type="slidenum">
              <a:rPr lang="en-GB" altLang="en-US"/>
              <a:pPr/>
              <a:t>40</a:t>
            </a:fld>
            <a:endParaRPr lang="en-GB" altLang="en-US"/>
          </a:p>
        </p:txBody>
      </p:sp>
      <p:sp>
        <p:nvSpPr>
          <p:cNvPr id="3130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C6AE821B-01D8-4832-B8E5-4F42DF9E2C3B}" type="slidenum">
              <a:rPr lang="en-US" altLang="en-US" sz="1200">
                <a:ea typeface="ＭＳ Ｐゴシック" panose="020B0600070205080204" pitchFamily="34" charset="-128"/>
              </a:rPr>
              <a:pPr algn="r" eaLnBrk="0" hangingPunct="0"/>
              <a:t>40</a:t>
            </a:fld>
            <a:endParaRPr lang="en-US" altLang="en-US" sz="1200">
              <a:ea typeface="ＭＳ Ｐゴシック" panose="020B0600070205080204" pitchFamily="34" charset="-128"/>
            </a:endParaRPr>
          </a:p>
        </p:txBody>
      </p:sp>
      <p:sp>
        <p:nvSpPr>
          <p:cNvPr id="31303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3037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EFD5C43-9215-4BEA-B3C2-C82FDDD2323F}" type="slidenum">
              <a:rPr lang="en-GB" altLang="en-US"/>
              <a:pPr/>
              <a:t>41</a:t>
            </a:fld>
            <a:endParaRPr lang="en-GB" altLang="en-US"/>
          </a:p>
        </p:txBody>
      </p:sp>
      <p:sp>
        <p:nvSpPr>
          <p:cNvPr id="24381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EC4F57AD-A161-46A9-B58B-7C8E2C13907B}" type="slidenum">
              <a:rPr lang="en-US" altLang="en-US" sz="1200">
                <a:ea typeface="ＭＳ Ｐゴシック" panose="020B0600070205080204" pitchFamily="34" charset="-128"/>
              </a:rPr>
              <a:pPr algn="r" eaLnBrk="0" hangingPunct="0"/>
              <a:t>41</a:t>
            </a:fld>
            <a:endParaRPr lang="en-US" altLang="en-US" sz="1200">
              <a:ea typeface="ＭＳ Ｐゴシック" panose="020B0600070205080204" pitchFamily="34" charset="-128"/>
            </a:endParaRPr>
          </a:p>
        </p:txBody>
      </p:sp>
      <p:sp>
        <p:nvSpPr>
          <p:cNvPr id="243814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814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5E26FE5-BAFF-449F-BD81-0EA2B677626F}" type="slidenum">
              <a:rPr lang="en-GB" altLang="en-US"/>
              <a:pPr/>
              <a:t>42</a:t>
            </a:fld>
            <a:endParaRPr lang="en-GB" altLang="en-US"/>
          </a:p>
        </p:txBody>
      </p:sp>
      <p:sp>
        <p:nvSpPr>
          <p:cNvPr id="2530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CE1A5C00-5DCE-4068-AE84-2ADDB138B6B0}" type="slidenum">
              <a:rPr lang="en-US" altLang="en-US" sz="1200">
                <a:ea typeface="ＭＳ Ｐゴシック" panose="020B0600070205080204" pitchFamily="34" charset="-128"/>
              </a:rPr>
              <a:pPr algn="r" eaLnBrk="0" hangingPunct="0"/>
              <a:t>42</a:t>
            </a:fld>
            <a:endParaRPr lang="en-US" altLang="en-US" sz="1200">
              <a:ea typeface="ＭＳ Ｐゴシック" panose="020B0600070205080204" pitchFamily="34" charset="-128"/>
            </a:endParaRPr>
          </a:p>
        </p:txBody>
      </p:sp>
      <p:sp>
        <p:nvSpPr>
          <p:cNvPr id="253030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030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DD5113-DCDB-41E4-8F87-B914D5F65712}" type="slidenum">
              <a:rPr lang="en-GB" altLang="en-US"/>
              <a:pPr/>
              <a:t>43</a:t>
            </a:fld>
            <a:endParaRPr lang="en-GB" altLang="en-US"/>
          </a:p>
        </p:txBody>
      </p:sp>
      <p:sp>
        <p:nvSpPr>
          <p:cNvPr id="3148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48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BC6CC-2AD2-474D-BFFF-ADBE5858495B}" type="slidenum">
              <a:rPr lang="en-GB" altLang="en-US"/>
              <a:pPr/>
              <a:t>5</a:t>
            </a:fld>
            <a:endParaRPr lang="en-GB" altLang="en-US"/>
          </a:p>
        </p:txBody>
      </p:sp>
      <p:sp>
        <p:nvSpPr>
          <p:cNvPr id="30627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2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nSpc>
                <a:spcPct val="105000"/>
              </a:lnSpc>
            </a:pPr>
            <a:r>
              <a:rPr lang="en-GB" altLang="en-US" sz="1400">
                <a:solidFill>
                  <a:srgbClr val="141413"/>
                </a:solidFill>
              </a:rPr>
              <a:t> We estimate a couple of decades are needed</a:t>
            </a:r>
            <a:endParaRPr lang="en-US" altLang="en-US" sz="1400">
              <a:solidFill>
                <a:srgbClr val="141413"/>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16C88-2AD4-4F00-9809-E36175DC635D}" type="slidenum">
              <a:rPr lang="en-GB" altLang="en-US"/>
              <a:pPr/>
              <a:t>6</a:t>
            </a:fld>
            <a:endParaRPr lang="en-GB" altLang="en-US"/>
          </a:p>
        </p:txBody>
      </p:sp>
      <p:sp>
        <p:nvSpPr>
          <p:cNvPr id="195481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54819"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lnSpc>
                <a:spcPct val="105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To re-think the future , you have to know where you are now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D9877-289B-4D4C-BD4A-978D72C0288A}" type="slidenum">
              <a:rPr lang="en-GB" altLang="en-US"/>
              <a:pPr/>
              <a:t>7</a:t>
            </a:fld>
            <a:endParaRPr lang="en-GB" altLang="en-US"/>
          </a:p>
        </p:txBody>
      </p:sp>
      <p:sp>
        <p:nvSpPr>
          <p:cNvPr id="314061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40611"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Once we see todays strange normality as the energy extreme lifestyle that it actually is, Powering down from it seems a logical reaction</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But it means re-shaping key parts of the physical landscape for C21st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43119-04DD-44CE-8C99-B84D4BBBB253}" type="slidenum">
              <a:rPr lang="en-GB" altLang="en-US"/>
              <a:pPr/>
              <a:t>8</a:t>
            </a:fld>
            <a:endParaRPr lang="en-GB" altLang="en-US"/>
          </a:p>
        </p:txBody>
      </p:sp>
      <p:sp>
        <p:nvSpPr>
          <p:cNvPr id="263475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4755"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But in terms of our buildings, we can make massive changes – reducing our demand for heating by about 60%. (it is mainly heating – we keep how much hot water we use the same in the scenario so we can still have hot showers!)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30380-B01B-4983-AB28-C7A6A57C93DF}" type="slidenum">
              <a:rPr lang="en-GB" altLang="en-US"/>
              <a:pPr/>
              <a:t>9</a:t>
            </a:fld>
            <a:endParaRPr lang="en-GB" altLang="en-US"/>
          </a:p>
        </p:txBody>
      </p:sp>
      <p:sp>
        <p:nvSpPr>
          <p:cNvPr id="263680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6803" name="Text Box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And the reason we can do this is that we have such a hideously terrible housing stock currently – poorly insulated and leaky!</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 what we have to do is basically to insulate, fit double glazing, and reduce draughts. So, we make our homes and the places we work more energy efficient, and we’re probably a lot more snug than we are currently. </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last part is ‘better temperature controls’. Instead of heating a whole building, lets control where we heat, and keep it where we need 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0DC7B23-AA71-48BF-8E43-EA2E41DCB118}" type="slidenum">
              <a:rPr lang="en-GB" altLang="en-US"/>
              <a:pPr/>
              <a:t>‹#›</a:t>
            </a:fld>
            <a:endParaRPr lang="en-GB" altLang="en-US"/>
          </a:p>
        </p:txBody>
      </p:sp>
    </p:spTree>
    <p:extLst>
      <p:ext uri="{BB962C8B-B14F-4D97-AF65-F5344CB8AC3E}">
        <p14:creationId xmlns:p14="http://schemas.microsoft.com/office/powerpoint/2010/main" val="371548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E302F65-6A15-44C5-A6FF-F8200D1108A7}" type="slidenum">
              <a:rPr lang="en-GB" altLang="en-US"/>
              <a:pPr/>
              <a:t>‹#›</a:t>
            </a:fld>
            <a:endParaRPr lang="en-GB" altLang="en-US"/>
          </a:p>
        </p:txBody>
      </p:sp>
    </p:spTree>
    <p:extLst>
      <p:ext uri="{BB962C8B-B14F-4D97-AF65-F5344CB8AC3E}">
        <p14:creationId xmlns:p14="http://schemas.microsoft.com/office/powerpoint/2010/main" val="297974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456166B3-EB15-4025-ABF0-39F4B093EC4D}" type="slidenum">
              <a:rPr lang="en-GB" altLang="en-US"/>
              <a:pPr/>
              <a:t>‹#›</a:t>
            </a:fld>
            <a:endParaRPr lang="en-GB" altLang="en-US"/>
          </a:p>
        </p:txBody>
      </p:sp>
    </p:spTree>
    <p:extLst>
      <p:ext uri="{BB962C8B-B14F-4D97-AF65-F5344CB8AC3E}">
        <p14:creationId xmlns:p14="http://schemas.microsoft.com/office/powerpoint/2010/main" val="264354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38FEFBA-0CC8-4E4D-9D9B-600C7B867076}" type="slidenum">
              <a:rPr lang="en-GB" altLang="en-US"/>
              <a:pPr/>
              <a:t>‹#›</a:t>
            </a:fld>
            <a:endParaRPr lang="en-GB" altLang="en-US"/>
          </a:p>
        </p:txBody>
      </p:sp>
    </p:spTree>
    <p:extLst>
      <p:ext uri="{BB962C8B-B14F-4D97-AF65-F5344CB8AC3E}">
        <p14:creationId xmlns:p14="http://schemas.microsoft.com/office/powerpoint/2010/main" val="93788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2E07A167-A81A-4429-8FFD-5C609DC83785}" type="slidenum">
              <a:rPr lang="en-GB" altLang="en-US"/>
              <a:pPr/>
              <a:t>‹#›</a:t>
            </a:fld>
            <a:endParaRPr lang="en-GB" altLang="en-US"/>
          </a:p>
        </p:txBody>
      </p:sp>
    </p:spTree>
    <p:extLst>
      <p:ext uri="{BB962C8B-B14F-4D97-AF65-F5344CB8AC3E}">
        <p14:creationId xmlns:p14="http://schemas.microsoft.com/office/powerpoint/2010/main" val="18312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F6A911AD-CA89-4E0D-97B5-5CD1BF5C42DD}" type="slidenum">
              <a:rPr lang="en-GB" altLang="en-US"/>
              <a:pPr/>
              <a:t>‹#›</a:t>
            </a:fld>
            <a:endParaRPr lang="en-GB" altLang="en-US"/>
          </a:p>
        </p:txBody>
      </p:sp>
    </p:spTree>
    <p:extLst>
      <p:ext uri="{BB962C8B-B14F-4D97-AF65-F5344CB8AC3E}">
        <p14:creationId xmlns:p14="http://schemas.microsoft.com/office/powerpoint/2010/main" val="191445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AD467718-04AA-4CB5-A12F-76116398DEBF}" type="slidenum">
              <a:rPr lang="en-GB" altLang="en-US"/>
              <a:pPr/>
              <a:t>‹#›</a:t>
            </a:fld>
            <a:endParaRPr lang="en-GB" altLang="en-US"/>
          </a:p>
        </p:txBody>
      </p:sp>
    </p:spTree>
    <p:extLst>
      <p:ext uri="{BB962C8B-B14F-4D97-AF65-F5344CB8AC3E}">
        <p14:creationId xmlns:p14="http://schemas.microsoft.com/office/powerpoint/2010/main" val="15315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A7C98686-4ECE-4E92-AA1A-BFFA6068FF56}" type="slidenum">
              <a:rPr lang="en-GB" altLang="en-US"/>
              <a:pPr/>
              <a:t>‹#›</a:t>
            </a:fld>
            <a:endParaRPr lang="en-GB" altLang="en-US"/>
          </a:p>
        </p:txBody>
      </p:sp>
    </p:spTree>
    <p:extLst>
      <p:ext uri="{BB962C8B-B14F-4D97-AF65-F5344CB8AC3E}">
        <p14:creationId xmlns:p14="http://schemas.microsoft.com/office/powerpoint/2010/main" val="65813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572417CE-4DC3-4214-B3B2-1802EAB8AC18}" type="slidenum">
              <a:rPr lang="en-GB" altLang="en-US"/>
              <a:pPr/>
              <a:t>‹#›</a:t>
            </a:fld>
            <a:endParaRPr lang="en-GB" altLang="en-US"/>
          </a:p>
        </p:txBody>
      </p:sp>
    </p:spTree>
    <p:extLst>
      <p:ext uri="{BB962C8B-B14F-4D97-AF65-F5344CB8AC3E}">
        <p14:creationId xmlns:p14="http://schemas.microsoft.com/office/powerpoint/2010/main" val="299685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8AC1D847-4295-46F7-8278-9C5432F089D3}" type="slidenum">
              <a:rPr lang="en-GB" altLang="en-US"/>
              <a:pPr/>
              <a:t>‹#›</a:t>
            </a:fld>
            <a:endParaRPr lang="en-GB" altLang="en-US"/>
          </a:p>
        </p:txBody>
      </p:sp>
    </p:spTree>
    <p:extLst>
      <p:ext uri="{BB962C8B-B14F-4D97-AF65-F5344CB8AC3E}">
        <p14:creationId xmlns:p14="http://schemas.microsoft.com/office/powerpoint/2010/main" val="302533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A5A00FBE-9506-41E1-BD8F-FB02916FB670}" type="slidenum">
              <a:rPr lang="en-GB" altLang="en-US"/>
              <a:pPr/>
              <a:t>‹#›</a:t>
            </a:fld>
            <a:endParaRPr lang="en-GB" altLang="en-US"/>
          </a:p>
        </p:txBody>
      </p:sp>
    </p:spTree>
    <p:extLst>
      <p:ext uri="{BB962C8B-B14F-4D97-AF65-F5344CB8AC3E}">
        <p14:creationId xmlns:p14="http://schemas.microsoft.com/office/powerpoint/2010/main" val="2920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D971E60-A38F-4C68-BAEB-2D4778FB3869}" type="slidenum">
              <a:rPr lang="en-GB" altLang="en-US"/>
              <a:pPr/>
              <a:t>‹#›</a:t>
            </a:fld>
            <a:endParaRPr lang="en-GB" altLang="en-US"/>
          </a:p>
        </p:txBody>
      </p:sp>
      <p:pic>
        <p:nvPicPr>
          <p:cNvPr id="1031"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6988"/>
            <a:ext cx="9172575" cy="105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38.wmf"/><Relationship Id="rId4" Type="http://schemas.openxmlformats.org/officeDocument/2006/relationships/image" Target="../media/image40.w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wm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7538" name="Rectangle 2"/>
          <p:cNvSpPr>
            <a:spLocks noGrp="1" noChangeArrowheads="1"/>
          </p:cNvSpPr>
          <p:nvPr>
            <p:ph type="title" idx="4294967295"/>
          </p:nvPr>
        </p:nvSpPr>
        <p:spPr>
          <a:xfrm>
            <a:off x="457200" y="914400"/>
            <a:ext cx="8229600" cy="1143000"/>
          </a:xfrm>
        </p:spPr>
        <p:txBody>
          <a:bodyPr/>
          <a:lstStyle/>
          <a:p>
            <a:r>
              <a:rPr lang="en-GB" altLang="en-US" sz="4000" b="1"/>
              <a:t>Radical Technology 3.0 vision</a:t>
            </a:r>
            <a:endParaRPr lang="en-GB" altLang="en-US" sz="4000"/>
          </a:p>
        </p:txBody>
      </p:sp>
      <p:sp>
        <p:nvSpPr>
          <p:cNvPr id="3137539" name="Rectangle 3"/>
          <p:cNvSpPr>
            <a:spLocks noGrp="1" noChangeArrowheads="1"/>
          </p:cNvSpPr>
          <p:nvPr>
            <p:ph type="body" idx="4294967295"/>
          </p:nvPr>
        </p:nvSpPr>
        <p:spPr>
          <a:xfrm>
            <a:off x="228600" y="2362200"/>
            <a:ext cx="8534400" cy="4159250"/>
          </a:xfrm>
        </p:spPr>
        <p:txBody>
          <a:bodyPr/>
          <a:lstStyle/>
          <a:p>
            <a:pPr>
              <a:lnSpc>
                <a:spcPct val="90000"/>
              </a:lnSpc>
            </a:pPr>
            <a:r>
              <a:rPr lang="en-US" altLang="en-US" sz="3600">
                <a:solidFill>
                  <a:srgbClr val="000000"/>
                </a:solidFill>
              </a:rPr>
              <a:t>What technology mix did we use?</a:t>
            </a:r>
          </a:p>
          <a:p>
            <a:pPr>
              <a:lnSpc>
                <a:spcPct val="90000"/>
              </a:lnSpc>
            </a:pPr>
            <a:r>
              <a:rPr lang="en-US" altLang="en-US" sz="3600">
                <a:solidFill>
                  <a:srgbClr val="000000"/>
                </a:solidFill>
              </a:rPr>
              <a:t>What social, cultural and political shift enabled it to happen?</a:t>
            </a:r>
          </a:p>
          <a:p>
            <a:pPr>
              <a:lnSpc>
                <a:spcPct val="90000"/>
              </a:lnSpc>
            </a:pPr>
            <a:r>
              <a:rPr lang="en-US" altLang="en-US" sz="3600">
                <a:solidFill>
                  <a:srgbClr val="000000"/>
                </a:solidFill>
              </a:rPr>
              <a:t>Potential co-benefits?</a:t>
            </a:r>
          </a:p>
          <a:p>
            <a:pPr>
              <a:lnSpc>
                <a:spcPct val="90000"/>
              </a:lnSpc>
            </a:pPr>
            <a:r>
              <a:rPr lang="en-US" altLang="en-US" sz="3600">
                <a:solidFill>
                  <a:srgbClr val="000000"/>
                </a:solidFill>
              </a:rPr>
              <a:t>What is life like once completed? </a:t>
            </a:r>
          </a:p>
          <a:p>
            <a:pPr>
              <a:lnSpc>
                <a:spcPct val="90000"/>
              </a:lnSpc>
            </a:pPr>
            <a:r>
              <a:rPr lang="en-US" altLang="en-US" sz="3600">
                <a:solidFill>
                  <a:srgbClr val="000000"/>
                </a:solidFill>
              </a:rPr>
              <a:t>Back-cast a timeline to 2016</a:t>
            </a:r>
            <a:endParaRPr lang="en-US" altLang="en-US" sz="1600">
              <a:solidFill>
                <a:srgbClr val="000000"/>
              </a:solidFill>
            </a:endParaRPr>
          </a:p>
          <a:p>
            <a:pPr>
              <a:lnSpc>
                <a:spcPct val="90000"/>
              </a:lnSpc>
            </a:pPr>
            <a:endParaRPr lang="en-US" altLang="en-US" sz="1400">
              <a:solidFill>
                <a:srgbClr val="000000"/>
              </a:solidFill>
            </a:endParaRPr>
          </a:p>
          <a:p>
            <a:pPr>
              <a:lnSpc>
                <a:spcPct val="90000"/>
              </a:lnSpc>
              <a:buFontTx/>
              <a:buNone/>
            </a:pPr>
            <a:endParaRPr lang="en-GB" altLang="en-US" sz="900"/>
          </a:p>
        </p:txBody>
      </p:sp>
    </p:spTree>
  </p:cSld>
  <p:clrMapOvr>
    <a:masterClrMapping/>
  </p:clrMapOvr>
  <p:transition advTm="43423"/>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3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843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172200"/>
            <a:ext cx="3668713" cy="53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37828" name="Text Box 4"/>
          <p:cNvSpPr txBox="1">
            <a:spLocks noChangeArrowheads="1"/>
          </p:cNvSpPr>
          <p:nvPr/>
        </p:nvSpPr>
        <p:spPr bwMode="auto">
          <a:xfrm>
            <a:off x="4284663" y="3860800"/>
            <a:ext cx="20161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000000"/>
                </a:solidFill>
              </a:rPr>
              <a:t>- 78%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3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052513"/>
            <a:ext cx="8459787" cy="556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6645275"/>
            <a:ext cx="8353425" cy="16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39876" name="Text Box 4"/>
          <p:cNvSpPr txBox="1">
            <a:spLocks noChangeArrowheads="1"/>
          </p:cNvSpPr>
          <p:nvPr/>
        </p:nvSpPr>
        <p:spPr bwMode="auto">
          <a:xfrm>
            <a:off x="7380288" y="5949950"/>
            <a:ext cx="14398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000000"/>
                </a:solidFill>
              </a:rPr>
              <a:t>- 35%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4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8664575" cy="554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4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6464300"/>
            <a:ext cx="7524750" cy="39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24" name="Text Box 4"/>
          <p:cNvSpPr txBox="1">
            <a:spLocks noChangeArrowheads="1"/>
          </p:cNvSpPr>
          <p:nvPr/>
        </p:nvSpPr>
        <p:spPr bwMode="auto">
          <a:xfrm>
            <a:off x="2987675" y="1412875"/>
            <a:ext cx="11525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ctr">
              <a:spcBef>
                <a:spcPts val="1125"/>
              </a:spcBef>
              <a:buSzPct val="100000"/>
            </a:pPr>
            <a:r>
              <a:rPr lang="en-GB" altLang="en-US" b="1">
                <a:solidFill>
                  <a:srgbClr val="000000"/>
                </a:solidFill>
              </a:rPr>
              <a:t> Today</a:t>
            </a:r>
          </a:p>
        </p:txBody>
      </p:sp>
      <p:sp>
        <p:nvSpPr>
          <p:cNvPr id="2641925" name="Text Box 5"/>
          <p:cNvSpPr txBox="1">
            <a:spLocks noChangeArrowheads="1"/>
          </p:cNvSpPr>
          <p:nvPr/>
        </p:nvSpPr>
        <p:spPr bwMode="auto">
          <a:xfrm>
            <a:off x="5148263" y="2349500"/>
            <a:ext cx="14398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808080"/>
                </a:solidFill>
              </a:rPr>
              <a:t>- 35%</a:t>
            </a:r>
          </a:p>
        </p:txBody>
      </p:sp>
      <p:sp>
        <p:nvSpPr>
          <p:cNvPr id="2641926" name="Text Box 6"/>
          <p:cNvSpPr txBox="1">
            <a:spLocks noChangeArrowheads="1"/>
          </p:cNvSpPr>
          <p:nvPr/>
        </p:nvSpPr>
        <p:spPr bwMode="auto">
          <a:xfrm>
            <a:off x="7019925" y="4144963"/>
            <a:ext cx="143986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000000"/>
                </a:solidFill>
              </a:rPr>
              <a:t>- 78%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1634" name="Text Box 2"/>
          <p:cNvSpPr txBox="1">
            <a:spLocks noChangeArrowheads="1"/>
          </p:cNvSpPr>
          <p:nvPr/>
        </p:nvSpPr>
        <p:spPr bwMode="auto">
          <a:xfrm>
            <a:off x="0" y="533400"/>
            <a:ext cx="9144000"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ctr">
              <a:spcBef>
                <a:spcPts val="4375"/>
              </a:spcBef>
              <a:buSzPct val="100000"/>
            </a:pPr>
            <a:r>
              <a:rPr lang="en-GB" altLang="en-US" sz="7000" b="1">
                <a:solidFill>
                  <a:srgbClr val="000000"/>
                </a:solidFill>
              </a:rPr>
              <a:t>Power up</a:t>
            </a:r>
          </a:p>
        </p:txBody>
      </p:sp>
      <p:sp>
        <p:nvSpPr>
          <p:cNvPr id="3141635" name="Rectangle 3"/>
          <p:cNvSpPr>
            <a:spLocks noChangeArrowheads="1"/>
          </p:cNvSpPr>
          <p:nvPr/>
        </p:nvSpPr>
        <p:spPr bwMode="auto">
          <a:xfrm>
            <a:off x="-87313" y="5911850"/>
            <a:ext cx="303213"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buSzPct val="100000"/>
            </a:pPr>
            <a:r>
              <a:rPr lang="en-GB" altLang="en-US" sz="800">
                <a:solidFill>
                  <a:srgbClr val="FFFFFF"/>
                </a:solidFill>
              </a:rPr>
              <a:t>© Joanna Wright</a:t>
            </a:r>
          </a:p>
        </p:txBody>
      </p:sp>
      <p:grpSp>
        <p:nvGrpSpPr>
          <p:cNvPr id="3141636" name="Group 4"/>
          <p:cNvGrpSpPr>
            <a:grpSpLocks/>
          </p:cNvGrpSpPr>
          <p:nvPr/>
        </p:nvGrpSpPr>
        <p:grpSpPr bwMode="auto">
          <a:xfrm>
            <a:off x="2743200" y="1676400"/>
            <a:ext cx="6400800" cy="5334000"/>
            <a:chOff x="839" y="436"/>
            <a:chExt cx="4944" cy="4262"/>
          </a:xfrm>
        </p:grpSpPr>
        <p:pic>
          <p:nvPicPr>
            <p:cNvPr id="31416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 y="436"/>
              <a:ext cx="4813" cy="4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1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 y="1975"/>
              <a:ext cx="1597" cy="7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41639" name="Freeform 7"/>
            <p:cNvSpPr>
              <a:spLocks noChangeArrowheads="1"/>
            </p:cNvSpPr>
            <p:nvPr/>
          </p:nvSpPr>
          <p:spPr bwMode="auto">
            <a:xfrm>
              <a:off x="839" y="3908"/>
              <a:ext cx="2700" cy="789"/>
            </a:xfrm>
            <a:custGeom>
              <a:avLst/>
              <a:gdLst>
                <a:gd name="T0" fmla="*/ 91 w 2812"/>
                <a:gd name="T1" fmla="*/ 0 h 816"/>
                <a:gd name="T2" fmla="*/ 998 w 2812"/>
                <a:gd name="T3" fmla="*/ 0 h 816"/>
                <a:gd name="T4" fmla="*/ 1315 w 2812"/>
                <a:gd name="T5" fmla="*/ 90 h 816"/>
                <a:gd name="T6" fmla="*/ 1678 w 2812"/>
                <a:gd name="T7" fmla="*/ 45 h 816"/>
                <a:gd name="T8" fmla="*/ 2132 w 2812"/>
                <a:gd name="T9" fmla="*/ 90 h 816"/>
                <a:gd name="T10" fmla="*/ 2404 w 2812"/>
                <a:gd name="T11" fmla="*/ 90 h 816"/>
                <a:gd name="T12" fmla="*/ 2676 w 2812"/>
                <a:gd name="T13" fmla="*/ 136 h 816"/>
                <a:gd name="T14" fmla="*/ 2767 w 2812"/>
                <a:gd name="T15" fmla="*/ 227 h 816"/>
                <a:gd name="T16" fmla="*/ 2812 w 2812"/>
                <a:gd name="T17" fmla="*/ 453 h 816"/>
                <a:gd name="T18" fmla="*/ 2767 w 2812"/>
                <a:gd name="T19" fmla="*/ 635 h 816"/>
                <a:gd name="T20" fmla="*/ 2631 w 2812"/>
                <a:gd name="T21" fmla="*/ 771 h 816"/>
                <a:gd name="T22" fmla="*/ 45 w 2812"/>
                <a:gd name="T23" fmla="*/ 816 h 816"/>
                <a:gd name="T24" fmla="*/ 0 w 2812"/>
                <a:gd name="T25" fmla="*/ 4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12" h="816">
                  <a:moveTo>
                    <a:pt x="91" y="0"/>
                  </a:moveTo>
                  <a:lnTo>
                    <a:pt x="998" y="0"/>
                  </a:lnTo>
                  <a:lnTo>
                    <a:pt x="1315" y="90"/>
                  </a:lnTo>
                  <a:lnTo>
                    <a:pt x="1678" y="45"/>
                  </a:lnTo>
                  <a:lnTo>
                    <a:pt x="2132" y="90"/>
                  </a:lnTo>
                  <a:lnTo>
                    <a:pt x="2404" y="90"/>
                  </a:lnTo>
                  <a:lnTo>
                    <a:pt x="2676" y="136"/>
                  </a:lnTo>
                  <a:lnTo>
                    <a:pt x="2767" y="227"/>
                  </a:lnTo>
                  <a:lnTo>
                    <a:pt x="2812" y="453"/>
                  </a:lnTo>
                  <a:lnTo>
                    <a:pt x="2767" y="635"/>
                  </a:lnTo>
                  <a:lnTo>
                    <a:pt x="2631" y="771"/>
                  </a:lnTo>
                  <a:lnTo>
                    <a:pt x="45" y="816"/>
                  </a:lnTo>
                  <a:lnTo>
                    <a:pt x="0" y="45"/>
                  </a:lnTo>
                </a:path>
              </a:pathLst>
            </a:cu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141640" name="Rectangle 8"/>
          <p:cNvSpPr>
            <a:spLocks noChangeArrowheads="1"/>
          </p:cNvSpPr>
          <p:nvPr/>
        </p:nvSpPr>
        <p:spPr bwMode="auto">
          <a:xfrm>
            <a:off x="304800" y="1600200"/>
            <a:ext cx="3843338"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GB" altLang="en-US" sz="3600" b="1">
                <a:solidFill>
                  <a:schemeClr val="tx2"/>
                </a:solidFill>
                <a:ea typeface="ＭＳ Ｐゴシック" panose="020B0600070205080204" pitchFamily="34" charset="-128"/>
              </a:rPr>
              <a:t>100% </a:t>
            </a:r>
            <a:br>
              <a:rPr lang="en-GB" altLang="en-US" sz="3600" b="1">
                <a:solidFill>
                  <a:schemeClr val="tx2"/>
                </a:solidFill>
                <a:ea typeface="ＭＳ Ｐゴシック" panose="020B0600070205080204" pitchFamily="34" charset="-128"/>
              </a:rPr>
            </a:br>
            <a:r>
              <a:rPr lang="en-GB" altLang="en-US" sz="3600" b="1">
                <a:solidFill>
                  <a:schemeClr val="tx2"/>
                </a:solidFill>
                <a:ea typeface="ＭＳ Ｐゴシック" panose="020B0600070205080204" pitchFamily="34" charset="-128"/>
              </a:rPr>
              <a:t>renewable</a:t>
            </a:r>
            <a:r>
              <a:rPr lang="en-GB" altLang="en-US" sz="3600">
                <a:solidFill>
                  <a:schemeClr val="tx2"/>
                </a:solidFill>
                <a:ea typeface="ＭＳ Ｐゴシック" panose="020B0600070205080204" pitchFamily="34" charset="-128"/>
              </a:rPr>
              <a:t> energy </a:t>
            </a:r>
            <a:br>
              <a:rPr lang="en-GB" altLang="en-US" sz="3600">
                <a:solidFill>
                  <a:schemeClr val="tx2"/>
                </a:solidFill>
                <a:ea typeface="ＭＳ Ｐゴシック" panose="020B0600070205080204" pitchFamily="34" charset="-128"/>
              </a:rPr>
            </a:br>
            <a:r>
              <a:rPr lang="en-GB" altLang="en-US" sz="3600">
                <a:solidFill>
                  <a:schemeClr val="tx2"/>
                </a:solidFill>
                <a:ea typeface="ＭＳ Ｐゴシック" panose="020B0600070205080204" pitchFamily="34" charset="-128"/>
              </a:rPr>
              <a:t>(no new nuclear).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4" name="TextBox 3"/>
          <p:cNvSpPr txBox="1">
            <a:spLocks noChangeArrowheads="1"/>
          </p:cNvSpPr>
          <p:nvPr/>
        </p:nvSpPr>
        <p:spPr bwMode="auto">
          <a:xfrm>
            <a:off x="179388" y="2406650"/>
            <a:ext cx="295275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2800">
                <a:latin typeface="Arial Black" panose="020B0A04020102020204" pitchFamily="34" charset="0"/>
              </a:rPr>
              <a:t>Key Question:</a:t>
            </a:r>
            <a:br>
              <a:rPr lang="en-GB" altLang="en-US" sz="2800">
                <a:latin typeface="Arial Black" panose="020B0A04020102020204" pitchFamily="34" charset="0"/>
              </a:rPr>
            </a:br>
            <a:endParaRPr lang="en-GB" altLang="en-US" sz="2800">
              <a:latin typeface="Arial Black" panose="020B0A04020102020204" pitchFamily="34" charset="0"/>
            </a:endParaRPr>
          </a:p>
          <a:p>
            <a:pPr algn="ctr">
              <a:spcBef>
                <a:spcPct val="0"/>
              </a:spcBef>
              <a:buFontTx/>
              <a:buNone/>
            </a:pPr>
            <a:r>
              <a:rPr lang="en-GB" altLang="en-US" sz="2800">
                <a:latin typeface="Arial Black" panose="020B0A04020102020204" pitchFamily="34" charset="0"/>
              </a:rPr>
              <a:t>Can we </a:t>
            </a:r>
            <a:br>
              <a:rPr lang="en-GB" altLang="en-US" sz="2800">
                <a:latin typeface="Arial Black" panose="020B0A04020102020204" pitchFamily="34" charset="0"/>
              </a:rPr>
            </a:br>
            <a:r>
              <a:rPr lang="en-GB" altLang="en-US" sz="2800">
                <a:latin typeface="Arial Black" panose="020B0A04020102020204" pitchFamily="34" charset="0"/>
              </a:rPr>
              <a:t>“keep the lights on”?</a:t>
            </a:r>
          </a:p>
        </p:txBody>
      </p:sp>
      <p:pic>
        <p:nvPicPr>
          <p:cNvPr id="2650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19188"/>
            <a:ext cx="57912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TextBox 3"/>
          <p:cNvSpPr txBox="1">
            <a:spLocks noChangeArrowheads="1"/>
          </p:cNvSpPr>
          <p:nvPr/>
        </p:nvSpPr>
        <p:spPr bwMode="auto">
          <a:xfrm>
            <a:off x="179388" y="1295400"/>
            <a:ext cx="29527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spcBef>
                <a:spcPct val="0"/>
              </a:spcBef>
              <a:buFontTx/>
              <a:buNone/>
            </a:pPr>
            <a:r>
              <a:rPr lang="en-GB" altLang="en-US" sz="2800">
                <a:latin typeface="Arial Black" panose="020B0A04020102020204" pitchFamily="34" charset="0"/>
              </a:rPr>
              <a:t>The ZCB Energy Model:</a:t>
            </a:r>
            <a:br>
              <a:rPr lang="en-GB" altLang="en-US" sz="2800">
                <a:latin typeface="Arial Black" panose="020B0A04020102020204" pitchFamily="34" charset="0"/>
              </a:rPr>
            </a:br>
            <a:br>
              <a:rPr lang="en-GB" altLang="en-US" sz="2800">
                <a:latin typeface="Arial Black" panose="020B0A04020102020204" pitchFamily="34" charset="0"/>
              </a:rPr>
            </a:br>
            <a:r>
              <a:rPr lang="en-GB" altLang="en-US" sz="2800">
                <a:latin typeface="Arial Black" panose="020B0A04020102020204" pitchFamily="34" charset="0"/>
              </a:rPr>
              <a:t>Based on ten years of </a:t>
            </a:r>
            <a:br>
              <a:rPr lang="en-GB" altLang="en-US" sz="2800">
                <a:latin typeface="Arial Black" panose="020B0A04020102020204" pitchFamily="34" charset="0"/>
              </a:rPr>
            </a:br>
            <a:r>
              <a:rPr lang="en-GB" altLang="en-US" sz="2800">
                <a:latin typeface="Arial Black" panose="020B0A04020102020204" pitchFamily="34" charset="0"/>
              </a:rPr>
              <a:t>real-world </a:t>
            </a:r>
            <a:br>
              <a:rPr lang="en-GB" altLang="en-US" sz="2800">
                <a:latin typeface="Arial Black" panose="020B0A04020102020204" pitchFamily="34" charset="0"/>
              </a:rPr>
            </a:br>
            <a:r>
              <a:rPr lang="en-GB" altLang="en-US" sz="2800">
                <a:latin typeface="Arial Black" panose="020B0A04020102020204" pitchFamily="34" charset="0"/>
              </a:rPr>
              <a:t>hourly data </a:t>
            </a:r>
            <a:br>
              <a:rPr lang="en-GB" altLang="en-US" sz="2800">
                <a:latin typeface="Arial Black" panose="020B0A04020102020204" pitchFamily="34" charset="0"/>
              </a:rPr>
            </a:br>
            <a:br>
              <a:rPr lang="en-GB" altLang="en-US" sz="2800">
                <a:latin typeface="Arial Black" panose="020B0A04020102020204" pitchFamily="34" charset="0"/>
              </a:rPr>
            </a:br>
            <a:r>
              <a:rPr lang="en-GB" altLang="en-US" sz="2800">
                <a:latin typeface="Arial Black" panose="020B0A04020102020204" pitchFamily="34" charset="0"/>
              </a:rPr>
              <a:t>2002 - 2011</a:t>
            </a:r>
            <a:br>
              <a:rPr lang="en-GB" altLang="en-US" sz="2800">
                <a:latin typeface="Arial Black" panose="020B0A04020102020204" pitchFamily="34" charset="0"/>
              </a:rPr>
            </a:br>
            <a:r>
              <a:rPr lang="en-GB" altLang="en-US" sz="2800">
                <a:latin typeface="Arial Black" panose="020B0A04020102020204" pitchFamily="34" charset="0"/>
              </a:rPr>
              <a:t>87,648 hours</a:t>
            </a:r>
          </a:p>
        </p:txBody>
      </p:sp>
      <p:pic>
        <p:nvPicPr>
          <p:cNvPr id="26521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19188"/>
            <a:ext cx="57912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150938"/>
            <a:ext cx="489743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42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2363"/>
            <a:ext cx="3816350"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V="1">
            <a:off x="3635375" y="2781300"/>
            <a:ext cx="1368425" cy="172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42988" y="2060575"/>
            <a:ext cx="3960812" cy="31686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4"/>
          <p:cNvGrpSpPr>
            <a:grpSpLocks/>
          </p:cNvGrpSpPr>
          <p:nvPr/>
        </p:nvGrpSpPr>
        <p:grpSpPr bwMode="auto">
          <a:xfrm>
            <a:off x="144463" y="1125538"/>
            <a:ext cx="8823325" cy="5183187"/>
            <a:chOff x="144016" y="836712"/>
            <a:chExt cx="8824035" cy="5184576"/>
          </a:xfrm>
        </p:grpSpPr>
        <p:pic>
          <p:nvPicPr>
            <p:cNvPr id="26542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3" y="836712"/>
              <a:ext cx="490010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42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16" y="875524"/>
              <a:ext cx="3923928" cy="514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625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 y="2271713"/>
            <a:ext cx="8218488"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43138"/>
            <a:ext cx="82804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035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6825" y="2744788"/>
            <a:ext cx="3671888"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035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3897313"/>
            <a:ext cx="390366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035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1284288"/>
            <a:ext cx="4270375"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035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3663" y="5257800"/>
            <a:ext cx="20161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4572000" y="2997200"/>
            <a:ext cx="863600" cy="9366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00563" y="4508500"/>
            <a:ext cx="1150937" cy="1223963"/>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1874" name="Rectangle 2"/>
          <p:cNvSpPr>
            <a:spLocks noGrp="1" noChangeArrowheads="1"/>
          </p:cNvSpPr>
          <p:nvPr>
            <p:ph type="title" idx="4294967295"/>
          </p:nvPr>
        </p:nvSpPr>
        <p:spPr>
          <a:xfrm>
            <a:off x="457200" y="609600"/>
            <a:ext cx="8229600" cy="1143000"/>
          </a:xfrm>
        </p:spPr>
        <p:txBody>
          <a:bodyPr/>
          <a:lstStyle/>
          <a:p>
            <a:r>
              <a:rPr lang="en-GB" altLang="en-US" sz="4000" b="1"/>
              <a:t>Key criteria</a:t>
            </a:r>
            <a:endParaRPr lang="en-GB" altLang="en-US" sz="4000"/>
          </a:p>
        </p:txBody>
      </p:sp>
      <p:sp>
        <p:nvSpPr>
          <p:cNvPr id="3151875" name="Rectangle 3"/>
          <p:cNvSpPr>
            <a:spLocks noGrp="1" noChangeArrowheads="1"/>
          </p:cNvSpPr>
          <p:nvPr>
            <p:ph type="body" idx="4294967295"/>
          </p:nvPr>
        </p:nvSpPr>
        <p:spPr>
          <a:xfrm>
            <a:off x="228600" y="2012950"/>
            <a:ext cx="8763000" cy="4845050"/>
          </a:xfrm>
        </p:spPr>
        <p:txBody>
          <a:bodyPr/>
          <a:lstStyle/>
          <a:p>
            <a:pPr>
              <a:lnSpc>
                <a:spcPct val="110000"/>
              </a:lnSpc>
            </a:pPr>
            <a:r>
              <a:rPr lang="en-US" altLang="en-US" sz="3600">
                <a:solidFill>
                  <a:srgbClr val="000000"/>
                </a:solidFill>
              </a:rPr>
              <a:t>Maintain ‘Modernity’</a:t>
            </a:r>
          </a:p>
          <a:p>
            <a:pPr>
              <a:lnSpc>
                <a:spcPct val="110000"/>
              </a:lnSpc>
            </a:pPr>
            <a:r>
              <a:rPr lang="en-US" altLang="en-US" sz="3600">
                <a:solidFill>
                  <a:srgbClr val="000000"/>
                </a:solidFill>
              </a:rPr>
              <a:t>Maximise positive co-benefits</a:t>
            </a:r>
          </a:p>
          <a:p>
            <a:pPr>
              <a:lnSpc>
                <a:spcPct val="110000"/>
              </a:lnSpc>
            </a:pPr>
            <a:r>
              <a:rPr lang="en-US" altLang="en-US" sz="3600">
                <a:solidFill>
                  <a:srgbClr val="000000"/>
                </a:solidFill>
              </a:rPr>
              <a:t>Use only existing technologies</a:t>
            </a:r>
          </a:p>
          <a:p>
            <a:pPr>
              <a:lnSpc>
                <a:spcPct val="110000"/>
              </a:lnSpc>
            </a:pPr>
            <a:r>
              <a:rPr lang="en-US" altLang="en-US" sz="3600">
                <a:solidFill>
                  <a:srgbClr val="000000"/>
                </a:solidFill>
              </a:rPr>
              <a:t>Carbon, plus other planetary boundaries</a:t>
            </a:r>
          </a:p>
          <a:p>
            <a:pPr>
              <a:lnSpc>
                <a:spcPct val="110000"/>
              </a:lnSpc>
            </a:pPr>
            <a:endParaRPr lang="en-US" altLang="en-US" sz="1600">
              <a:solidFill>
                <a:srgbClr val="000000"/>
              </a:solidFill>
            </a:endParaRPr>
          </a:p>
          <a:p>
            <a:pPr>
              <a:lnSpc>
                <a:spcPct val="90000"/>
              </a:lnSpc>
            </a:pPr>
            <a:endParaRPr lang="en-US" altLang="en-US" sz="1400">
              <a:solidFill>
                <a:srgbClr val="000000"/>
              </a:solidFill>
            </a:endParaRPr>
          </a:p>
          <a:p>
            <a:pPr>
              <a:lnSpc>
                <a:spcPct val="90000"/>
              </a:lnSpc>
              <a:buFontTx/>
              <a:buNone/>
            </a:pPr>
            <a:endParaRPr lang="en-GB" altLang="en-US" sz="900"/>
          </a:p>
        </p:txBody>
      </p:sp>
    </p:spTree>
  </p:cSld>
  <p:clrMapOvr>
    <a:masterClrMapping/>
  </p:clrMapOvr>
  <p:transition advTm="4342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0834" name="Rectangle 2"/>
          <p:cNvSpPr>
            <a:spLocks noGrp="1" noChangeArrowheads="1"/>
          </p:cNvSpPr>
          <p:nvPr>
            <p:ph type="title" idx="4294967295"/>
          </p:nvPr>
        </p:nvSpPr>
        <p:spPr>
          <a:xfrm>
            <a:off x="457200" y="762000"/>
            <a:ext cx="8229600" cy="1143000"/>
          </a:xfrm>
        </p:spPr>
        <p:txBody>
          <a:bodyPr/>
          <a:lstStyle/>
          <a:p>
            <a:r>
              <a:rPr lang="en-GB" altLang="en-US" sz="4000"/>
              <a:t>ZCB Scenario demonstrates</a:t>
            </a:r>
          </a:p>
        </p:txBody>
      </p:sp>
      <p:sp>
        <p:nvSpPr>
          <p:cNvPr id="2680835" name="Rectangle 3"/>
          <p:cNvSpPr>
            <a:spLocks noGrp="1" noChangeArrowheads="1"/>
          </p:cNvSpPr>
          <p:nvPr>
            <p:ph type="body" idx="4294967295"/>
          </p:nvPr>
        </p:nvSpPr>
        <p:spPr>
          <a:xfrm>
            <a:off x="228600" y="1828800"/>
            <a:ext cx="5181600" cy="4692650"/>
          </a:xfrm>
        </p:spPr>
        <p:txBody>
          <a:bodyPr/>
          <a:lstStyle/>
          <a:p>
            <a:pPr>
              <a:lnSpc>
                <a:spcPct val="90000"/>
              </a:lnSpc>
            </a:pPr>
            <a:r>
              <a:rPr lang="en-US" altLang="en-US" sz="2000">
                <a:solidFill>
                  <a:srgbClr val="000000"/>
                </a:solidFill>
              </a:rPr>
              <a:t>82% of the time, the supply of renewable electricity exceeds demand (including electricity for heating and transport).</a:t>
            </a:r>
          </a:p>
          <a:p>
            <a:pPr>
              <a:lnSpc>
                <a:spcPct val="90000"/>
              </a:lnSpc>
            </a:pPr>
            <a:r>
              <a:rPr lang="en-US" altLang="en-US" sz="2000">
                <a:solidFill>
                  <a:srgbClr val="000000"/>
                </a:solidFill>
              </a:rPr>
              <a:t>However, 18% of the time, electricity supply does not fully meet demand.</a:t>
            </a:r>
          </a:p>
          <a:p>
            <a:pPr>
              <a:lnSpc>
                <a:spcPct val="90000"/>
              </a:lnSpc>
            </a:pPr>
            <a:r>
              <a:rPr lang="en-US" altLang="en-US" sz="2000">
                <a:solidFill>
                  <a:srgbClr val="000000"/>
                </a:solidFill>
              </a:rPr>
              <a:t>Short-term storage &amp; ‘shifting’ demand can reduce this from 18% to 15%.</a:t>
            </a:r>
          </a:p>
          <a:p>
            <a:pPr>
              <a:lnSpc>
                <a:spcPct val="90000"/>
              </a:lnSpc>
            </a:pPr>
            <a:r>
              <a:rPr lang="en-US" altLang="en-US" sz="2000">
                <a:solidFill>
                  <a:srgbClr val="000000"/>
                </a:solidFill>
              </a:rPr>
              <a:t>Biogas and carbon neutral synthetic gas are burned in gas power stations to cover this.</a:t>
            </a:r>
          </a:p>
          <a:p>
            <a:pPr>
              <a:lnSpc>
                <a:spcPct val="90000"/>
              </a:lnSpc>
            </a:pPr>
            <a:r>
              <a:rPr lang="en-US" altLang="en-US" sz="2000" b="1">
                <a:solidFill>
                  <a:srgbClr val="000000"/>
                </a:solidFill>
              </a:rPr>
              <a:t>Management of supply and demand with  a 100% renewable energy system is possible with existing technology</a:t>
            </a:r>
            <a:endParaRPr lang="en-US" altLang="en-US" sz="1800">
              <a:solidFill>
                <a:srgbClr val="000000"/>
              </a:solidFill>
            </a:endParaRPr>
          </a:p>
          <a:p>
            <a:pPr>
              <a:lnSpc>
                <a:spcPct val="90000"/>
              </a:lnSpc>
              <a:buFontTx/>
              <a:buNone/>
            </a:pPr>
            <a:endParaRPr lang="en-GB" altLang="en-US" sz="1200"/>
          </a:p>
        </p:txBody>
      </p:sp>
      <p:pic>
        <p:nvPicPr>
          <p:cNvPr id="2680836" name="Picture 4" descr="Screen shot 2015-05-11 at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76600"/>
            <a:ext cx="3657600" cy="2011363"/>
          </a:xfrm>
          <a:prstGeom prst="rect">
            <a:avLst/>
          </a:prstGeom>
          <a:noFill/>
          <a:extLst>
            <a:ext uri="{909E8E84-426E-40DD-AFC4-6F175D3DCCD1}">
              <a14:hiddenFill xmlns:a14="http://schemas.microsoft.com/office/drawing/2010/main">
                <a:solidFill>
                  <a:srgbClr val="FFFFFF"/>
                </a:solidFill>
              </a14:hiddenFill>
            </a:ext>
          </a:extLst>
        </p:spPr>
      </p:pic>
      <p:pic>
        <p:nvPicPr>
          <p:cNvPr id="2680837" name="Picture 5" descr="Screen shot 2015-05-11 a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3517900" cy="129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423"/>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4931" name="Text Box 3"/>
          <p:cNvSpPr txBox="1">
            <a:spLocks noChangeArrowheads="1"/>
          </p:cNvSpPr>
          <p:nvPr/>
        </p:nvSpPr>
        <p:spPr bwMode="auto">
          <a:xfrm>
            <a:off x="0" y="838200"/>
            <a:ext cx="91440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ctr">
              <a:spcBef>
                <a:spcPts val="3750"/>
              </a:spcBef>
              <a:buSzPct val="100000"/>
            </a:pPr>
            <a:r>
              <a:rPr lang="en-GB" altLang="en-US" sz="6000" b="1">
                <a:solidFill>
                  <a:srgbClr val="000000"/>
                </a:solidFill>
              </a:rPr>
              <a:t>Land use</a:t>
            </a:r>
          </a:p>
        </p:txBody>
      </p:sp>
      <p:sp>
        <p:nvSpPr>
          <p:cNvPr id="2684932" name="Rectangle 4"/>
          <p:cNvSpPr>
            <a:spLocks noChangeArrowheads="1"/>
          </p:cNvSpPr>
          <p:nvPr/>
        </p:nvSpPr>
        <p:spPr bwMode="auto">
          <a:xfrm>
            <a:off x="-71438" y="4059238"/>
            <a:ext cx="303213"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buSzPct val="100000"/>
            </a:pPr>
            <a:r>
              <a:rPr lang="en-GB" altLang="en-US" sz="800">
                <a:solidFill>
                  <a:srgbClr val="FFFFFF"/>
                </a:solidFill>
              </a:rPr>
              <a:t>© All rights reserved by Centre for Alternative Technology</a:t>
            </a:r>
          </a:p>
        </p:txBody>
      </p:sp>
      <p:pic>
        <p:nvPicPr>
          <p:cNvPr id="26849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17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8" y="1557338"/>
            <a:ext cx="4105275" cy="361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17059" name="Text Box 3"/>
          <p:cNvSpPr txBox="1">
            <a:spLocks noChangeArrowheads="1"/>
          </p:cNvSpPr>
          <p:nvPr/>
        </p:nvSpPr>
        <p:spPr bwMode="auto">
          <a:xfrm>
            <a:off x="34925" y="1052513"/>
            <a:ext cx="74168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spcBef>
                <a:spcPts val="2500"/>
              </a:spcBef>
              <a:buSzPct val="100000"/>
            </a:pPr>
            <a:r>
              <a:rPr lang="en-GB" altLang="en-US" sz="4000" b="1">
                <a:solidFill>
                  <a:srgbClr val="000000"/>
                </a:solidFill>
              </a:rPr>
              <a:t>Current average UK diet</a:t>
            </a:r>
          </a:p>
        </p:txBody>
      </p:sp>
      <p:sp>
        <p:nvSpPr>
          <p:cNvPr id="3117060" name="Text Box 4"/>
          <p:cNvSpPr txBox="1">
            <a:spLocks noChangeArrowheads="1"/>
          </p:cNvSpPr>
          <p:nvPr/>
        </p:nvSpPr>
        <p:spPr bwMode="auto">
          <a:xfrm>
            <a:off x="215900" y="1936750"/>
            <a:ext cx="6588125" cy="507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38138" indent="-338138" defTabSz="449263">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1pPr>
            <a:lvl2pPr marL="800100" indent="-338138" defTabSz="449263">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800100" algn="l"/>
                <a:tab pos="1247775" algn="l"/>
                <a:tab pos="1697038" algn="l"/>
                <a:tab pos="2146300" algn="l"/>
                <a:tab pos="2595563" algn="l"/>
                <a:tab pos="3044825" algn="l"/>
                <a:tab pos="3494088" algn="l"/>
                <a:tab pos="3943350" algn="l"/>
                <a:tab pos="4392613" algn="l"/>
                <a:tab pos="4841875" algn="l"/>
                <a:tab pos="5291138" algn="l"/>
                <a:tab pos="5740400" algn="l"/>
                <a:tab pos="6189663" algn="l"/>
                <a:tab pos="6638925" algn="l"/>
                <a:tab pos="7088188" algn="l"/>
                <a:tab pos="7537450" algn="l"/>
                <a:tab pos="7986713" algn="l"/>
                <a:tab pos="8435975" algn="l"/>
                <a:tab pos="8885238" algn="l"/>
                <a:tab pos="9334500" algn="l"/>
                <a:tab pos="9783763" algn="l"/>
              </a:tabLst>
              <a:defRPr>
                <a:solidFill>
                  <a:schemeClr val="tx1"/>
                </a:solidFill>
                <a:latin typeface="Arial" panose="020B0604020202020204" pitchFamily="34" charset="0"/>
                <a:cs typeface="Arial" panose="020B0604020202020204" pitchFamily="34" charset="0"/>
              </a:defRPr>
            </a:lvl9pPr>
          </a:lstStyle>
          <a:p>
            <a:pPr lvl="1">
              <a:spcBef>
                <a:spcPts val="1500"/>
              </a:spcBef>
              <a:buSzPct val="100000"/>
            </a:pPr>
            <a:r>
              <a:rPr lang="en-GB" altLang="en-US" sz="2400">
                <a:solidFill>
                  <a:srgbClr val="000000"/>
                </a:solidFill>
              </a:rPr>
              <a:t> 64% of adults overweight/obese             (Bates et al, 2011).</a:t>
            </a:r>
          </a:p>
          <a:p>
            <a:pPr lvl="1">
              <a:spcBef>
                <a:spcPts val="1500"/>
              </a:spcBef>
              <a:buSzPct val="100000"/>
            </a:pPr>
            <a:r>
              <a:rPr lang="en-GB" altLang="en-US" sz="2400">
                <a:solidFill>
                  <a:srgbClr val="000000"/>
                </a:solidFill>
              </a:rPr>
              <a:t> 71% of deaths in 2010 from diet-           related disease (WHO, 2013). </a:t>
            </a:r>
          </a:p>
          <a:p>
            <a:pPr>
              <a:spcBef>
                <a:spcPts val="1500"/>
              </a:spcBef>
              <a:buClr>
                <a:srgbClr val="000000"/>
              </a:buClr>
              <a:buSzPct val="100000"/>
              <a:buFont typeface="Arial" panose="020B0604020202020204" pitchFamily="34" charset="0"/>
              <a:buChar char="•"/>
            </a:pPr>
            <a:r>
              <a:rPr lang="en-GB" altLang="en-US" sz="2400">
                <a:solidFill>
                  <a:srgbClr val="000000"/>
                </a:solidFill>
              </a:rPr>
              <a:t> </a:t>
            </a:r>
            <a:r>
              <a:rPr lang="en-GB" altLang="en-US" sz="2400" b="1">
                <a:solidFill>
                  <a:srgbClr val="000000"/>
                </a:solidFill>
              </a:rPr>
              <a:t>Too much food.</a:t>
            </a:r>
          </a:p>
          <a:p>
            <a:pPr>
              <a:spcBef>
                <a:spcPts val="1500"/>
              </a:spcBef>
              <a:buClr>
                <a:srgbClr val="000000"/>
              </a:buClr>
              <a:buSzPct val="100000"/>
              <a:buFont typeface="Arial" panose="020B0604020202020204" pitchFamily="34" charset="0"/>
              <a:buChar char="•"/>
            </a:pPr>
            <a:r>
              <a:rPr lang="en-GB" altLang="en-US" sz="2400" b="1">
                <a:solidFill>
                  <a:srgbClr val="000000"/>
                </a:solidFill>
              </a:rPr>
              <a:t> An unhealthy balance.</a:t>
            </a:r>
          </a:p>
          <a:p>
            <a:pPr lvl="1">
              <a:spcBef>
                <a:spcPts val="1500"/>
              </a:spcBef>
              <a:buClr>
                <a:srgbClr val="000000"/>
              </a:buClr>
              <a:buSzPct val="100000"/>
              <a:buFont typeface="Arial" panose="020B0604020202020204" pitchFamily="34" charset="0"/>
              <a:buChar char="•"/>
            </a:pPr>
            <a:r>
              <a:rPr lang="en-GB" altLang="en-US" sz="2400">
                <a:solidFill>
                  <a:srgbClr val="000000"/>
                </a:solidFill>
              </a:rPr>
              <a:t> Too much HFSS and high protein foods.</a:t>
            </a:r>
          </a:p>
          <a:p>
            <a:pPr lvl="1">
              <a:spcBef>
                <a:spcPts val="1500"/>
              </a:spcBef>
              <a:buClr>
                <a:srgbClr val="000000"/>
              </a:buClr>
              <a:buSzPct val="100000"/>
              <a:buFont typeface="Arial" panose="020B0604020202020204" pitchFamily="34" charset="0"/>
              <a:buChar char="•"/>
            </a:pPr>
            <a:r>
              <a:rPr lang="en-GB" altLang="en-US" sz="2400">
                <a:solidFill>
                  <a:srgbClr val="000000"/>
                </a:solidFill>
              </a:rPr>
              <a:t> Too little fruit, vegetables and cereals.</a:t>
            </a:r>
          </a:p>
          <a:p>
            <a:pPr>
              <a:spcBef>
                <a:spcPts val="1500"/>
              </a:spcBef>
              <a:buClr>
                <a:srgbClr val="000000"/>
              </a:buClr>
              <a:buSzPct val="100000"/>
              <a:buFont typeface="Arial" panose="020B0604020202020204" pitchFamily="34" charset="0"/>
              <a:buChar char="•"/>
            </a:pPr>
            <a:r>
              <a:rPr lang="en-GB" altLang="en-US" sz="2400" b="1">
                <a:solidFill>
                  <a:srgbClr val="000000"/>
                </a:solidFill>
              </a:rPr>
              <a:t>Waste (30% in Europe (FAO, 2011)).</a:t>
            </a:r>
          </a:p>
          <a:p>
            <a:pPr>
              <a:spcBef>
                <a:spcPts val="1500"/>
              </a:spcBef>
              <a:buSzPct val="100000"/>
            </a:pPr>
            <a:endParaRPr lang="en-GB" altLang="en-US" sz="2400" b="1">
              <a:solidFill>
                <a:srgbClr val="000000"/>
              </a:solidFill>
            </a:endParaRPr>
          </a:p>
        </p:txBody>
      </p:sp>
      <p:pic>
        <p:nvPicPr>
          <p:cNvPr id="3117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836613"/>
            <a:ext cx="273685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7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334000"/>
            <a:ext cx="20415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19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1075"/>
            <a:ext cx="3910012" cy="3960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9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981075"/>
            <a:ext cx="4032250" cy="400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9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5229225"/>
            <a:ext cx="2159000" cy="134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91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021388"/>
            <a:ext cx="2978150" cy="76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123202" name="Group 2"/>
          <p:cNvGrpSpPr>
            <a:grpSpLocks/>
          </p:cNvGrpSpPr>
          <p:nvPr/>
        </p:nvGrpSpPr>
        <p:grpSpPr bwMode="auto">
          <a:xfrm>
            <a:off x="1331913" y="692150"/>
            <a:ext cx="6259512" cy="6161088"/>
            <a:chOff x="839" y="436"/>
            <a:chExt cx="3943" cy="3881"/>
          </a:xfrm>
        </p:grpSpPr>
        <p:pic>
          <p:nvPicPr>
            <p:cNvPr id="3123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436"/>
              <a:ext cx="3862" cy="17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3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 y="2175"/>
              <a:ext cx="3943" cy="21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123205" name="Picture 5"/>
          <p:cNvPicPr>
            <a:picLocks noChangeAspect="1" noChangeArrowheads="1"/>
          </p:cNvPicPr>
          <p:nvPr/>
        </p:nvPicPr>
        <p:blipFill>
          <a:blip r:embed="rId4">
            <a:extLst>
              <a:ext uri="{28A0092B-C50C-407E-A947-70E740481C1C}">
                <a14:useLocalDpi xmlns:a14="http://schemas.microsoft.com/office/drawing/2010/main" val="0"/>
              </a:ext>
            </a:extLst>
          </a:blip>
          <a:srcRect l="70117" t="2008" b="28134"/>
          <a:stretch>
            <a:fillRect/>
          </a:stretch>
        </p:blipFill>
        <p:spPr bwMode="auto">
          <a:xfrm>
            <a:off x="5773738" y="765175"/>
            <a:ext cx="3370262" cy="4103688"/>
          </a:xfrm>
          <a:prstGeom prst="rect">
            <a:avLst/>
          </a:prstGeom>
          <a:noFill/>
          <a:ln>
            <a:noFill/>
          </a:ln>
          <a:effectLst/>
          <a:extLst>
            <a:ext uri="{909E8E84-426E-40DD-AFC4-6F175D3DCCD1}">
              <a14:hiddenFill xmlns:a14="http://schemas.microsoft.com/office/drawing/2010/main">
                <a:blipFill dpi="0" rotWithShape="0">
                  <a:blip/>
                  <a:srcRect l="70117" t="2008" b="281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3206" name="Rectangle 6"/>
          <p:cNvSpPr>
            <a:spLocks noChangeArrowheads="1"/>
          </p:cNvSpPr>
          <p:nvPr/>
        </p:nvSpPr>
        <p:spPr bwMode="auto">
          <a:xfrm>
            <a:off x="5795963" y="4797425"/>
            <a:ext cx="3348037" cy="11525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125250" name="Group 2"/>
          <p:cNvGrpSpPr>
            <a:grpSpLocks/>
          </p:cNvGrpSpPr>
          <p:nvPr/>
        </p:nvGrpSpPr>
        <p:grpSpPr bwMode="auto">
          <a:xfrm>
            <a:off x="1331913" y="692150"/>
            <a:ext cx="6188075" cy="6161088"/>
            <a:chOff x="839" y="436"/>
            <a:chExt cx="3898" cy="3881"/>
          </a:xfrm>
        </p:grpSpPr>
        <p:pic>
          <p:nvPicPr>
            <p:cNvPr id="3125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436"/>
              <a:ext cx="3818" cy="17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5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 y="2175"/>
              <a:ext cx="3898" cy="21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5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 y="2218"/>
              <a:ext cx="2490" cy="1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125254" name="Picture 6"/>
          <p:cNvPicPr>
            <a:picLocks noChangeAspect="1" noChangeArrowheads="1"/>
          </p:cNvPicPr>
          <p:nvPr/>
        </p:nvPicPr>
        <p:blipFill>
          <a:blip r:embed="rId4">
            <a:extLst>
              <a:ext uri="{28A0092B-C50C-407E-A947-70E740481C1C}">
                <a14:useLocalDpi xmlns:a14="http://schemas.microsoft.com/office/drawing/2010/main" val="0"/>
              </a:ext>
            </a:extLst>
          </a:blip>
          <a:srcRect l="70117" t="2008" b="28134"/>
          <a:stretch>
            <a:fillRect/>
          </a:stretch>
        </p:blipFill>
        <p:spPr bwMode="auto">
          <a:xfrm>
            <a:off x="5773738" y="765175"/>
            <a:ext cx="3370262" cy="4103688"/>
          </a:xfrm>
          <a:prstGeom prst="rect">
            <a:avLst/>
          </a:prstGeom>
          <a:noFill/>
          <a:ln>
            <a:noFill/>
          </a:ln>
          <a:effectLst/>
          <a:extLst>
            <a:ext uri="{909E8E84-426E-40DD-AFC4-6F175D3DCCD1}">
              <a14:hiddenFill xmlns:a14="http://schemas.microsoft.com/office/drawing/2010/main">
                <a:blipFill dpi="0" rotWithShape="0">
                  <a:blip/>
                  <a:srcRect l="70117" t="2008" b="281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5255" name="Rectangle 7"/>
          <p:cNvSpPr>
            <a:spLocks noChangeArrowheads="1"/>
          </p:cNvSpPr>
          <p:nvPr/>
        </p:nvSpPr>
        <p:spPr bwMode="auto">
          <a:xfrm>
            <a:off x="5795963" y="4797425"/>
            <a:ext cx="3348037" cy="11525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8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8569325" cy="554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82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453188"/>
            <a:ext cx="6723063" cy="354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82884" name="Text Box 4"/>
          <p:cNvSpPr txBox="1">
            <a:spLocks noChangeArrowheads="1"/>
          </p:cNvSpPr>
          <p:nvPr/>
        </p:nvSpPr>
        <p:spPr bwMode="auto">
          <a:xfrm>
            <a:off x="1908175" y="692150"/>
            <a:ext cx="4824413" cy="254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a:solidFill>
                  <a:srgbClr val="000000"/>
                </a:solidFill>
              </a:rPr>
              <a:t>Synthetic gas storage</a:t>
            </a:r>
          </a:p>
          <a:p>
            <a:pPr>
              <a:spcBef>
                <a:spcPts val="2000"/>
              </a:spcBef>
              <a:buSzPct val="100000"/>
            </a:pPr>
            <a:r>
              <a:rPr lang="en-GB" altLang="en-US" sz="3200">
                <a:solidFill>
                  <a:srgbClr val="000000"/>
                </a:solidFill>
              </a:rPr>
              <a:t>= Demand met </a:t>
            </a:r>
            <a:r>
              <a:rPr lang="en-GB" altLang="en-US" sz="3200" b="1">
                <a:solidFill>
                  <a:srgbClr val="000000"/>
                </a:solidFill>
              </a:rPr>
              <a:t>100%</a:t>
            </a:r>
            <a:r>
              <a:rPr lang="en-GB" altLang="en-US" sz="3200">
                <a:solidFill>
                  <a:srgbClr val="000000"/>
                </a:solidFill>
              </a:rPr>
              <a:t>          	of time</a:t>
            </a:r>
          </a:p>
          <a:p>
            <a:pPr>
              <a:spcBef>
                <a:spcPts val="2000"/>
              </a:spcBef>
              <a:buSzPct val="100000"/>
            </a:pPr>
            <a:endParaRPr lang="en-GB" alt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1792003" name="Rectangle 3"/>
          <p:cNvSpPr>
            <a:spLocks noGrp="1" noChangeArrowheads="1"/>
          </p:cNvSpPr>
          <p:nvPr>
            <p:ph type="title"/>
          </p:nvPr>
        </p:nvSpPr>
        <p:spPr>
          <a:xfrm>
            <a:off x="0" y="990600"/>
            <a:ext cx="9144000" cy="1143000"/>
          </a:xfrm>
          <a:noFill/>
          <a:ln/>
        </p:spPr>
        <p:txBody>
          <a:bodyPr/>
          <a:lstStyle/>
          <a:p>
            <a:pPr algn="l"/>
            <a:r>
              <a:rPr lang="en-GB" altLang="en-US" b="1"/>
              <a:t> Net zero is achievable</a:t>
            </a:r>
            <a:endParaRPr lang="en-US" altLang="en-US">
              <a:solidFill>
                <a:schemeClr val="tx1"/>
              </a:solidFill>
            </a:endParaRPr>
          </a:p>
        </p:txBody>
      </p:sp>
      <p:pic>
        <p:nvPicPr>
          <p:cNvPr id="1792004" name="Picture 4" descr="cap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914400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7666" name="Rectangle 2"/>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3057667" name="Rectangle 3"/>
          <p:cNvSpPr>
            <a:spLocks noGrp="1" noChangeArrowheads="1"/>
          </p:cNvSpPr>
          <p:nvPr>
            <p:ph type="title"/>
          </p:nvPr>
        </p:nvSpPr>
        <p:spPr>
          <a:xfrm>
            <a:off x="0" y="990600"/>
            <a:ext cx="9144000" cy="1143000"/>
          </a:xfrm>
          <a:noFill/>
          <a:ln/>
        </p:spPr>
        <p:txBody>
          <a:bodyPr/>
          <a:lstStyle/>
          <a:p>
            <a:r>
              <a:rPr lang="en-GB" altLang="en-US" sz="4000" b="1"/>
              <a:t>Showing have all the technologies opens a new chapter in our story!</a:t>
            </a:r>
            <a:endParaRPr lang="en-US" altLang="en-US">
              <a:solidFill>
                <a:schemeClr val="tx1"/>
              </a:solidFill>
            </a:endParaRPr>
          </a:p>
        </p:txBody>
      </p:sp>
      <p:pic>
        <p:nvPicPr>
          <p:cNvPr id="3057668" name="Picture 4" descr="5_WordCloud_MB_600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362200"/>
            <a:ext cx="3657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57669" name="Picture 5" descr="collaboration-word-cloud-x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88" y="3405188"/>
            <a:ext cx="71437" cy="47625"/>
          </a:xfrm>
          <a:prstGeom prst="rect">
            <a:avLst/>
          </a:prstGeom>
          <a:noFill/>
          <a:extLst>
            <a:ext uri="{909E8E84-426E-40DD-AFC4-6F175D3DCCD1}">
              <a14:hiddenFill xmlns:a14="http://schemas.microsoft.com/office/drawing/2010/main">
                <a:solidFill>
                  <a:srgbClr val="FFFFFF"/>
                </a:solidFill>
              </a14:hiddenFill>
            </a:ext>
          </a:extLst>
        </p:spPr>
      </p:pic>
      <p:pic>
        <p:nvPicPr>
          <p:cNvPr id="3057670" name="Picture 6" descr="Greenbuild_Wordclou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257800"/>
            <a:ext cx="4419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57671" name="Picture 7" descr="12336526-a-sustainable-energy-word-cloud-concept-with-terms-such-as-plants-green-solution-solar-earth-pla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181600"/>
            <a:ext cx="1506538" cy="1506538"/>
          </a:xfrm>
          <a:prstGeom prst="rect">
            <a:avLst/>
          </a:prstGeom>
          <a:noFill/>
          <a:extLst>
            <a:ext uri="{909E8E84-426E-40DD-AFC4-6F175D3DCCD1}">
              <a14:hiddenFill xmlns:a14="http://schemas.microsoft.com/office/drawing/2010/main">
                <a:solidFill>
                  <a:srgbClr val="FFFFFF"/>
                </a:solidFill>
              </a14:hiddenFill>
            </a:ext>
          </a:extLst>
        </p:spPr>
      </p:pic>
      <p:pic>
        <p:nvPicPr>
          <p:cNvPr id="3057672" name="Picture 8" descr="word_cloud_686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438400"/>
            <a:ext cx="16605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57673" name="Picture 9" descr="Word Clo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362200"/>
            <a:ext cx="4419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57674" name="Picture 10" descr="cool_actions_wordcloud7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657600"/>
            <a:ext cx="3733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57675" name="Picture 11" descr="word-cloud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5150" y="5029200"/>
            <a:ext cx="34988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57676" name="Picture 12" descr="mit &amp; adapt w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3505200"/>
            <a:ext cx="3429000" cy="1558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0706" name="Rectangle 2"/>
          <p:cNvSpPr>
            <a:spLocks noChangeArrowheads="1"/>
          </p:cNvSpPr>
          <p:nvPr/>
        </p:nvSpPr>
        <p:spPr bwMode="auto">
          <a:xfrm>
            <a:off x="-381000" y="0"/>
            <a:ext cx="9525000" cy="708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sz="2400">
              <a:ea typeface="ＭＳ Ｐゴシック" panose="020B0600070205080204" pitchFamily="34" charset="-128"/>
            </a:endParaRPr>
          </a:p>
        </p:txBody>
      </p:sp>
      <p:sp>
        <p:nvSpPr>
          <p:cNvPr id="2760707" name="Text Box 3"/>
          <p:cNvSpPr txBox="1">
            <a:spLocks noChangeArrowheads="1"/>
          </p:cNvSpPr>
          <p:nvPr/>
        </p:nvSpPr>
        <p:spPr bwMode="auto">
          <a:xfrm>
            <a:off x="3886200" y="3124200"/>
            <a:ext cx="1539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GB" altLang="en-US" sz="4000">
                <a:solidFill>
                  <a:schemeClr val="bg2"/>
                </a:solidFill>
                <a:ea typeface="ＭＳ Ｐゴシック" panose="020B0600070205080204" pitchFamily="34" charset="-128"/>
              </a:rPr>
              <a:t>words</a:t>
            </a:r>
          </a:p>
        </p:txBody>
      </p:sp>
      <p:pic>
        <p:nvPicPr>
          <p:cNvPr id="2760708" name="Picture 4" descr="Screen shot 2015-05-27 at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562600"/>
            <a:ext cx="3429000"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760709" name="Picture 5" descr="Screen shot 2015-05-27 a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9525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760710" name="Picture 6" descr="Screen shot 2015-05-27 a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8763000" cy="2097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430084" name="Rectangle 4"/>
          <p:cNvSpPr>
            <a:spLocks noChangeArrowheads="1"/>
          </p:cNvSpPr>
          <p:nvPr/>
        </p:nvSpPr>
        <p:spPr bwMode="auto">
          <a:xfrm>
            <a:off x="0" y="0"/>
            <a:ext cx="9144000" cy="22828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endParaRPr lang="en-GB" altLang="en-US" sz="2400">
              <a:ea typeface="ＭＳ Ｐゴシック" panose="020B0600070205080204" pitchFamily="34" charset="-128"/>
            </a:endParaRPr>
          </a:p>
          <a:p>
            <a:pPr eaLnBrk="0" hangingPunct="0"/>
            <a:endParaRPr lang="en-GB" altLang="en-US" sz="2400">
              <a:ea typeface="ＭＳ Ｐゴシック" panose="020B0600070205080204" pitchFamily="34" charset="-128"/>
            </a:endParaRPr>
          </a:p>
          <a:p>
            <a:pPr eaLnBrk="0" hangingPunct="0"/>
            <a:endParaRPr lang="en-GB" altLang="en-US" sz="2400">
              <a:ea typeface="ＭＳ Ｐゴシック" panose="020B0600070205080204" pitchFamily="34" charset="-128"/>
            </a:endParaRPr>
          </a:p>
          <a:p>
            <a:pPr eaLnBrk="0" hangingPunct="0"/>
            <a:endParaRPr lang="en-GB" altLang="en-US" sz="2400">
              <a:ea typeface="ＭＳ Ｐゴシック" panose="020B0600070205080204" pitchFamily="34" charset="-128"/>
            </a:endParaRPr>
          </a:p>
          <a:p>
            <a:pPr eaLnBrk="0" hangingPunct="0"/>
            <a:endParaRPr lang="en-GB" altLang="en-US" sz="2400">
              <a:ea typeface="ＭＳ Ｐゴシック" panose="020B0600070205080204" pitchFamily="34" charset="-128"/>
            </a:endParaRPr>
          </a:p>
          <a:p>
            <a:pPr eaLnBrk="0" hangingPunct="0"/>
            <a:endParaRPr lang="en-GB" altLang="en-US" sz="2400">
              <a:ea typeface="ＭＳ Ｐゴシック" panose="020B0600070205080204" pitchFamily="34" charset="-128"/>
            </a:endParaRPr>
          </a:p>
        </p:txBody>
      </p:sp>
      <p:pic>
        <p:nvPicPr>
          <p:cNvPr id="430085" name="Picture 5" descr="ZCB cover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678363" cy="5943600"/>
          </a:xfrm>
          <a:prstGeom prst="rect">
            <a:avLst/>
          </a:prstGeom>
          <a:noFill/>
          <a:extLst>
            <a:ext uri="{909E8E84-426E-40DD-AFC4-6F175D3DCCD1}">
              <a14:hiddenFill xmlns:a14="http://schemas.microsoft.com/office/drawing/2010/main">
                <a:solidFill>
                  <a:srgbClr val="FFFFFF"/>
                </a:solidFill>
              </a14:hiddenFill>
            </a:ext>
          </a:extLst>
        </p:spPr>
      </p:pic>
      <p:sp>
        <p:nvSpPr>
          <p:cNvPr id="430087" name="Text Box 7"/>
          <p:cNvSpPr txBox="1">
            <a:spLocks noChangeArrowheads="1"/>
          </p:cNvSpPr>
          <p:nvPr/>
        </p:nvSpPr>
        <p:spPr bwMode="auto">
          <a:xfrm>
            <a:off x="0" y="4495800"/>
            <a:ext cx="9144000" cy="1403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3600" b="1">
                <a:latin typeface="Calibri" panose="020F0502020204030204" pitchFamily="34" charset="0"/>
              </a:rPr>
              <a:t>A rapid transition scenario</a:t>
            </a:r>
          </a:p>
          <a:p>
            <a:pPr algn="ctr"/>
            <a:endParaRPr lang="en-GB" altLang="en-US" sz="3600" b="1">
              <a:latin typeface="Calibri" panose="020F0502020204030204" pitchFamily="34" charset="0"/>
            </a:endParaRPr>
          </a:p>
          <a:p>
            <a:pPr algn="ctr"/>
            <a:endParaRPr lang="en-GB" altLang="en-US" sz="1400" b="1">
              <a:solidFill>
                <a:srgbClr val="666666"/>
              </a:solidFill>
              <a:latin typeface="Arial Black" panose="020B0A04020102020204" pitchFamily="34" charset="0"/>
            </a:endParaRPr>
          </a:p>
        </p:txBody>
      </p:sp>
      <p:pic>
        <p:nvPicPr>
          <p:cNvPr id="430089" name="Picture 9" descr="CAT_logo_slate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867400"/>
            <a:ext cx="4572000" cy="790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890" name="Rectangle 2"/>
          <p:cNvSpPr>
            <a:spLocks noChangeArrowheads="1"/>
          </p:cNvSpPr>
          <p:nvPr/>
        </p:nvSpPr>
        <p:spPr bwMode="auto">
          <a:xfrm>
            <a:off x="-228600" y="0"/>
            <a:ext cx="9372600" cy="708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sz="2400">
              <a:ea typeface="ＭＳ Ｐゴシック" panose="020B0600070205080204" pitchFamily="34" charset="-128"/>
            </a:endParaRPr>
          </a:p>
        </p:txBody>
      </p:sp>
      <p:pic>
        <p:nvPicPr>
          <p:cNvPr id="2981891" name="Picture 3" descr="Screen shot 2015-05-27 at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001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981892" name="Picture 4" descr="Screen shot 2015-06-02 a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2981893" name="Picture 5" descr="Screen shot 2015-08-31 a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352800"/>
            <a:ext cx="6985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981894" name="Picture 6" descr="Screen shot 2015-05-27 a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6005513"/>
            <a:ext cx="1981200" cy="852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62" name="Picture 2" descr="Opening address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02" name="Picture 2" descr="solutio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764803" name="Text Box 3"/>
          <p:cNvSpPr txBox="1">
            <a:spLocks noChangeArrowheads="1"/>
          </p:cNvSpPr>
          <p:nvPr/>
        </p:nvSpPr>
        <p:spPr bwMode="auto">
          <a:xfrm>
            <a:off x="533400" y="6324600"/>
            <a:ext cx="7831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000"/>
              <a:t>“The Solutions Project”</a:t>
            </a:r>
          </a:p>
        </p:txBody>
      </p:sp>
      <p:pic>
        <p:nvPicPr>
          <p:cNvPr id="2764804" name="Picture 4" descr="Stanford-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1905000" cy="528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850" name="Picture 2" descr="Screen shot 2014-03-31 a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42" name="Rectangle 2"/>
          <p:cNvSpPr>
            <a:spLocks noChangeArrowheads="1"/>
          </p:cNvSpPr>
          <p:nvPr/>
        </p:nvSpPr>
        <p:spPr bwMode="auto">
          <a:xfrm>
            <a:off x="-228600" y="0"/>
            <a:ext cx="9372600" cy="708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sz="2400">
              <a:ea typeface="ＭＳ Ｐゴシック" panose="020B0600070205080204" pitchFamily="34" charset="-128"/>
            </a:endParaRPr>
          </a:p>
        </p:txBody>
      </p:sp>
      <p:pic>
        <p:nvPicPr>
          <p:cNvPr id="2775043" name="Picture 3" descr="ZC a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953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2775044" name="Picture 4" descr="ZC aust_report_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38" y="0"/>
            <a:ext cx="4640262" cy="7085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7090" name="Picture 2" descr="sonder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
            <a:ext cx="8915400" cy="6711950"/>
          </a:xfrm>
          <a:prstGeom prst="rect">
            <a:avLst/>
          </a:prstGeom>
          <a:noFill/>
          <a:extLst>
            <a:ext uri="{909E8E84-426E-40DD-AFC4-6F175D3DCCD1}">
              <a14:hiddenFill xmlns:a14="http://schemas.microsoft.com/office/drawing/2010/main">
                <a:solidFill>
                  <a:srgbClr val="FFFFFF"/>
                </a:solidFill>
              </a14:hiddenFill>
            </a:ext>
          </a:extLst>
        </p:spPr>
      </p:pic>
      <p:pic>
        <p:nvPicPr>
          <p:cNvPr id="2777091" name="Picture 3" descr="Project_Z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143500"/>
            <a:ext cx="32766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777092" name="Picture 4" descr="project-zero-sonderb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3354388" cy="2744788"/>
          </a:xfrm>
          <a:prstGeom prst="rect">
            <a:avLst/>
          </a:prstGeom>
          <a:noFill/>
          <a:extLst>
            <a:ext uri="{909E8E84-426E-40DD-AFC4-6F175D3DCCD1}">
              <a14:hiddenFill xmlns:a14="http://schemas.microsoft.com/office/drawing/2010/main">
                <a:solidFill>
                  <a:srgbClr val="FFFFFF"/>
                </a:solidFill>
              </a14:hiddenFill>
            </a:ext>
          </a:extLst>
        </p:spPr>
      </p:pic>
      <p:pic>
        <p:nvPicPr>
          <p:cNvPr id="2777093" name="Picture 5" descr="proj ze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124200"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7315" name="Rectangle 3"/>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2957316" name="Rectangle 4"/>
          <p:cNvSpPr>
            <a:spLocks noGrp="1" noChangeArrowheads="1"/>
          </p:cNvSpPr>
          <p:nvPr>
            <p:ph type="title"/>
          </p:nvPr>
        </p:nvSpPr>
        <p:spPr>
          <a:xfrm>
            <a:off x="0" y="0"/>
            <a:ext cx="9144000" cy="1143000"/>
          </a:xfrm>
          <a:solidFill>
            <a:schemeClr val="bg1"/>
          </a:solidFill>
          <a:ln/>
        </p:spPr>
        <p:txBody>
          <a:bodyPr/>
          <a:lstStyle/>
          <a:p>
            <a:pPr marL="838200" indent="-838200"/>
            <a:r>
              <a:rPr lang="en-GB" altLang="en-US" sz="3600" b="1"/>
              <a:t>An exciting range of co-benefits</a:t>
            </a:r>
            <a:endParaRPr lang="en-US" altLang="en-US"/>
          </a:p>
        </p:txBody>
      </p:sp>
      <p:sp>
        <p:nvSpPr>
          <p:cNvPr id="2957318" name="Rectangle 4"/>
          <p:cNvSpPr>
            <a:spLocks noChangeArrowheads="1"/>
          </p:cNvSpPr>
          <p:nvPr/>
        </p:nvSpPr>
        <p:spPr bwMode="auto">
          <a:xfrm>
            <a:off x="0" y="1524000"/>
            <a:ext cx="4114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GB" altLang="en-US" sz="2800"/>
              <a:t>We have to re-think a lot of things to deal with the climate challenge </a:t>
            </a:r>
          </a:p>
          <a:p>
            <a:endParaRPr lang="en-GB" altLang="en-US" sz="2800"/>
          </a:p>
          <a:p>
            <a:r>
              <a:rPr lang="en-GB" altLang="en-US" sz="2800"/>
              <a:t>So this offers us a once in a generation opportunity to change other things too</a:t>
            </a:r>
          </a:p>
          <a:p>
            <a:pPr>
              <a:buFontTx/>
              <a:buNone/>
            </a:pPr>
            <a:endParaRPr lang="en-GB" altLang="en-US" sz="2800"/>
          </a:p>
        </p:txBody>
      </p:sp>
      <p:pic>
        <p:nvPicPr>
          <p:cNvPr id="2957319" name="Picture 7" descr="what-if-its-a-big-ho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071563"/>
            <a:ext cx="5486400" cy="5364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9170"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2439171" name="Picture 3" descr="urban 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2433028" name="Picture 4" descr="we b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10400" cy="3960813"/>
          </a:xfrm>
          <a:prstGeom prst="rect">
            <a:avLst/>
          </a:prstGeom>
          <a:noFill/>
          <a:extLst>
            <a:ext uri="{909E8E84-426E-40DD-AFC4-6F175D3DCCD1}">
              <a14:hiddenFill xmlns:a14="http://schemas.microsoft.com/office/drawing/2010/main">
                <a:solidFill>
                  <a:srgbClr val="FFFFFF"/>
                </a:solidFill>
              </a14:hiddenFill>
            </a:ext>
          </a:extLst>
        </p:spPr>
      </p:pic>
      <p:pic>
        <p:nvPicPr>
          <p:cNvPr id="2433030" name="Picture 6" descr="ratr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60960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433032" name="Picture 8" descr="barc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2400"/>
            <a:ext cx="2133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433034" name="Picture 10" descr="non consu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33800"/>
            <a:ext cx="3048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433035" name="Picture 11" descr="anticonsumer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5257800"/>
            <a:ext cx="21875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433036" name="Picture 12" descr="momentsnotth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257800"/>
            <a:ext cx="1981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433037" name="Picture 13" descr="banks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3100" y="5257800"/>
            <a:ext cx="2116138"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2435076" name="Picture 4" descr="good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1440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435077" name="Picture 5" descr="Balanced-D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16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1175555" name="Rectangle 3"/>
          <p:cNvSpPr>
            <a:spLocks noGrp="1" noChangeArrowheads="1"/>
          </p:cNvSpPr>
          <p:nvPr>
            <p:ph type="title"/>
          </p:nvPr>
        </p:nvSpPr>
        <p:spPr>
          <a:xfrm>
            <a:off x="0" y="0"/>
            <a:ext cx="8610600" cy="1143000"/>
          </a:xfrm>
          <a:noFill/>
          <a:ln/>
        </p:spPr>
        <p:txBody>
          <a:bodyPr/>
          <a:lstStyle/>
          <a:p>
            <a:pPr algn="l"/>
            <a:r>
              <a:rPr lang="en-GB" altLang="en-US"/>
              <a:t>- but there’s a C</a:t>
            </a:r>
            <a:r>
              <a:rPr lang="en-GB" altLang="en-US">
                <a:solidFill>
                  <a:schemeClr val="tx1"/>
                </a:solidFill>
              </a:rPr>
              <a:t>atch-22</a:t>
            </a:r>
            <a:endParaRPr lang="en-US" altLang="en-US">
              <a:solidFill>
                <a:schemeClr val="tx1"/>
              </a:solidFill>
            </a:endParaRPr>
          </a:p>
        </p:txBody>
      </p:sp>
      <p:pic>
        <p:nvPicPr>
          <p:cNvPr id="1175556" name="Picture 4" descr="Cha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15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346"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3129351" name="Picture 7" descr="kf20120501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112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29352" name="Text Box 8"/>
          <p:cNvSpPr txBox="1">
            <a:spLocks noChangeArrowheads="1"/>
          </p:cNvSpPr>
          <p:nvPr/>
        </p:nvSpPr>
        <p:spPr bwMode="auto">
          <a:xfrm>
            <a:off x="4114800" y="6019800"/>
            <a:ext cx="2062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a:solidFill>
                  <a:schemeClr val="bg1"/>
                </a:solidFill>
              </a:rPr>
              <a:t>£ 2,450,458</a:t>
            </a:r>
          </a:p>
        </p:txBody>
      </p:sp>
      <p:pic>
        <p:nvPicPr>
          <p:cNvPr id="3129354" name="Picture 10" descr="stock-vector-audio-volume-slider-control-symbol-220405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862638"/>
            <a:ext cx="933450" cy="995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22"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2437124" name="Picture 4" descr="family-sports-300x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00400"/>
            <a:ext cx="4343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437125" name="Picture 5" descr="rsz_family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0"/>
            <a:ext cx="4495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437129" name="Picture 9" descr="rsz_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4800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437130" name="Picture 10" descr="family-300x1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76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437131" name="Picture 11" descr="Square-logo-for-Mental-Wellbeing-300x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524000"/>
            <a:ext cx="28956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4"/>
          <p:cNvSpPr>
            <a:spLocks noGrp="1" noChangeArrowheads="1"/>
          </p:cNvSpPr>
          <p:nvPr>
            <p:ph type="body" idx="4294967295"/>
          </p:nvPr>
        </p:nvSpPr>
        <p:spPr>
          <a:xfrm>
            <a:off x="0" y="1981200"/>
            <a:ext cx="5943600" cy="5181600"/>
          </a:xfrm>
        </p:spPr>
        <p:txBody>
          <a:bodyPr/>
          <a:lstStyle/>
          <a:p>
            <a:pPr>
              <a:lnSpc>
                <a:spcPct val="90000"/>
              </a:lnSpc>
            </a:pPr>
            <a:endParaRPr lang="en-GB" altLang="en-US" sz="2800"/>
          </a:p>
          <a:p>
            <a:pPr>
              <a:lnSpc>
                <a:spcPct val="90000"/>
              </a:lnSpc>
            </a:pPr>
            <a:endParaRPr lang="en-GB" altLang="en-US" sz="2800"/>
          </a:p>
          <a:p>
            <a:pPr>
              <a:lnSpc>
                <a:spcPct val="90000"/>
              </a:lnSpc>
            </a:pPr>
            <a:endParaRPr lang="en-GB" altLang="en-US" sz="2800"/>
          </a:p>
        </p:txBody>
      </p:sp>
      <p:pic>
        <p:nvPicPr>
          <p:cNvPr id="2529289" name="Picture 9" descr="hapy 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29225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529290" name="Picture 10" descr="happy-wor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40259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2529291" name="Picture 11" descr="bp10_create-happin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86300"/>
            <a:ext cx="4953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529292" name="Picture 12" descr="child-laughingyy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905000"/>
            <a:ext cx="4191000" cy="5511800"/>
          </a:xfrm>
          <a:prstGeom prst="rect">
            <a:avLst/>
          </a:prstGeom>
          <a:noFill/>
          <a:extLst>
            <a:ext uri="{909E8E84-426E-40DD-AFC4-6F175D3DCCD1}">
              <a14:hiddenFill xmlns:a14="http://schemas.microsoft.com/office/drawing/2010/main">
                <a:solidFill>
                  <a:srgbClr val="FFFFFF"/>
                </a:solidFill>
              </a14:hiddenFill>
            </a:ext>
          </a:extLst>
        </p:spPr>
      </p:pic>
      <p:pic>
        <p:nvPicPr>
          <p:cNvPr id="2529293" name="Picture 13" descr="happiness_bo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0"/>
            <a:ext cx="23622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529294" name="Picture 14" descr="happy see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881188"/>
            <a:ext cx="4953000" cy="3297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7778" name="Rectangle 2"/>
          <p:cNvSpPr>
            <a:spLocks noGrp="1" noChangeArrowheads="1"/>
          </p:cNvSpPr>
          <p:nvPr>
            <p:ph type="title" idx="4294967295"/>
          </p:nvPr>
        </p:nvSpPr>
        <p:spPr>
          <a:xfrm>
            <a:off x="457200" y="914400"/>
            <a:ext cx="8229600" cy="1143000"/>
          </a:xfrm>
        </p:spPr>
        <p:txBody>
          <a:bodyPr/>
          <a:lstStyle/>
          <a:p>
            <a:r>
              <a:rPr lang="en-GB" altLang="en-US" sz="4000" b="1"/>
              <a:t>Radical Technology 3.0 vision</a:t>
            </a:r>
            <a:endParaRPr lang="en-GB" altLang="en-US" sz="4000"/>
          </a:p>
        </p:txBody>
      </p:sp>
      <p:sp>
        <p:nvSpPr>
          <p:cNvPr id="3147779" name="Rectangle 3"/>
          <p:cNvSpPr>
            <a:spLocks noGrp="1" noChangeArrowheads="1"/>
          </p:cNvSpPr>
          <p:nvPr>
            <p:ph type="body" idx="4294967295"/>
          </p:nvPr>
        </p:nvSpPr>
        <p:spPr>
          <a:xfrm>
            <a:off x="228600" y="2362200"/>
            <a:ext cx="8534400" cy="4159250"/>
          </a:xfrm>
        </p:spPr>
        <p:txBody>
          <a:bodyPr/>
          <a:lstStyle/>
          <a:p>
            <a:pPr>
              <a:lnSpc>
                <a:spcPct val="90000"/>
              </a:lnSpc>
            </a:pPr>
            <a:r>
              <a:rPr lang="en-US" altLang="en-US" sz="3600">
                <a:solidFill>
                  <a:srgbClr val="000000"/>
                </a:solidFill>
              </a:rPr>
              <a:t>What technology mix did we use?</a:t>
            </a:r>
          </a:p>
          <a:p>
            <a:pPr>
              <a:lnSpc>
                <a:spcPct val="90000"/>
              </a:lnSpc>
            </a:pPr>
            <a:r>
              <a:rPr lang="en-US" altLang="en-US" sz="3600">
                <a:solidFill>
                  <a:srgbClr val="000000"/>
                </a:solidFill>
              </a:rPr>
              <a:t>What social, cultural and political shift enabled it to happen?</a:t>
            </a:r>
          </a:p>
          <a:p>
            <a:pPr>
              <a:lnSpc>
                <a:spcPct val="90000"/>
              </a:lnSpc>
            </a:pPr>
            <a:r>
              <a:rPr lang="en-US" altLang="en-US" sz="3600">
                <a:solidFill>
                  <a:srgbClr val="000000"/>
                </a:solidFill>
              </a:rPr>
              <a:t>Potential co-benefits?</a:t>
            </a:r>
          </a:p>
          <a:p>
            <a:pPr>
              <a:lnSpc>
                <a:spcPct val="90000"/>
              </a:lnSpc>
            </a:pPr>
            <a:r>
              <a:rPr lang="en-US" altLang="en-US" sz="3600">
                <a:solidFill>
                  <a:srgbClr val="000000"/>
                </a:solidFill>
              </a:rPr>
              <a:t>What is life like once completed? </a:t>
            </a:r>
          </a:p>
          <a:p>
            <a:pPr>
              <a:lnSpc>
                <a:spcPct val="90000"/>
              </a:lnSpc>
            </a:pPr>
            <a:r>
              <a:rPr lang="en-US" altLang="en-US" sz="3600">
                <a:solidFill>
                  <a:srgbClr val="000000"/>
                </a:solidFill>
              </a:rPr>
              <a:t>Back-cast a timeline to 2016</a:t>
            </a:r>
            <a:endParaRPr lang="en-US" altLang="en-US" sz="1600">
              <a:solidFill>
                <a:srgbClr val="000000"/>
              </a:solidFill>
            </a:endParaRPr>
          </a:p>
          <a:p>
            <a:pPr>
              <a:lnSpc>
                <a:spcPct val="90000"/>
              </a:lnSpc>
            </a:pPr>
            <a:endParaRPr lang="en-US" altLang="en-US" sz="1400">
              <a:solidFill>
                <a:srgbClr val="000000"/>
              </a:solidFill>
            </a:endParaRPr>
          </a:p>
          <a:p>
            <a:pPr>
              <a:lnSpc>
                <a:spcPct val="90000"/>
              </a:lnSpc>
              <a:buFontTx/>
              <a:buNone/>
            </a:pPr>
            <a:endParaRPr lang="en-GB" altLang="en-US" sz="900"/>
          </a:p>
        </p:txBody>
      </p:sp>
    </p:spTree>
  </p:cSld>
  <p:clrMapOvr>
    <a:masterClrMapping/>
  </p:clrMapOvr>
  <p:transition advTm="4342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62" name="Rectangle 2"/>
          <p:cNvSpPr>
            <a:spLocks noChangeArrowheads="1"/>
          </p:cNvSpPr>
          <p:nvPr/>
        </p:nvSpPr>
        <p:spPr bwMode="auto">
          <a:xfrm>
            <a:off x="336550" y="73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altLang="en-US" sz="2400">
              <a:ea typeface="ＭＳ Ｐゴシック" panose="020B0600070205080204" pitchFamily="34" charset="-128"/>
            </a:endParaRPr>
          </a:p>
        </p:txBody>
      </p:sp>
      <p:sp>
        <p:nvSpPr>
          <p:cNvPr id="3061763" name="Rectangle 3"/>
          <p:cNvSpPr>
            <a:spLocks noGrp="1" noChangeArrowheads="1"/>
          </p:cNvSpPr>
          <p:nvPr>
            <p:ph type="title"/>
          </p:nvPr>
        </p:nvSpPr>
        <p:spPr>
          <a:xfrm>
            <a:off x="304800" y="762000"/>
            <a:ext cx="8839200" cy="1143000"/>
          </a:xfrm>
          <a:noFill/>
          <a:ln/>
        </p:spPr>
        <p:txBody>
          <a:bodyPr/>
          <a:lstStyle/>
          <a:p>
            <a:pPr algn="l"/>
            <a:r>
              <a:rPr lang="en-US" altLang="en-US">
                <a:solidFill>
                  <a:schemeClr val="tx1"/>
                </a:solidFill>
              </a:rPr>
              <a:t>Roadmap to where we need to be</a:t>
            </a:r>
            <a:endParaRPr lang="en-US" altLang="en-US">
              <a:solidFill>
                <a:schemeClr val="bg2"/>
              </a:solidFill>
            </a:endParaRPr>
          </a:p>
        </p:txBody>
      </p:sp>
      <p:pic>
        <p:nvPicPr>
          <p:cNvPr id="3061764" name="Picture 4" descr="what ZCB3 off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3794" name="Rectangle 2"/>
          <p:cNvSpPr>
            <a:spLocks noChangeArrowheads="1"/>
          </p:cNvSpPr>
          <p:nvPr/>
        </p:nvSpPr>
        <p:spPr bwMode="auto">
          <a:xfrm>
            <a:off x="336550" y="7302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5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8991600"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3796" name="Rectangle 4"/>
          <p:cNvSpPr>
            <a:spLocks noGrp="1" noChangeArrowheads="1"/>
          </p:cNvSpPr>
          <p:nvPr>
            <p:ph type="title"/>
          </p:nvPr>
        </p:nvSpPr>
        <p:spPr>
          <a:xfrm>
            <a:off x="1143000" y="1062038"/>
            <a:ext cx="7494588" cy="1143000"/>
          </a:xfrm>
          <a:ln/>
          <a:extLst>
            <a:ext uri="{91240B29-F687-4F45-9708-019B960494DF}">
              <a14:hiddenLine xmlns:a14="http://schemas.microsoft.com/office/drawing/2010/main" w="9525">
                <a:solidFill>
                  <a:srgbClr val="808080"/>
                </a:solidFill>
                <a:round/>
                <a:headEnd/>
                <a:tailEnd/>
              </a14:hiddenLine>
            </a:ext>
          </a:extLst>
        </p:spPr>
        <p:txBody>
          <a:bodyPr/>
          <a:lstStyle/>
          <a:p>
            <a:pPr algn="l" defTabSz="449263">
              <a:spcBef>
                <a:spcPts val="27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UK GHG emissions today</a:t>
            </a:r>
          </a:p>
        </p:txBody>
      </p:sp>
      <p:pic>
        <p:nvPicPr>
          <p:cNvPr id="195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805488"/>
            <a:ext cx="3783012" cy="58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39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60118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39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3124200"/>
            <a:ext cx="3241675" cy="3497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39588" name="Text Box 4"/>
          <p:cNvSpPr txBox="1">
            <a:spLocks noChangeArrowheads="1"/>
          </p:cNvSpPr>
          <p:nvPr/>
        </p:nvSpPr>
        <p:spPr bwMode="auto">
          <a:xfrm>
            <a:off x="0" y="609600"/>
            <a:ext cx="91440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r>
              <a:rPr lang="en-GB" altLang="en-US" sz="7000" b="1">
                <a:solidFill>
                  <a:srgbClr val="000000"/>
                </a:solidFill>
                <a:ea typeface="ＭＳ Ｐゴシック" panose="020B0600070205080204" pitchFamily="34" charset="-128"/>
              </a:rPr>
              <a:t>Powerdown</a:t>
            </a:r>
            <a:r>
              <a:rPr lang="en-GB" altLang="en-US" sz="6000">
                <a:solidFill>
                  <a:schemeClr val="tx2"/>
                </a:solidFill>
                <a:ea typeface="ＭＳ Ｐゴシック" panose="020B0600070205080204" pitchFamily="34" charset="-128"/>
              </a:rPr>
              <a:t> </a:t>
            </a:r>
            <a:br>
              <a:rPr lang="en-GB" altLang="en-US" sz="6000">
                <a:solidFill>
                  <a:schemeClr val="tx2"/>
                </a:solidFill>
                <a:ea typeface="ＭＳ Ｐゴシック" panose="020B0600070205080204" pitchFamily="34" charset="-128"/>
              </a:rPr>
            </a:br>
            <a:r>
              <a:rPr lang="en-GB" altLang="en-US" sz="3600">
                <a:solidFill>
                  <a:schemeClr val="tx2"/>
                </a:solidFill>
                <a:ea typeface="ＭＳ Ｐゴシック" panose="020B0600070205080204" pitchFamily="34" charset="-128"/>
              </a:rPr>
              <a:t>60%</a:t>
            </a:r>
            <a:r>
              <a:rPr lang="en-GB" altLang="en-US" sz="3600">
                <a:solidFill>
                  <a:srgbClr val="000000"/>
                </a:solidFill>
                <a:ea typeface="ＭＳ Ｐゴシック" panose="020B0600070205080204" pitchFamily="34" charset="-128"/>
              </a:rPr>
              <a:t> </a:t>
            </a:r>
            <a:r>
              <a:rPr lang="en-GB" altLang="en-US" sz="3600">
                <a:solidFill>
                  <a:schemeClr val="tx2"/>
                </a:solidFill>
                <a:ea typeface="ＭＳ Ｐゴシック" panose="020B0600070205080204" pitchFamily="34" charset="-128"/>
              </a:rPr>
              <a:t>from present </a:t>
            </a:r>
            <a:r>
              <a:rPr lang="en-GB" altLang="en-US" sz="3600" i="1" u="sng">
                <a:solidFill>
                  <a:schemeClr val="tx2"/>
                </a:solidFill>
                <a:ea typeface="ＭＳ Ｐゴシック" panose="020B0600070205080204" pitchFamily="34" charset="-128"/>
              </a:rPr>
              <a:t>extreme energy</a:t>
            </a:r>
            <a:r>
              <a:rPr lang="en-GB" altLang="en-US" sz="3600">
                <a:solidFill>
                  <a:schemeClr val="tx2"/>
                </a:solidFill>
                <a:ea typeface="ＭＳ Ｐゴシック" panose="020B0600070205080204" pitchFamily="34" charset="-128"/>
              </a:rPr>
              <a:t> normality</a:t>
            </a:r>
            <a:endParaRPr lang="en-GB" altLang="en-US" sz="3600" i="1">
              <a:solidFill>
                <a:schemeClr val="tx2"/>
              </a:solidFill>
              <a:ea typeface="ＭＳ Ｐゴシック" panose="020B0600070205080204" pitchFamily="34" charset="-128"/>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3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44000" cy="4830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633731" name="Group 3"/>
          <p:cNvGrpSpPr>
            <a:grpSpLocks/>
          </p:cNvGrpSpPr>
          <p:nvPr/>
        </p:nvGrpSpPr>
        <p:grpSpPr bwMode="auto">
          <a:xfrm>
            <a:off x="-36513" y="6308725"/>
            <a:ext cx="7623176" cy="423863"/>
            <a:chOff x="-23" y="3974"/>
            <a:chExt cx="4802" cy="267"/>
          </a:xfrm>
        </p:grpSpPr>
        <p:pic>
          <p:nvPicPr>
            <p:cNvPr id="2633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 y="4019"/>
              <a:ext cx="4439" cy="2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33733" name="Text Box 5"/>
            <p:cNvSpPr txBox="1">
              <a:spLocks noChangeArrowheads="1"/>
            </p:cNvSpPr>
            <p:nvPr/>
          </p:nvSpPr>
          <p:spPr bwMode="auto">
            <a:xfrm>
              <a:off x="-23" y="3974"/>
              <a:ext cx="430"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688"/>
                </a:spcBef>
                <a:buSzPct val="100000"/>
              </a:pPr>
              <a:r>
                <a:rPr lang="en-GB" altLang="en-US" sz="1100" b="1">
                  <a:solidFill>
                    <a:srgbClr val="808080"/>
                  </a:solidFill>
                </a:rPr>
                <a:t>From:</a:t>
              </a:r>
            </a:p>
          </p:txBody>
        </p:sp>
      </p:grpSp>
      <p:sp>
        <p:nvSpPr>
          <p:cNvPr id="2633734" name="Text Box 6"/>
          <p:cNvSpPr txBox="1">
            <a:spLocks noChangeArrowheads="1"/>
          </p:cNvSpPr>
          <p:nvPr/>
        </p:nvSpPr>
        <p:spPr bwMode="auto">
          <a:xfrm>
            <a:off x="4787900" y="4217988"/>
            <a:ext cx="20161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000000"/>
                </a:solidFill>
              </a:rPr>
              <a:t>- 60%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3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3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667500"/>
            <a:ext cx="6838950" cy="19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35780" name="Text Box 4"/>
          <p:cNvSpPr txBox="1">
            <a:spLocks noChangeArrowheads="1"/>
          </p:cNvSpPr>
          <p:nvPr/>
        </p:nvSpPr>
        <p:spPr bwMode="auto">
          <a:xfrm>
            <a:off x="7092950" y="1628775"/>
            <a:ext cx="143986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000000"/>
                </a:solidFill>
              </a:rPr>
              <a:t>- 60%</a:t>
            </a:r>
          </a:p>
        </p:txBody>
      </p:sp>
      <p:sp>
        <p:nvSpPr>
          <p:cNvPr id="2635781" name="Text Box 5"/>
          <p:cNvSpPr txBox="1">
            <a:spLocks noChangeArrowheads="1"/>
          </p:cNvSpPr>
          <p:nvPr/>
        </p:nvSpPr>
        <p:spPr bwMode="auto">
          <a:xfrm>
            <a:off x="4860925" y="1628775"/>
            <a:ext cx="143986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808080"/>
                </a:solidFill>
              </a:rPr>
              <a:t>- 50%</a:t>
            </a:r>
          </a:p>
        </p:txBody>
      </p:sp>
      <p:sp>
        <p:nvSpPr>
          <p:cNvPr id="2635782" name="Text Box 6"/>
          <p:cNvSpPr txBox="1">
            <a:spLocks noChangeArrowheads="1"/>
          </p:cNvSpPr>
          <p:nvPr/>
        </p:nvSpPr>
        <p:spPr bwMode="auto">
          <a:xfrm>
            <a:off x="2555875" y="1628775"/>
            <a:ext cx="143986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spcBef>
                <a:spcPts val="2000"/>
              </a:spcBef>
              <a:buSzPct val="100000"/>
            </a:pPr>
            <a:r>
              <a:rPr lang="en-GB" altLang="en-US" sz="3200" b="1">
                <a:solidFill>
                  <a:srgbClr val="808080"/>
                </a:solidFill>
              </a:rPr>
              <a:t>- 40%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36609</TotalTime>
  <Words>1936</Words>
  <Application>Microsoft Office PowerPoint</Application>
  <PresentationFormat>On-screen Show (4:3)</PresentationFormat>
  <Paragraphs>148</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Radical Technology 3.0 vision</vt:lpstr>
      <vt:lpstr>Key criteria</vt:lpstr>
      <vt:lpstr>PowerPoint Presentation</vt:lpstr>
      <vt:lpstr>- but there’s a Catch-22</vt:lpstr>
      <vt:lpstr>Roadmap to where we need to be</vt:lpstr>
      <vt:lpstr>UK GHG emissions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ZCB Scenario demonstrates</vt:lpstr>
      <vt:lpstr>PowerPoint Presentation</vt:lpstr>
      <vt:lpstr>PowerPoint Presentation</vt:lpstr>
      <vt:lpstr>PowerPoint Presentation</vt:lpstr>
      <vt:lpstr>PowerPoint Presentation</vt:lpstr>
      <vt:lpstr>PowerPoint Presentation</vt:lpstr>
      <vt:lpstr>PowerPoint Presentation</vt:lpstr>
      <vt:lpstr> Net zero is achievable</vt:lpstr>
      <vt:lpstr>Showing have all the technologies opens a new chapter in our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exciting range of co-benefits</vt:lpstr>
      <vt:lpstr>PowerPoint Presentation</vt:lpstr>
      <vt:lpstr>PowerPoint Presentation</vt:lpstr>
      <vt:lpstr>PowerPoint Presentation</vt:lpstr>
      <vt:lpstr>PowerPoint Presentation</vt:lpstr>
      <vt:lpstr>PowerPoint Presentation</vt:lpstr>
      <vt:lpstr>PowerPoint Presentation</vt:lpstr>
      <vt:lpstr>Radical Technology 3.0 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Stephen Murphy</cp:lastModifiedBy>
  <cp:revision>645</cp:revision>
  <dcterms:created xsi:type="dcterms:W3CDTF">2013-07-13T11:55:34Z</dcterms:created>
  <dcterms:modified xsi:type="dcterms:W3CDTF">2016-10-03T17:24:09Z</dcterms:modified>
</cp:coreProperties>
</file>