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859" r:id="rId2"/>
  </p:sldMasterIdLst>
  <p:notesMasterIdLst>
    <p:notesMasterId r:id="rId79"/>
  </p:notesMasterIdLst>
  <p:handoutMasterIdLst>
    <p:handoutMasterId r:id="rId80"/>
  </p:handoutMasterIdLst>
  <p:sldIdLst>
    <p:sldId id="500" r:id="rId3"/>
    <p:sldId id="639" r:id="rId4"/>
    <p:sldId id="666" r:id="rId5"/>
    <p:sldId id="567" r:id="rId6"/>
    <p:sldId id="466" r:id="rId7"/>
    <p:sldId id="640" r:id="rId8"/>
    <p:sldId id="571" r:id="rId9"/>
    <p:sldId id="572" r:id="rId10"/>
    <p:sldId id="649" r:id="rId11"/>
    <p:sldId id="648" r:id="rId12"/>
    <p:sldId id="701" r:id="rId13"/>
    <p:sldId id="646" r:id="rId14"/>
    <p:sldId id="707" r:id="rId15"/>
    <p:sldId id="689" r:id="rId16"/>
    <p:sldId id="690" r:id="rId17"/>
    <p:sldId id="687" r:id="rId18"/>
    <p:sldId id="691" r:id="rId19"/>
    <p:sldId id="692" r:id="rId20"/>
    <p:sldId id="641" r:id="rId21"/>
    <p:sldId id="642" r:id="rId22"/>
    <p:sldId id="643" r:id="rId23"/>
    <p:sldId id="644" r:id="rId24"/>
    <p:sldId id="652" r:id="rId25"/>
    <p:sldId id="651" r:id="rId26"/>
    <p:sldId id="655" r:id="rId27"/>
    <p:sldId id="653" r:id="rId28"/>
    <p:sldId id="654" r:id="rId29"/>
    <p:sldId id="657" r:id="rId30"/>
    <p:sldId id="579" r:id="rId31"/>
    <p:sldId id="615" r:id="rId32"/>
    <p:sldId id="606" r:id="rId33"/>
    <p:sldId id="597" r:id="rId34"/>
    <p:sldId id="697" r:id="rId35"/>
    <p:sldId id="698" r:id="rId36"/>
    <p:sldId id="671" r:id="rId37"/>
    <p:sldId id="703" r:id="rId38"/>
    <p:sldId id="662" r:id="rId39"/>
    <p:sldId id="659" r:id="rId40"/>
    <p:sldId id="708" r:id="rId41"/>
    <p:sldId id="709" r:id="rId42"/>
    <p:sldId id="623" r:id="rId43"/>
    <p:sldId id="713" r:id="rId44"/>
    <p:sldId id="629" r:id="rId45"/>
    <p:sldId id="635" r:id="rId46"/>
    <p:sldId id="617" r:id="rId47"/>
    <p:sldId id="619" r:id="rId48"/>
    <p:sldId id="700" r:id="rId49"/>
    <p:sldId id="634" r:id="rId50"/>
    <p:sldId id="632" r:id="rId51"/>
    <p:sldId id="568" r:id="rId52"/>
    <p:sldId id="706" r:id="rId53"/>
    <p:sldId id="722" r:id="rId54"/>
    <p:sldId id="586" r:id="rId55"/>
    <p:sldId id="718" r:id="rId56"/>
    <p:sldId id="719" r:id="rId57"/>
    <p:sldId id="720" r:id="rId58"/>
    <p:sldId id="721" r:id="rId59"/>
    <p:sldId id="679" r:id="rId60"/>
    <p:sldId id="588" r:id="rId61"/>
    <p:sldId id="630" r:id="rId62"/>
    <p:sldId id="631" r:id="rId63"/>
    <p:sldId id="680" r:id="rId64"/>
    <p:sldId id="695" r:id="rId65"/>
    <p:sldId id="696" r:id="rId66"/>
    <p:sldId id="590" r:id="rId67"/>
    <p:sldId id="667" r:id="rId68"/>
    <p:sldId id="710" r:id="rId69"/>
    <p:sldId id="676" r:id="rId70"/>
    <p:sldId id="664" r:id="rId71"/>
    <p:sldId id="714" r:id="rId72"/>
    <p:sldId id="715" r:id="rId73"/>
    <p:sldId id="716" r:id="rId74"/>
    <p:sldId id="717" r:id="rId75"/>
    <p:sldId id="481" r:id="rId76"/>
    <p:sldId id="480" r:id="rId77"/>
    <p:sldId id="665" r:id="rId78"/>
  </p:sldIdLst>
  <p:sldSz cx="9144000" cy="6858000" type="screen4x3"/>
  <p:notesSz cx="6796088" cy="9926638"/>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247">
          <p15:clr>
            <a:srgbClr val="A4A3A4"/>
          </p15:clr>
        </p15:guide>
        <p15:guide id="2" pos="1999">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653"/>
    <a:srgbClr val="FFC819"/>
    <a:srgbClr val="008000"/>
    <a:srgbClr val="6E6EDC"/>
    <a:srgbClr val="5E5ED8"/>
    <a:srgbClr val="5353D5"/>
    <a:srgbClr val="99CC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8042" autoAdjust="0"/>
  </p:normalViewPr>
  <p:slideViewPr>
    <p:cSldViewPr snapToGrid="0">
      <p:cViewPr varScale="1">
        <p:scale>
          <a:sx n="67" d="100"/>
          <a:sy n="67" d="100"/>
        </p:scale>
        <p:origin x="1500" y="84"/>
      </p:cViewPr>
      <p:guideLst>
        <p:guide orient="horz" pos="2247"/>
        <p:guide pos="199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456"/>
    </p:cViewPr>
  </p:sorterViewPr>
  <p:notesViewPr>
    <p:cSldViewPr snapToGrid="0">
      <p:cViewPr varScale="1">
        <p:scale>
          <a:sx n="37" d="100"/>
          <a:sy n="37" d="100"/>
        </p:scale>
        <p:origin x="-1560" y="-9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4481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5363" name="Rectangle 3"/>
          <p:cNvSpPr>
            <a:spLocks noGrp="1" noChangeArrowheads="1"/>
          </p:cNvSpPr>
          <p:nvPr>
            <p:ph type="dt" sz="quarter" idx="1"/>
          </p:nvPr>
        </p:nvSpPr>
        <p:spPr bwMode="auto">
          <a:xfrm>
            <a:off x="3851275" y="0"/>
            <a:ext cx="294481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5364" name="Rectangle 4"/>
          <p:cNvSpPr>
            <a:spLocks noGrp="1" noChangeArrowheads="1"/>
          </p:cNvSpPr>
          <p:nvPr>
            <p:ph type="ftr" sz="quarter" idx="2"/>
          </p:nvPr>
        </p:nvSpPr>
        <p:spPr bwMode="auto">
          <a:xfrm>
            <a:off x="0" y="9431338"/>
            <a:ext cx="294481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5365" name="Rectangle 5"/>
          <p:cNvSpPr>
            <a:spLocks noGrp="1" noChangeArrowheads="1"/>
          </p:cNvSpPr>
          <p:nvPr>
            <p:ph type="sldNum" sz="quarter" idx="3"/>
          </p:nvPr>
        </p:nvSpPr>
        <p:spPr bwMode="auto">
          <a:xfrm>
            <a:off x="3851275" y="9431338"/>
            <a:ext cx="294481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30B1DFE-0397-4422-A8B9-04591335482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294481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3011" name="Rectangle 3"/>
          <p:cNvSpPr>
            <a:spLocks noGrp="1" noChangeArrowheads="1"/>
          </p:cNvSpPr>
          <p:nvPr>
            <p:ph type="dt" idx="1"/>
          </p:nvPr>
        </p:nvSpPr>
        <p:spPr bwMode="auto">
          <a:xfrm>
            <a:off x="3851275" y="0"/>
            <a:ext cx="294481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0484"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3" name="Rectangle 5"/>
          <p:cNvSpPr>
            <a:spLocks noGrp="1" noChangeArrowheads="1"/>
          </p:cNvSpPr>
          <p:nvPr>
            <p:ph type="body" sz="quarter" idx="3"/>
          </p:nvPr>
        </p:nvSpPr>
        <p:spPr bwMode="auto">
          <a:xfrm>
            <a:off x="906463" y="4713288"/>
            <a:ext cx="4983162" cy="44688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3014" name="Rectangle 6"/>
          <p:cNvSpPr>
            <a:spLocks noGrp="1" noChangeArrowheads="1"/>
          </p:cNvSpPr>
          <p:nvPr>
            <p:ph type="ftr" sz="quarter" idx="4"/>
          </p:nvPr>
        </p:nvSpPr>
        <p:spPr bwMode="auto">
          <a:xfrm>
            <a:off x="0" y="9431338"/>
            <a:ext cx="294481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3015" name="Rectangle 7"/>
          <p:cNvSpPr>
            <a:spLocks noGrp="1" noChangeArrowheads="1"/>
          </p:cNvSpPr>
          <p:nvPr>
            <p:ph type="sldNum" sz="quarter" idx="5"/>
          </p:nvPr>
        </p:nvSpPr>
        <p:spPr bwMode="auto">
          <a:xfrm>
            <a:off x="3851275" y="9431338"/>
            <a:ext cx="294481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16B7E4C-A1C1-41C6-862B-6B1DC8EE3F4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0BA6F3B-1CF4-49DC-875E-E2CBC2891C7D}" type="slidenum">
              <a:rPr lang="en-GB" altLang="en-US" sz="1000" smtClean="0"/>
              <a:pPr/>
              <a:t>52</a:t>
            </a:fld>
            <a:endParaRPr lang="en-GB" altLang="en-US" sz="100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A2F2C3C-97EA-40CC-BD1D-34E79D46D6D9}" type="slidenum">
              <a:rPr lang="en-GB" altLang="en-US" sz="1000" smtClean="0"/>
              <a:pPr/>
              <a:t>54</a:t>
            </a:fld>
            <a:endParaRPr lang="en-GB" altLang="en-US" sz="1000"/>
          </a:p>
        </p:txBody>
      </p:sp>
      <p:sp>
        <p:nvSpPr>
          <p:cNvPr id="88067" name="Rectangle 2"/>
          <p:cNvSpPr>
            <a:spLocks noChangeArrowheads="1"/>
          </p:cNvSpPr>
          <p:nvPr/>
        </p:nvSpPr>
        <p:spPr bwMode="auto">
          <a:xfrm>
            <a:off x="3849688" y="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88068" name="Rectangle 3"/>
          <p:cNvSpPr>
            <a:spLocks noChangeArrowheads="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0" rIns="19050" bIns="0" anchor="b"/>
          <a:lstStyle>
            <a:lvl1pPr defTabSz="762000">
              <a:defRPr sz="2400">
                <a:solidFill>
                  <a:schemeClr val="tx1"/>
                </a:solidFill>
                <a:latin typeface="Times New Roman" panose="02020603050405020304" pitchFamily="18" charset="0"/>
              </a:defRPr>
            </a:lvl1pPr>
            <a:lvl2pPr marL="742950" indent="-285750" defTabSz="762000">
              <a:defRPr sz="2400">
                <a:solidFill>
                  <a:schemeClr val="tx1"/>
                </a:solidFill>
                <a:latin typeface="Times New Roman" panose="02020603050405020304" pitchFamily="18" charset="0"/>
              </a:defRPr>
            </a:lvl2pPr>
            <a:lvl3pPr marL="1143000" indent="-228600" defTabSz="762000">
              <a:defRPr sz="2400">
                <a:solidFill>
                  <a:schemeClr val="tx1"/>
                </a:solidFill>
                <a:latin typeface="Times New Roman" panose="02020603050405020304" pitchFamily="18" charset="0"/>
              </a:defRPr>
            </a:lvl3pPr>
            <a:lvl4pPr marL="1600200" indent="-228600" defTabSz="762000">
              <a:defRPr sz="2400">
                <a:solidFill>
                  <a:schemeClr val="tx1"/>
                </a:solidFill>
                <a:latin typeface="Times New Roman" panose="02020603050405020304" pitchFamily="18" charset="0"/>
              </a:defRPr>
            </a:lvl4pPr>
            <a:lvl5pPr marL="2057400" indent="-228600" defTabSz="762000">
              <a:defRPr sz="2400">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GB" altLang="en-US" sz="1000" i="1"/>
              <a:t>17</a:t>
            </a:r>
          </a:p>
        </p:txBody>
      </p:sp>
      <p:sp>
        <p:nvSpPr>
          <p:cNvPr id="88069" name="Rectangle 4"/>
          <p:cNvSpPr>
            <a:spLocks noChangeArrowheads="1"/>
          </p:cNvSpPr>
          <p:nvPr/>
        </p:nvSpPr>
        <p:spPr bwMode="auto">
          <a:xfrm>
            <a:off x="0"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88070" name="Rectangle 5"/>
          <p:cNvSpPr>
            <a:spLocks noChangeArrowheads="1"/>
          </p:cNvSpPr>
          <p:nvPr/>
        </p:nvSpPr>
        <p:spPr bwMode="auto">
          <a:xfrm>
            <a:off x="0" y="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88071" name="Rectangle 6"/>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8072" name="Rectangle 7"/>
          <p:cNvSpPr>
            <a:spLocks noGrp="1" noRot="1" noChangeAspect="1" noChangeArrowheads="1" noTextEdit="1"/>
          </p:cNvSpPr>
          <p:nvPr>
            <p:ph type="sldImg"/>
          </p:nvPr>
        </p:nvSpPr>
        <p:spPr>
          <a:ln cap="flat"/>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3CDA5E7-82F3-445E-A1BC-43A51B421100}" type="slidenum">
              <a:rPr lang="en-GB" altLang="en-US" sz="1000" smtClean="0"/>
              <a:pPr/>
              <a:t>56</a:t>
            </a:fld>
            <a:endParaRPr lang="en-GB" altLang="en-US" sz="1000"/>
          </a:p>
        </p:txBody>
      </p:sp>
      <p:sp>
        <p:nvSpPr>
          <p:cNvPr id="91139" name="Rectangle 2"/>
          <p:cNvSpPr>
            <a:spLocks noChangeArrowheads="1"/>
          </p:cNvSpPr>
          <p:nvPr/>
        </p:nvSpPr>
        <p:spPr bwMode="auto">
          <a:xfrm>
            <a:off x="3849688" y="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91140" name="Rectangle 3"/>
          <p:cNvSpPr>
            <a:spLocks noChangeArrowheads="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0" rIns="19050" bIns="0" anchor="b"/>
          <a:lstStyle>
            <a:lvl1pPr defTabSz="762000">
              <a:defRPr sz="2400">
                <a:solidFill>
                  <a:schemeClr val="tx1"/>
                </a:solidFill>
                <a:latin typeface="Times New Roman" panose="02020603050405020304" pitchFamily="18" charset="0"/>
              </a:defRPr>
            </a:lvl1pPr>
            <a:lvl2pPr marL="742950" indent="-285750" defTabSz="762000">
              <a:defRPr sz="2400">
                <a:solidFill>
                  <a:schemeClr val="tx1"/>
                </a:solidFill>
                <a:latin typeface="Times New Roman" panose="02020603050405020304" pitchFamily="18" charset="0"/>
              </a:defRPr>
            </a:lvl2pPr>
            <a:lvl3pPr marL="1143000" indent="-228600" defTabSz="762000">
              <a:defRPr sz="2400">
                <a:solidFill>
                  <a:schemeClr val="tx1"/>
                </a:solidFill>
                <a:latin typeface="Times New Roman" panose="02020603050405020304" pitchFamily="18" charset="0"/>
              </a:defRPr>
            </a:lvl3pPr>
            <a:lvl4pPr marL="1600200" indent="-228600" defTabSz="762000">
              <a:defRPr sz="2400">
                <a:solidFill>
                  <a:schemeClr val="tx1"/>
                </a:solidFill>
                <a:latin typeface="Times New Roman" panose="02020603050405020304" pitchFamily="18" charset="0"/>
              </a:defRPr>
            </a:lvl4pPr>
            <a:lvl5pPr marL="2057400" indent="-228600" defTabSz="762000">
              <a:defRPr sz="2400">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GB" altLang="en-US" sz="1000" i="1"/>
              <a:t>17</a:t>
            </a:r>
          </a:p>
        </p:txBody>
      </p:sp>
      <p:sp>
        <p:nvSpPr>
          <p:cNvPr id="91141" name="Rectangle 4"/>
          <p:cNvSpPr>
            <a:spLocks noChangeArrowheads="1"/>
          </p:cNvSpPr>
          <p:nvPr/>
        </p:nvSpPr>
        <p:spPr bwMode="auto">
          <a:xfrm>
            <a:off x="0"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91142" name="Rectangle 5"/>
          <p:cNvSpPr>
            <a:spLocks noChangeArrowheads="1"/>
          </p:cNvSpPr>
          <p:nvPr/>
        </p:nvSpPr>
        <p:spPr bwMode="auto">
          <a:xfrm>
            <a:off x="0" y="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91143" name="Rectangle 6"/>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1144" name="Rectangle 7"/>
          <p:cNvSpPr>
            <a:spLocks noGrp="1" noRot="1" noChangeAspect="1" noChangeArrowheads="1" noTextEdit="1"/>
          </p:cNvSpPr>
          <p:nvPr>
            <p:ph type="sldImg"/>
          </p:nvPr>
        </p:nvSpPr>
        <p:spPr>
          <a:ln cap="flat"/>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700B0EA-D6A4-4B56-8B99-892F5238DAAC}" type="slidenum">
              <a:rPr lang="en-GB" altLang="en-US" sz="1000" smtClean="0"/>
              <a:pPr/>
              <a:t>57</a:t>
            </a:fld>
            <a:endParaRPr lang="en-GB" altLang="en-US" sz="1000"/>
          </a:p>
        </p:txBody>
      </p:sp>
      <p:sp>
        <p:nvSpPr>
          <p:cNvPr id="93187" name="Rectangle 2"/>
          <p:cNvSpPr>
            <a:spLocks noChangeArrowheads="1"/>
          </p:cNvSpPr>
          <p:nvPr/>
        </p:nvSpPr>
        <p:spPr bwMode="auto">
          <a:xfrm>
            <a:off x="3849688" y="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93188" name="Rectangle 3"/>
          <p:cNvSpPr>
            <a:spLocks noChangeArrowheads="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0" rIns="19050" bIns="0" anchor="b"/>
          <a:lstStyle>
            <a:lvl1pPr defTabSz="762000">
              <a:defRPr sz="2400">
                <a:solidFill>
                  <a:schemeClr val="tx1"/>
                </a:solidFill>
                <a:latin typeface="Times New Roman" panose="02020603050405020304" pitchFamily="18" charset="0"/>
              </a:defRPr>
            </a:lvl1pPr>
            <a:lvl2pPr marL="742950" indent="-285750" defTabSz="762000">
              <a:defRPr sz="2400">
                <a:solidFill>
                  <a:schemeClr val="tx1"/>
                </a:solidFill>
                <a:latin typeface="Times New Roman" panose="02020603050405020304" pitchFamily="18" charset="0"/>
              </a:defRPr>
            </a:lvl2pPr>
            <a:lvl3pPr marL="1143000" indent="-228600" defTabSz="762000">
              <a:defRPr sz="2400">
                <a:solidFill>
                  <a:schemeClr val="tx1"/>
                </a:solidFill>
                <a:latin typeface="Times New Roman" panose="02020603050405020304" pitchFamily="18" charset="0"/>
              </a:defRPr>
            </a:lvl3pPr>
            <a:lvl4pPr marL="1600200" indent="-228600" defTabSz="762000">
              <a:defRPr sz="2400">
                <a:solidFill>
                  <a:schemeClr val="tx1"/>
                </a:solidFill>
                <a:latin typeface="Times New Roman" panose="02020603050405020304" pitchFamily="18" charset="0"/>
              </a:defRPr>
            </a:lvl4pPr>
            <a:lvl5pPr marL="2057400" indent="-228600" defTabSz="762000">
              <a:defRPr sz="2400">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GB" altLang="en-US" sz="1000" i="1"/>
              <a:t>18</a:t>
            </a:r>
          </a:p>
        </p:txBody>
      </p:sp>
      <p:sp>
        <p:nvSpPr>
          <p:cNvPr id="93189" name="Rectangle 4"/>
          <p:cNvSpPr>
            <a:spLocks noChangeArrowheads="1"/>
          </p:cNvSpPr>
          <p:nvPr/>
        </p:nvSpPr>
        <p:spPr bwMode="auto">
          <a:xfrm>
            <a:off x="0"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93190" name="Rectangle 5"/>
          <p:cNvSpPr>
            <a:spLocks noChangeArrowheads="1"/>
          </p:cNvSpPr>
          <p:nvPr/>
        </p:nvSpPr>
        <p:spPr bwMode="auto">
          <a:xfrm>
            <a:off x="0" y="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93191" name="Rectangle 6"/>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3192" name="Rectangle 7"/>
          <p:cNvSpPr>
            <a:spLocks noGrp="1" noRot="1" noChangeAspect="1" noChangeArrowheads="1" noTextEdit="1"/>
          </p:cNvSpPr>
          <p:nvPr>
            <p:ph type="sldImg"/>
          </p:nvPr>
        </p:nvSpPr>
        <p:spPr>
          <a:ln cap="flat"/>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021E24C-293B-4EF7-A1A0-9715F396193A}" type="slidenum">
              <a:rPr lang="en-GB" altLang="en-US" sz="1000" smtClean="0"/>
              <a:pPr/>
              <a:t>73</a:t>
            </a:fld>
            <a:endParaRPr lang="en-GB" altLang="en-US" sz="100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4AA7F07-E69A-42B4-A8D6-C5372E741922}" type="slidenum">
              <a:rPr lang="en-US" altLang="en-US" sz="1200" smtClean="0"/>
              <a:pPr/>
              <a:t>12</a:t>
            </a:fld>
            <a:endParaRPr lang="en-US" altLang="en-US" sz="1200"/>
          </a:p>
        </p:txBody>
      </p:sp>
      <p:sp>
        <p:nvSpPr>
          <p:cNvPr id="36867" name="Rectangle 2"/>
          <p:cNvSpPr>
            <a:spLocks noGrp="1" noRot="1" noChangeAspect="1" noChangeArrowheads="1" noTextEdit="1"/>
          </p:cNvSpPr>
          <p:nvPr>
            <p:ph type="sldImg"/>
          </p:nvPr>
        </p:nvSpPr>
        <p:spPr>
          <a:xfrm>
            <a:off x="917575" y="744538"/>
            <a:ext cx="4962525" cy="3722687"/>
          </a:xfrm>
          <a:ln/>
        </p:spPr>
      </p:sp>
      <p:sp>
        <p:nvSpPr>
          <p:cNvPr id="36868" name="Rectangle 3"/>
          <p:cNvSpPr>
            <a:spLocks noGrp="1" noChangeArrowheads="1"/>
          </p:cNvSpPr>
          <p:nvPr>
            <p:ph type="body" idx="1"/>
          </p:nvPr>
        </p:nvSpPr>
        <p:spPr>
          <a:xfrm>
            <a:off x="679450" y="4714875"/>
            <a:ext cx="54371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latin typeface="Arial" panose="020B0604020202020204" pitchFamily="34" charset="0"/>
                <a:cs typeface="Arial" panose="020B0604020202020204" pitchFamily="34" charset="0"/>
              </a:rPr>
              <a:t>THE NATURE OF THE PROBLEM: </a:t>
            </a:r>
          </a:p>
          <a:p>
            <a:r>
              <a:rPr lang="en-GB" altLang="en-US">
                <a:latin typeface="Arial" panose="020B0604020202020204" pitchFamily="34" charset="0"/>
                <a:cs typeface="Arial" panose="020B0604020202020204" pitchFamily="34" charset="0"/>
              </a:rPr>
              <a:t>The primary function of a home is to provide shelter in a safe and healthy environment. In a world where fossil fuels are becoming scarcer and more expensive and the climate more extreme, the challenge of designing comfortable home requires a new approach. It is profoundly important that human beings learn how to adapt to changing weather and different climates with our bodies, behaviours, buildings and machines. A growing international consensus now calls for not only low energy buildings to mitigate against climate change but also more robust, passive structures that provide their occupants with multiple opportunities to adapt their own environments to protect themselves from more climate extremes with no cost or low cost solutions.  </a:t>
            </a:r>
          </a:p>
          <a:p>
            <a:r>
              <a:rPr lang="en-GB" altLang="en-US">
                <a:latin typeface="Arial" panose="020B0604020202020204" pitchFamily="34" charset="0"/>
                <a:cs typeface="Arial" panose="020B0604020202020204" pitchFamily="34" charset="0"/>
              </a:rPr>
              <a:t>This lecture outlines how homes can be provided with just such adaptive opportunities, building on an enhanced understanding of ambient energy, building system and human behaviours in and around buildings.</a:t>
            </a:r>
          </a:p>
          <a:p>
            <a:endParaRPr lang="en-US" altLang="en-US">
              <a:latin typeface="Arial" panose="020B0604020202020204" pitchFamily="34" charset="0"/>
              <a:cs typeface="Arial" panose="020B0604020202020204"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0DABD97-3D24-4434-AF39-6C8C3FC7C5C8}" type="slidenum">
              <a:rPr lang="en-US" altLang="en-US" sz="1200" smtClean="0"/>
              <a:pPr/>
              <a:t>13</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B836563-EB8F-4FD1-9CB6-3349B8590EE0}" type="slidenum">
              <a:rPr lang="en-US" altLang="en-US" sz="1200" smtClean="0"/>
              <a:pPr/>
              <a:t>16</a:t>
            </a:fld>
            <a:endParaRPr lang="en-US" altLang="en-US" sz="1200"/>
          </a:p>
        </p:txBody>
      </p:sp>
      <p:sp>
        <p:nvSpPr>
          <p:cNvPr id="43011" name="Rectangle 2"/>
          <p:cNvSpPr>
            <a:spLocks noGrp="1" noRot="1" noChangeAspect="1" noChangeArrowheads="1" noTextEdit="1"/>
          </p:cNvSpPr>
          <p:nvPr>
            <p:ph type="sldImg"/>
          </p:nvPr>
        </p:nvSpPr>
        <p:spPr>
          <a:xfrm>
            <a:off x="917575" y="744538"/>
            <a:ext cx="4960938" cy="3722687"/>
          </a:xfrm>
          <a:ln/>
        </p:spPr>
      </p:sp>
      <p:sp>
        <p:nvSpPr>
          <p:cNvPr id="43012" name="Rectangle 3"/>
          <p:cNvSpPr>
            <a:spLocks noGrp="1" noChangeArrowheads="1"/>
          </p:cNvSpPr>
          <p:nvPr>
            <p:ph type="body" idx="1"/>
          </p:nvPr>
        </p:nvSpPr>
        <p:spPr>
          <a:xfrm>
            <a:off x="679450" y="4714875"/>
            <a:ext cx="54371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a:ln/>
        </p:spPr>
      </p:sp>
      <p:sp>
        <p:nvSpPr>
          <p:cNvPr id="5427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GB" altLang="en-US"/>
              <a:t>9 categories</a:t>
            </a:r>
          </a:p>
          <a:p>
            <a:r>
              <a:rPr lang="en-GB" altLang="en-US"/>
              <a:t>Energy is by far the most significant</a:t>
            </a:r>
          </a:p>
          <a:p>
            <a:r>
              <a:rPr lang="en-GB" altLang="en-US"/>
              <a:t>Materials comes 6</a:t>
            </a:r>
            <a:r>
              <a:rPr lang="en-GB" altLang="en-US" baseline="30000"/>
              <a:t>th</a:t>
            </a:r>
          </a:p>
          <a:p>
            <a:r>
              <a:rPr lang="en-GB" altLang="en-US"/>
              <a:t>3 of 5 are A only gets an extra 1.5 points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736600"/>
          </a:xfrm>
          <a:prstGeom prst="rect">
            <a:avLst/>
          </a:prstGeom>
          <a:solidFill>
            <a:srgbClr val="99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GB" altLang="en-US"/>
          </a:p>
        </p:txBody>
      </p:sp>
      <p:pic>
        <p:nvPicPr>
          <p:cNvPr id="5" name="Picture 10" descr="hwlogo"/>
          <p:cNvPicPr>
            <a:picLocks noChangeAspect="1" noChangeArrowheads="1"/>
          </p:cNvPicPr>
          <p:nvPr/>
        </p:nvPicPr>
        <p:blipFill>
          <a:blip r:embed="rId2">
            <a:extLst>
              <a:ext uri="{28A0092B-C50C-407E-A947-70E740481C1C}">
                <a14:useLocalDpi xmlns:a14="http://schemas.microsoft.com/office/drawing/2010/main" val="0"/>
              </a:ext>
            </a:extLst>
          </a:blip>
          <a:srcRect l="1282" r="641"/>
          <a:stretch>
            <a:fillRect/>
          </a:stretch>
        </p:blipFill>
        <p:spPr bwMode="auto">
          <a:xfrm>
            <a:off x="7437438" y="0"/>
            <a:ext cx="136525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5124"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6" name="Date Placeholder 5"/>
          <p:cNvSpPr>
            <a:spLocks noGrp="1" noChangeArrowheads="1"/>
          </p:cNvSpPr>
          <p:nvPr>
            <p:ph type="dt" sz="half" idx="10"/>
          </p:nvPr>
        </p:nvSpPr>
        <p:spPr/>
        <p:txBody>
          <a:bodyPr/>
          <a:lstStyle>
            <a:lvl1pPr>
              <a:defRPr/>
            </a:lvl1pPr>
          </a:lstStyle>
          <a:p>
            <a:pPr>
              <a:defRPr/>
            </a:pPr>
            <a:endParaRPr lang="en-US"/>
          </a:p>
        </p:txBody>
      </p:sp>
      <p:sp>
        <p:nvSpPr>
          <p:cNvPr id="7" name="Footer Placeholder 6"/>
          <p:cNvSpPr>
            <a:spLocks noGrp="1" noChangeArrowheads="1"/>
          </p:cNvSpPr>
          <p:nvPr>
            <p:ph type="ftr" sz="quarter" idx="11"/>
          </p:nvPr>
        </p:nvSpPr>
        <p:spPr/>
        <p:txBody>
          <a:bodyPr/>
          <a:lstStyle>
            <a:lvl1pPr>
              <a:defRPr/>
            </a:lvl1pPr>
          </a:lstStyle>
          <a:p>
            <a:pPr>
              <a:defRPr/>
            </a:pPr>
            <a:endParaRPr lang="en-US"/>
          </a:p>
        </p:txBody>
      </p:sp>
      <p:sp>
        <p:nvSpPr>
          <p:cNvPr id="8" name="Slide Number Placeholder 7"/>
          <p:cNvSpPr>
            <a:spLocks noGrp="1" noChangeArrowheads="1"/>
          </p:cNvSpPr>
          <p:nvPr>
            <p:ph type="sldNum" sz="quarter" idx="12"/>
          </p:nvPr>
        </p:nvSpPr>
        <p:spPr/>
        <p:txBody>
          <a:bodyPr/>
          <a:lstStyle>
            <a:lvl1pPr>
              <a:defRPr/>
            </a:lvl1pPr>
          </a:lstStyle>
          <a:p>
            <a:pPr>
              <a:defRPr/>
            </a:pPr>
            <a:fld id="{7E719344-0A7B-4680-904C-EAA34628FC39}" type="slidenum">
              <a:rPr lang="en-US" altLang="en-US"/>
              <a:pPr>
                <a:defRPr/>
              </a:pPr>
              <a:t>‹#›</a:t>
            </a:fld>
            <a:endParaRPr lang="en-US" altLang="en-US"/>
          </a:p>
        </p:txBody>
      </p:sp>
    </p:spTree>
    <p:extLst>
      <p:ext uri="{BB962C8B-B14F-4D97-AF65-F5344CB8AC3E}">
        <p14:creationId xmlns:p14="http://schemas.microsoft.com/office/powerpoint/2010/main" val="4100882834"/>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693762-6C35-4F15-8165-EC0ED11DFA8B}" type="slidenum">
              <a:rPr lang="en-US" altLang="en-US"/>
              <a:pPr>
                <a:defRPr/>
              </a:pPr>
              <a:t>‹#›</a:t>
            </a:fld>
            <a:endParaRPr lang="en-US" altLang="en-US"/>
          </a:p>
        </p:txBody>
      </p:sp>
    </p:spTree>
    <p:extLst>
      <p:ext uri="{BB962C8B-B14F-4D97-AF65-F5344CB8AC3E}">
        <p14:creationId xmlns:p14="http://schemas.microsoft.com/office/powerpoint/2010/main" val="112311454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2100" y="152400"/>
            <a:ext cx="2098675" cy="59436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46075" y="152400"/>
            <a:ext cx="6143625"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3F8DD1-F531-453C-B0BE-30300709A2AE}" type="slidenum">
              <a:rPr lang="en-US" altLang="en-US"/>
              <a:pPr>
                <a:defRPr/>
              </a:pPr>
              <a:t>‹#›</a:t>
            </a:fld>
            <a:endParaRPr lang="en-US" altLang="en-US"/>
          </a:p>
        </p:txBody>
      </p:sp>
    </p:spTree>
    <p:extLst>
      <p:ext uri="{BB962C8B-B14F-4D97-AF65-F5344CB8AC3E}">
        <p14:creationId xmlns:p14="http://schemas.microsoft.com/office/powerpoint/2010/main" val="281578660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6075" y="152400"/>
            <a:ext cx="6967538" cy="473075"/>
          </a:xfrm>
        </p:spPr>
        <p:txBody>
          <a:bodyPr/>
          <a:lstStyle/>
          <a:p>
            <a:r>
              <a:rPr lang="en-US"/>
              <a:t>Click to edit Master title style</a:t>
            </a:r>
            <a:endParaRPr lang="en-GB"/>
          </a:p>
        </p:txBody>
      </p:sp>
      <p:sp>
        <p:nvSpPr>
          <p:cNvPr id="3" name="Text Placeholder 2"/>
          <p:cNvSpPr>
            <a:spLocks noGrp="1"/>
          </p:cNvSpPr>
          <p:nvPr>
            <p:ph type="body" sz="half" idx="1"/>
          </p:nvPr>
        </p:nvSpPr>
        <p:spPr>
          <a:xfrm>
            <a:off x="346075" y="1239838"/>
            <a:ext cx="4121150" cy="4856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19625" y="1239838"/>
            <a:ext cx="4121150" cy="4856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50DAF6-1FFC-4D32-BCCD-B32E2862987F}" type="slidenum">
              <a:rPr lang="en-US" altLang="en-US"/>
              <a:pPr>
                <a:defRPr/>
              </a:pPr>
              <a:t>‹#›</a:t>
            </a:fld>
            <a:endParaRPr lang="en-US" altLang="en-US"/>
          </a:p>
        </p:txBody>
      </p:sp>
    </p:spTree>
    <p:extLst>
      <p:ext uri="{BB962C8B-B14F-4D97-AF65-F5344CB8AC3E}">
        <p14:creationId xmlns:p14="http://schemas.microsoft.com/office/powerpoint/2010/main" val="248726959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46075" y="152400"/>
            <a:ext cx="83947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CFB3D7-63C9-4FE8-8480-FBE7400E126B}" type="slidenum">
              <a:rPr lang="en-US" altLang="en-US"/>
              <a:pPr>
                <a:defRPr/>
              </a:pPr>
              <a:t>‹#›</a:t>
            </a:fld>
            <a:endParaRPr lang="en-US" altLang="en-US"/>
          </a:p>
        </p:txBody>
      </p:sp>
    </p:spTree>
    <p:extLst>
      <p:ext uri="{BB962C8B-B14F-4D97-AF65-F5344CB8AC3E}">
        <p14:creationId xmlns:p14="http://schemas.microsoft.com/office/powerpoint/2010/main" val="196270176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46075" y="152400"/>
            <a:ext cx="6967538" cy="473075"/>
          </a:xfrm>
        </p:spPr>
        <p:txBody>
          <a:bodyPr/>
          <a:lstStyle/>
          <a:p>
            <a:r>
              <a:rPr lang="en-US"/>
              <a:t>Click to edit Master title style</a:t>
            </a:r>
            <a:endParaRPr lang="en-GB"/>
          </a:p>
        </p:txBody>
      </p:sp>
      <p:sp>
        <p:nvSpPr>
          <p:cNvPr id="3" name="Table Placeholder 2"/>
          <p:cNvSpPr>
            <a:spLocks noGrp="1"/>
          </p:cNvSpPr>
          <p:nvPr>
            <p:ph type="tbl" idx="1"/>
          </p:nvPr>
        </p:nvSpPr>
        <p:spPr>
          <a:xfrm>
            <a:off x="346075" y="1239838"/>
            <a:ext cx="8394700" cy="4856162"/>
          </a:xfrm>
        </p:spPr>
        <p:txBody>
          <a:bodyPr/>
          <a:lstStyle/>
          <a:p>
            <a:pPr lvl="0"/>
            <a:endParaRPr lang="en-GB"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22FF82-528A-428E-9B4C-05899612BDEC}" type="slidenum">
              <a:rPr lang="en-US" altLang="en-US"/>
              <a:pPr>
                <a:defRPr/>
              </a:pPr>
              <a:t>‹#›</a:t>
            </a:fld>
            <a:endParaRPr lang="en-US" altLang="en-US"/>
          </a:p>
        </p:txBody>
      </p:sp>
    </p:spTree>
    <p:extLst>
      <p:ext uri="{BB962C8B-B14F-4D97-AF65-F5344CB8AC3E}">
        <p14:creationId xmlns:p14="http://schemas.microsoft.com/office/powerpoint/2010/main" val="383702356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46075" y="152400"/>
            <a:ext cx="6967538" cy="473075"/>
          </a:xfrm>
        </p:spPr>
        <p:txBody>
          <a:bodyPr/>
          <a:lstStyle/>
          <a:p>
            <a:r>
              <a:rPr lang="en-US"/>
              <a:t>Click to edit Master title style</a:t>
            </a:r>
            <a:endParaRPr lang="en-GB"/>
          </a:p>
        </p:txBody>
      </p:sp>
      <p:sp>
        <p:nvSpPr>
          <p:cNvPr id="3" name="Content Placeholder 2"/>
          <p:cNvSpPr>
            <a:spLocks noGrp="1"/>
          </p:cNvSpPr>
          <p:nvPr>
            <p:ph sz="quarter" idx="1"/>
          </p:nvPr>
        </p:nvSpPr>
        <p:spPr>
          <a:xfrm>
            <a:off x="346075" y="1239838"/>
            <a:ext cx="4121150" cy="2351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19625" y="1239838"/>
            <a:ext cx="4121150" cy="2351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346075" y="3743325"/>
            <a:ext cx="4121150" cy="235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19625" y="3743325"/>
            <a:ext cx="4121150" cy="235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262AD9-99D3-4770-93FD-5C83E195F613}" type="slidenum">
              <a:rPr lang="en-US" altLang="en-US"/>
              <a:pPr>
                <a:defRPr/>
              </a:pPr>
              <a:t>‹#›</a:t>
            </a:fld>
            <a:endParaRPr lang="en-US" altLang="en-US"/>
          </a:p>
        </p:txBody>
      </p:sp>
    </p:spTree>
    <p:extLst>
      <p:ext uri="{BB962C8B-B14F-4D97-AF65-F5344CB8AC3E}">
        <p14:creationId xmlns:p14="http://schemas.microsoft.com/office/powerpoint/2010/main" val="423653345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46075" y="152400"/>
            <a:ext cx="6967538" cy="473075"/>
          </a:xfrm>
        </p:spPr>
        <p:txBody>
          <a:bodyPr/>
          <a:lstStyle/>
          <a:p>
            <a:r>
              <a:rPr lang="en-US"/>
              <a:t>Click to edit Master title style</a:t>
            </a:r>
            <a:endParaRPr lang="en-GB"/>
          </a:p>
        </p:txBody>
      </p:sp>
      <p:sp>
        <p:nvSpPr>
          <p:cNvPr id="3" name="Content Placeholder 2"/>
          <p:cNvSpPr>
            <a:spLocks noGrp="1"/>
          </p:cNvSpPr>
          <p:nvPr>
            <p:ph sz="half" idx="1"/>
          </p:nvPr>
        </p:nvSpPr>
        <p:spPr>
          <a:xfrm>
            <a:off x="346075" y="1239838"/>
            <a:ext cx="4121150" cy="4856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19625" y="1239838"/>
            <a:ext cx="4121150" cy="2351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19625" y="3743325"/>
            <a:ext cx="4121150" cy="235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CB42FCB-FDAB-4A12-8A20-BD6DE941FCC3}" type="slidenum">
              <a:rPr lang="en-US" altLang="en-US"/>
              <a:pPr>
                <a:defRPr/>
              </a:pPr>
              <a:t>‹#›</a:t>
            </a:fld>
            <a:endParaRPr lang="en-US" altLang="en-US"/>
          </a:p>
        </p:txBody>
      </p:sp>
    </p:spTree>
    <p:extLst>
      <p:ext uri="{BB962C8B-B14F-4D97-AF65-F5344CB8AC3E}">
        <p14:creationId xmlns:p14="http://schemas.microsoft.com/office/powerpoint/2010/main" val="142044109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46075" y="152400"/>
            <a:ext cx="6967538" cy="473075"/>
          </a:xfrm>
        </p:spPr>
        <p:txBody>
          <a:bodyPr/>
          <a:lstStyle/>
          <a:p>
            <a:r>
              <a:rPr lang="en-US"/>
              <a:t>Click to edit Master title style</a:t>
            </a:r>
            <a:endParaRPr lang="en-GB"/>
          </a:p>
        </p:txBody>
      </p:sp>
      <p:sp>
        <p:nvSpPr>
          <p:cNvPr id="3" name="Chart Placeholder 2"/>
          <p:cNvSpPr>
            <a:spLocks noGrp="1"/>
          </p:cNvSpPr>
          <p:nvPr>
            <p:ph type="chart" idx="1"/>
          </p:nvPr>
        </p:nvSpPr>
        <p:spPr>
          <a:xfrm>
            <a:off x="346075" y="1239838"/>
            <a:ext cx="8394700" cy="4856162"/>
          </a:xfrm>
        </p:spPr>
        <p:txBody>
          <a:bodyPr/>
          <a:lstStyle/>
          <a:p>
            <a:pPr lvl="0"/>
            <a:endParaRPr lang="en-GB"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1CE41D-6DA6-4756-80CF-A5C3904A998F}" type="slidenum">
              <a:rPr lang="en-US" altLang="en-US"/>
              <a:pPr>
                <a:defRPr/>
              </a:pPr>
              <a:t>‹#›</a:t>
            </a:fld>
            <a:endParaRPr lang="en-US" altLang="en-US"/>
          </a:p>
        </p:txBody>
      </p:sp>
    </p:spTree>
    <p:extLst>
      <p:ext uri="{BB962C8B-B14F-4D97-AF65-F5344CB8AC3E}">
        <p14:creationId xmlns:p14="http://schemas.microsoft.com/office/powerpoint/2010/main" val="36154229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u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951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noChangeArrowheads="1"/>
          </p:cNvSpPr>
          <p:nvPr>
            <p:ph type="dt" idx="10"/>
          </p:nvPr>
        </p:nvSpPr>
        <p:spPr/>
        <p:txBody>
          <a:bodyPr/>
          <a:lstStyle>
            <a:lvl1pPr defTabSz="914400">
              <a:buSzTx/>
              <a:defRPr/>
            </a:lvl1pPr>
          </a:lstStyle>
          <a:p>
            <a:pPr>
              <a:defRPr/>
            </a:pPr>
            <a:endParaRPr lang="en-US"/>
          </a:p>
        </p:txBody>
      </p:sp>
      <p:sp>
        <p:nvSpPr>
          <p:cNvPr id="5" name="Footer Placeholder 4"/>
          <p:cNvSpPr>
            <a:spLocks noGrp="1" noChangeArrowheads="1"/>
          </p:cNvSpPr>
          <p:nvPr>
            <p:ph type="ftr" idx="11"/>
          </p:nvPr>
        </p:nvSpPr>
        <p:spPr/>
        <p:txBody>
          <a:bodyPr/>
          <a:lstStyle>
            <a:lvl1pPr defTabSz="914400">
              <a:buSzTx/>
              <a:defRPr/>
            </a:lvl1pPr>
          </a:lstStyle>
          <a:p>
            <a:pPr>
              <a:defRPr/>
            </a:pPr>
            <a:endParaRPr lang="en-US"/>
          </a:p>
        </p:txBody>
      </p:sp>
      <p:sp>
        <p:nvSpPr>
          <p:cNvPr id="6" name="Slide Number Placeholder 5"/>
          <p:cNvSpPr>
            <a:spLocks noGrp="1" noChangeArrowheads="1"/>
          </p:cNvSpPr>
          <p:nvPr>
            <p:ph type="sldNum" idx="12"/>
          </p:nvPr>
        </p:nvSpPr>
        <p:spPr/>
        <p:txBody>
          <a:bodyPr/>
          <a:lstStyle>
            <a:lvl1pPr defTabSz="914400">
              <a:buSzTx/>
              <a:defRPr/>
            </a:lvl1pPr>
          </a:lstStyle>
          <a:p>
            <a:pPr>
              <a:defRPr/>
            </a:pPr>
            <a:fld id="{57DC7663-8735-4104-A396-68CA97BC40D5}" type="slidenum">
              <a:rPr lang="en-US" altLang="en-US"/>
              <a:pPr>
                <a:defRPr/>
              </a:pPr>
              <a:t>‹#›</a:t>
            </a:fld>
            <a:endParaRPr lang="en-US" altLang="en-US"/>
          </a:p>
        </p:txBody>
      </p:sp>
    </p:spTree>
    <p:extLst>
      <p:ext uri="{BB962C8B-B14F-4D97-AF65-F5344CB8AC3E}">
        <p14:creationId xmlns:p14="http://schemas.microsoft.com/office/powerpoint/2010/main" val="2777402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B85353-09AB-4C90-8F58-00293AB40E97}" type="slidenum">
              <a:rPr lang="en-US" altLang="en-US"/>
              <a:pPr>
                <a:defRPr/>
              </a:pPr>
              <a:t>‹#›</a:t>
            </a:fld>
            <a:endParaRPr lang="en-US" altLang="en-US"/>
          </a:p>
        </p:txBody>
      </p:sp>
    </p:spTree>
    <p:extLst>
      <p:ext uri="{BB962C8B-B14F-4D97-AF65-F5344CB8AC3E}">
        <p14:creationId xmlns:p14="http://schemas.microsoft.com/office/powerpoint/2010/main" val="1014543786"/>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noChangeArrowheads="1"/>
          </p:cNvSpPr>
          <p:nvPr>
            <p:ph type="dt" idx="10"/>
          </p:nvPr>
        </p:nvSpPr>
        <p:spPr/>
        <p:txBody>
          <a:bodyPr/>
          <a:lstStyle>
            <a:lvl1pPr defTabSz="914400">
              <a:buSzTx/>
              <a:defRPr/>
            </a:lvl1pPr>
          </a:lstStyle>
          <a:p>
            <a:pPr>
              <a:defRPr/>
            </a:pPr>
            <a:endParaRPr lang="en-US"/>
          </a:p>
        </p:txBody>
      </p:sp>
      <p:sp>
        <p:nvSpPr>
          <p:cNvPr id="5" name="Footer Placeholder 4"/>
          <p:cNvSpPr>
            <a:spLocks noGrp="1" noChangeArrowheads="1"/>
          </p:cNvSpPr>
          <p:nvPr>
            <p:ph type="ftr" idx="11"/>
          </p:nvPr>
        </p:nvSpPr>
        <p:spPr/>
        <p:txBody>
          <a:bodyPr/>
          <a:lstStyle>
            <a:lvl1pPr defTabSz="914400">
              <a:buSzTx/>
              <a:defRPr/>
            </a:lvl1pPr>
          </a:lstStyle>
          <a:p>
            <a:pPr>
              <a:defRPr/>
            </a:pPr>
            <a:endParaRPr lang="en-US"/>
          </a:p>
        </p:txBody>
      </p:sp>
      <p:sp>
        <p:nvSpPr>
          <p:cNvPr id="6" name="Slide Number Placeholder 5"/>
          <p:cNvSpPr>
            <a:spLocks noGrp="1" noChangeArrowheads="1"/>
          </p:cNvSpPr>
          <p:nvPr>
            <p:ph type="sldNum" idx="12"/>
          </p:nvPr>
        </p:nvSpPr>
        <p:spPr/>
        <p:txBody>
          <a:bodyPr/>
          <a:lstStyle>
            <a:lvl1pPr defTabSz="914400">
              <a:buSzTx/>
              <a:defRPr/>
            </a:lvl1pPr>
          </a:lstStyle>
          <a:p>
            <a:pPr>
              <a:defRPr/>
            </a:pPr>
            <a:fld id="{4BDDF6F3-CDAF-4A87-AF40-0B07F4A5CD92}" type="slidenum">
              <a:rPr lang="en-US" altLang="en-US"/>
              <a:pPr>
                <a:defRPr/>
              </a:pPr>
              <a:t>‹#›</a:t>
            </a:fld>
            <a:endParaRPr lang="en-US" altLang="en-US"/>
          </a:p>
        </p:txBody>
      </p:sp>
    </p:spTree>
    <p:extLst>
      <p:ext uri="{BB962C8B-B14F-4D97-AF65-F5344CB8AC3E}">
        <p14:creationId xmlns:p14="http://schemas.microsoft.com/office/powerpoint/2010/main" val="3171025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idx="10"/>
          </p:nvPr>
        </p:nvSpPr>
        <p:spPr/>
        <p:txBody>
          <a:bodyPr/>
          <a:lstStyle>
            <a:lvl1pPr defTabSz="914400">
              <a:buSzTx/>
              <a:defRPr/>
            </a:lvl1pPr>
          </a:lstStyle>
          <a:p>
            <a:pPr>
              <a:defRPr/>
            </a:pPr>
            <a:endParaRPr lang="en-US"/>
          </a:p>
        </p:txBody>
      </p:sp>
      <p:sp>
        <p:nvSpPr>
          <p:cNvPr id="5" name="Footer Placeholder 4"/>
          <p:cNvSpPr>
            <a:spLocks noGrp="1" noChangeArrowheads="1"/>
          </p:cNvSpPr>
          <p:nvPr>
            <p:ph type="ftr" idx="11"/>
          </p:nvPr>
        </p:nvSpPr>
        <p:spPr/>
        <p:txBody>
          <a:bodyPr/>
          <a:lstStyle>
            <a:lvl1pPr defTabSz="914400">
              <a:buSzTx/>
              <a:defRPr/>
            </a:lvl1pPr>
          </a:lstStyle>
          <a:p>
            <a:pPr>
              <a:defRPr/>
            </a:pPr>
            <a:endParaRPr lang="en-US"/>
          </a:p>
        </p:txBody>
      </p:sp>
      <p:sp>
        <p:nvSpPr>
          <p:cNvPr id="6" name="Slide Number Placeholder 5"/>
          <p:cNvSpPr>
            <a:spLocks noGrp="1" noChangeArrowheads="1"/>
          </p:cNvSpPr>
          <p:nvPr>
            <p:ph type="sldNum" idx="12"/>
          </p:nvPr>
        </p:nvSpPr>
        <p:spPr/>
        <p:txBody>
          <a:bodyPr/>
          <a:lstStyle>
            <a:lvl1pPr defTabSz="914400">
              <a:buSzTx/>
              <a:defRPr/>
            </a:lvl1pPr>
          </a:lstStyle>
          <a:p>
            <a:pPr>
              <a:defRPr/>
            </a:pPr>
            <a:fld id="{82B64C77-279E-463F-92E5-9A3052CC4248}" type="slidenum">
              <a:rPr lang="en-US" altLang="en-US"/>
              <a:pPr>
                <a:defRPr/>
              </a:pPr>
              <a:t>‹#›</a:t>
            </a:fld>
            <a:endParaRPr lang="en-US" altLang="en-US"/>
          </a:p>
        </p:txBody>
      </p:sp>
    </p:spTree>
    <p:extLst>
      <p:ext uri="{BB962C8B-B14F-4D97-AF65-F5344CB8AC3E}">
        <p14:creationId xmlns:p14="http://schemas.microsoft.com/office/powerpoint/2010/main" val="2554669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3"/>
          <p:cNvSpPr>
            <a:spLocks noGrp="1" noChangeArrowheads="1"/>
          </p:cNvSpPr>
          <p:nvPr>
            <p:ph type="dt" idx="10"/>
          </p:nvPr>
        </p:nvSpPr>
        <p:spPr/>
        <p:txBody>
          <a:bodyPr/>
          <a:lstStyle>
            <a:lvl1pPr defTabSz="914400">
              <a:buSzTx/>
              <a:defRPr/>
            </a:lvl1pPr>
          </a:lstStyle>
          <a:p>
            <a:pPr>
              <a:defRPr/>
            </a:pPr>
            <a:endParaRPr lang="en-US"/>
          </a:p>
        </p:txBody>
      </p:sp>
      <p:sp>
        <p:nvSpPr>
          <p:cNvPr id="6" name="Rectangle 4"/>
          <p:cNvSpPr>
            <a:spLocks noGrp="1" noChangeArrowheads="1"/>
          </p:cNvSpPr>
          <p:nvPr>
            <p:ph type="ftr" idx="11"/>
          </p:nvPr>
        </p:nvSpPr>
        <p:spPr/>
        <p:txBody>
          <a:bodyPr/>
          <a:lstStyle>
            <a:lvl1pPr defTabSz="914400">
              <a:buSzTx/>
              <a:defRPr/>
            </a:lvl1pPr>
          </a:lstStyle>
          <a:p>
            <a:pPr>
              <a:defRPr/>
            </a:pPr>
            <a:endParaRPr lang="en-US"/>
          </a:p>
        </p:txBody>
      </p:sp>
      <p:sp>
        <p:nvSpPr>
          <p:cNvPr id="7" name="Rectangle 5"/>
          <p:cNvSpPr>
            <a:spLocks noGrp="1" noChangeArrowheads="1"/>
          </p:cNvSpPr>
          <p:nvPr>
            <p:ph type="sldNum" idx="12"/>
          </p:nvPr>
        </p:nvSpPr>
        <p:spPr/>
        <p:txBody>
          <a:bodyPr/>
          <a:lstStyle>
            <a:lvl1pPr defTabSz="914400">
              <a:buSzTx/>
              <a:defRPr/>
            </a:lvl1pPr>
          </a:lstStyle>
          <a:p>
            <a:pPr>
              <a:defRPr/>
            </a:pPr>
            <a:fld id="{1FE7225F-1B24-49F4-A4A6-8ACB1526B1D5}" type="slidenum">
              <a:rPr lang="en-US" altLang="en-US"/>
              <a:pPr>
                <a:defRPr/>
              </a:pPr>
              <a:t>‹#›</a:t>
            </a:fld>
            <a:endParaRPr lang="en-US" altLang="en-US"/>
          </a:p>
        </p:txBody>
      </p:sp>
    </p:spTree>
    <p:extLst>
      <p:ext uri="{BB962C8B-B14F-4D97-AF65-F5344CB8AC3E}">
        <p14:creationId xmlns:p14="http://schemas.microsoft.com/office/powerpoint/2010/main" val="24694563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3"/>
          <p:cNvSpPr>
            <a:spLocks noGrp="1" noChangeArrowheads="1"/>
          </p:cNvSpPr>
          <p:nvPr>
            <p:ph type="dt" idx="10"/>
          </p:nvPr>
        </p:nvSpPr>
        <p:spPr/>
        <p:txBody>
          <a:bodyPr/>
          <a:lstStyle>
            <a:lvl1pPr defTabSz="914400">
              <a:buSzTx/>
              <a:defRPr/>
            </a:lvl1pPr>
          </a:lstStyle>
          <a:p>
            <a:pPr>
              <a:defRPr/>
            </a:pPr>
            <a:endParaRPr lang="en-US"/>
          </a:p>
        </p:txBody>
      </p:sp>
      <p:sp>
        <p:nvSpPr>
          <p:cNvPr id="8" name="Rectangle 4"/>
          <p:cNvSpPr>
            <a:spLocks noGrp="1" noChangeArrowheads="1"/>
          </p:cNvSpPr>
          <p:nvPr>
            <p:ph type="ftr" idx="11"/>
          </p:nvPr>
        </p:nvSpPr>
        <p:spPr/>
        <p:txBody>
          <a:bodyPr/>
          <a:lstStyle>
            <a:lvl1pPr defTabSz="914400">
              <a:buSzTx/>
              <a:defRPr/>
            </a:lvl1pPr>
          </a:lstStyle>
          <a:p>
            <a:pPr>
              <a:defRPr/>
            </a:pPr>
            <a:endParaRPr lang="en-US"/>
          </a:p>
        </p:txBody>
      </p:sp>
      <p:sp>
        <p:nvSpPr>
          <p:cNvPr id="9" name="Rectangle 5"/>
          <p:cNvSpPr>
            <a:spLocks noGrp="1" noChangeArrowheads="1"/>
          </p:cNvSpPr>
          <p:nvPr>
            <p:ph type="sldNum" idx="12"/>
          </p:nvPr>
        </p:nvSpPr>
        <p:spPr/>
        <p:txBody>
          <a:bodyPr/>
          <a:lstStyle>
            <a:lvl1pPr defTabSz="914400">
              <a:buSzTx/>
              <a:defRPr/>
            </a:lvl1pPr>
          </a:lstStyle>
          <a:p>
            <a:pPr>
              <a:defRPr/>
            </a:pPr>
            <a:fld id="{DE327E6B-9D90-4657-A42F-B08E71B0794D}" type="slidenum">
              <a:rPr lang="en-US" altLang="en-US"/>
              <a:pPr>
                <a:defRPr/>
              </a:pPr>
              <a:t>‹#›</a:t>
            </a:fld>
            <a:endParaRPr lang="en-US" altLang="en-US"/>
          </a:p>
        </p:txBody>
      </p:sp>
    </p:spTree>
    <p:extLst>
      <p:ext uri="{BB962C8B-B14F-4D97-AF65-F5344CB8AC3E}">
        <p14:creationId xmlns:p14="http://schemas.microsoft.com/office/powerpoint/2010/main" val="1081188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3"/>
          <p:cNvSpPr>
            <a:spLocks noGrp="1" noChangeArrowheads="1"/>
          </p:cNvSpPr>
          <p:nvPr>
            <p:ph type="dt" idx="10"/>
          </p:nvPr>
        </p:nvSpPr>
        <p:spPr/>
        <p:txBody>
          <a:bodyPr/>
          <a:lstStyle>
            <a:lvl1pPr defTabSz="914400">
              <a:buSzTx/>
              <a:defRPr/>
            </a:lvl1pPr>
          </a:lstStyle>
          <a:p>
            <a:pPr>
              <a:defRPr/>
            </a:pPr>
            <a:endParaRPr lang="en-US"/>
          </a:p>
        </p:txBody>
      </p:sp>
      <p:sp>
        <p:nvSpPr>
          <p:cNvPr id="4" name="Rectangle 4"/>
          <p:cNvSpPr>
            <a:spLocks noGrp="1" noChangeArrowheads="1"/>
          </p:cNvSpPr>
          <p:nvPr>
            <p:ph type="ftr" idx="11"/>
          </p:nvPr>
        </p:nvSpPr>
        <p:spPr/>
        <p:txBody>
          <a:bodyPr/>
          <a:lstStyle>
            <a:lvl1pPr defTabSz="914400">
              <a:buSzTx/>
              <a:defRPr/>
            </a:lvl1pPr>
          </a:lstStyle>
          <a:p>
            <a:pPr>
              <a:defRPr/>
            </a:pPr>
            <a:endParaRPr lang="en-US"/>
          </a:p>
        </p:txBody>
      </p:sp>
      <p:sp>
        <p:nvSpPr>
          <p:cNvPr id="5" name="Rectangle 5"/>
          <p:cNvSpPr>
            <a:spLocks noGrp="1" noChangeArrowheads="1"/>
          </p:cNvSpPr>
          <p:nvPr>
            <p:ph type="sldNum" idx="12"/>
          </p:nvPr>
        </p:nvSpPr>
        <p:spPr/>
        <p:txBody>
          <a:bodyPr/>
          <a:lstStyle>
            <a:lvl1pPr defTabSz="914400">
              <a:buSzTx/>
              <a:defRPr/>
            </a:lvl1pPr>
          </a:lstStyle>
          <a:p>
            <a:pPr>
              <a:defRPr/>
            </a:pPr>
            <a:fld id="{C9E2F08C-EEB7-4C05-8814-2853B7D5E22F}" type="slidenum">
              <a:rPr lang="en-US" altLang="en-US"/>
              <a:pPr>
                <a:defRPr/>
              </a:pPr>
              <a:t>‹#›</a:t>
            </a:fld>
            <a:endParaRPr lang="en-US" altLang="en-US"/>
          </a:p>
        </p:txBody>
      </p:sp>
    </p:spTree>
    <p:extLst>
      <p:ext uri="{BB962C8B-B14F-4D97-AF65-F5344CB8AC3E}">
        <p14:creationId xmlns:p14="http://schemas.microsoft.com/office/powerpoint/2010/main" val="3016356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p:txBody>
          <a:bodyPr/>
          <a:lstStyle>
            <a:lvl1pPr defTabSz="914400">
              <a:buSzTx/>
              <a:defRPr/>
            </a:lvl1pPr>
          </a:lstStyle>
          <a:p>
            <a:pPr>
              <a:defRPr/>
            </a:pPr>
            <a:endParaRPr lang="en-US"/>
          </a:p>
        </p:txBody>
      </p:sp>
      <p:sp>
        <p:nvSpPr>
          <p:cNvPr id="3" name="Rectangle 4"/>
          <p:cNvSpPr>
            <a:spLocks noGrp="1" noChangeArrowheads="1"/>
          </p:cNvSpPr>
          <p:nvPr>
            <p:ph type="ftr" idx="11"/>
          </p:nvPr>
        </p:nvSpPr>
        <p:spPr/>
        <p:txBody>
          <a:bodyPr/>
          <a:lstStyle>
            <a:lvl1pPr defTabSz="914400">
              <a:buSzTx/>
              <a:defRPr/>
            </a:lvl1pPr>
          </a:lstStyle>
          <a:p>
            <a:pPr>
              <a:defRPr/>
            </a:pPr>
            <a:endParaRPr lang="en-US"/>
          </a:p>
        </p:txBody>
      </p:sp>
      <p:sp>
        <p:nvSpPr>
          <p:cNvPr id="4" name="Rectangle 5"/>
          <p:cNvSpPr>
            <a:spLocks noGrp="1" noChangeArrowheads="1"/>
          </p:cNvSpPr>
          <p:nvPr>
            <p:ph type="sldNum" idx="12"/>
          </p:nvPr>
        </p:nvSpPr>
        <p:spPr/>
        <p:txBody>
          <a:bodyPr/>
          <a:lstStyle>
            <a:lvl1pPr defTabSz="914400">
              <a:buSzTx/>
              <a:defRPr/>
            </a:lvl1pPr>
          </a:lstStyle>
          <a:p>
            <a:pPr>
              <a:defRPr/>
            </a:pPr>
            <a:fld id="{E131B75B-A4C2-463F-9BED-254F9554407A}" type="slidenum">
              <a:rPr lang="en-US" altLang="en-US"/>
              <a:pPr>
                <a:defRPr/>
              </a:pPr>
              <a:t>‹#›</a:t>
            </a:fld>
            <a:endParaRPr lang="en-US" altLang="en-US"/>
          </a:p>
        </p:txBody>
      </p:sp>
    </p:spTree>
    <p:extLst>
      <p:ext uri="{BB962C8B-B14F-4D97-AF65-F5344CB8AC3E}">
        <p14:creationId xmlns:p14="http://schemas.microsoft.com/office/powerpoint/2010/main" val="1448919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p:txBody>
          <a:bodyPr/>
          <a:lstStyle>
            <a:lvl1pPr defTabSz="914400">
              <a:buSzTx/>
              <a:defRPr/>
            </a:lvl1pPr>
          </a:lstStyle>
          <a:p>
            <a:pPr>
              <a:defRPr/>
            </a:pPr>
            <a:endParaRPr lang="en-US"/>
          </a:p>
        </p:txBody>
      </p:sp>
      <p:sp>
        <p:nvSpPr>
          <p:cNvPr id="6" name="Rectangle 4"/>
          <p:cNvSpPr>
            <a:spLocks noGrp="1" noChangeArrowheads="1"/>
          </p:cNvSpPr>
          <p:nvPr>
            <p:ph type="ftr" idx="11"/>
          </p:nvPr>
        </p:nvSpPr>
        <p:spPr/>
        <p:txBody>
          <a:bodyPr/>
          <a:lstStyle>
            <a:lvl1pPr defTabSz="914400">
              <a:buSzTx/>
              <a:defRPr/>
            </a:lvl1pPr>
          </a:lstStyle>
          <a:p>
            <a:pPr>
              <a:defRPr/>
            </a:pPr>
            <a:endParaRPr lang="en-US"/>
          </a:p>
        </p:txBody>
      </p:sp>
      <p:sp>
        <p:nvSpPr>
          <p:cNvPr id="7" name="Rectangle 5"/>
          <p:cNvSpPr>
            <a:spLocks noGrp="1" noChangeArrowheads="1"/>
          </p:cNvSpPr>
          <p:nvPr>
            <p:ph type="sldNum" idx="12"/>
          </p:nvPr>
        </p:nvSpPr>
        <p:spPr/>
        <p:txBody>
          <a:bodyPr/>
          <a:lstStyle>
            <a:lvl1pPr defTabSz="914400">
              <a:buSzTx/>
              <a:defRPr/>
            </a:lvl1pPr>
          </a:lstStyle>
          <a:p>
            <a:pPr>
              <a:defRPr/>
            </a:pPr>
            <a:fld id="{DC23C88E-5456-4E2C-BCCE-1BC6A031860C}" type="slidenum">
              <a:rPr lang="en-US" altLang="en-US"/>
              <a:pPr>
                <a:defRPr/>
              </a:pPr>
              <a:t>‹#›</a:t>
            </a:fld>
            <a:endParaRPr lang="en-US" altLang="en-US"/>
          </a:p>
        </p:txBody>
      </p:sp>
    </p:spTree>
    <p:extLst>
      <p:ext uri="{BB962C8B-B14F-4D97-AF65-F5344CB8AC3E}">
        <p14:creationId xmlns:p14="http://schemas.microsoft.com/office/powerpoint/2010/main" val="1122042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p:txBody>
          <a:bodyPr/>
          <a:lstStyle>
            <a:lvl1pPr defTabSz="914400">
              <a:buSzTx/>
              <a:defRPr/>
            </a:lvl1pPr>
          </a:lstStyle>
          <a:p>
            <a:pPr>
              <a:defRPr/>
            </a:pPr>
            <a:endParaRPr lang="en-US"/>
          </a:p>
        </p:txBody>
      </p:sp>
      <p:sp>
        <p:nvSpPr>
          <p:cNvPr id="6" name="Rectangle 4"/>
          <p:cNvSpPr>
            <a:spLocks noGrp="1" noChangeArrowheads="1"/>
          </p:cNvSpPr>
          <p:nvPr>
            <p:ph type="ftr" idx="11"/>
          </p:nvPr>
        </p:nvSpPr>
        <p:spPr/>
        <p:txBody>
          <a:bodyPr/>
          <a:lstStyle>
            <a:lvl1pPr defTabSz="914400">
              <a:buSzTx/>
              <a:defRPr/>
            </a:lvl1pPr>
          </a:lstStyle>
          <a:p>
            <a:pPr>
              <a:defRPr/>
            </a:pPr>
            <a:endParaRPr lang="en-US"/>
          </a:p>
        </p:txBody>
      </p:sp>
      <p:sp>
        <p:nvSpPr>
          <p:cNvPr id="7" name="Rectangle 5"/>
          <p:cNvSpPr>
            <a:spLocks noGrp="1" noChangeArrowheads="1"/>
          </p:cNvSpPr>
          <p:nvPr>
            <p:ph type="sldNum" idx="12"/>
          </p:nvPr>
        </p:nvSpPr>
        <p:spPr/>
        <p:txBody>
          <a:bodyPr/>
          <a:lstStyle>
            <a:lvl1pPr defTabSz="914400">
              <a:buSzTx/>
              <a:defRPr/>
            </a:lvl1pPr>
          </a:lstStyle>
          <a:p>
            <a:pPr>
              <a:defRPr/>
            </a:pPr>
            <a:fld id="{43BA8D9D-D69E-4E7E-897B-7787DA6BDBB6}" type="slidenum">
              <a:rPr lang="en-US" altLang="en-US"/>
              <a:pPr>
                <a:defRPr/>
              </a:pPr>
              <a:t>‹#›</a:t>
            </a:fld>
            <a:endParaRPr lang="en-US" altLang="en-US"/>
          </a:p>
        </p:txBody>
      </p:sp>
    </p:spTree>
    <p:extLst>
      <p:ext uri="{BB962C8B-B14F-4D97-AF65-F5344CB8AC3E}">
        <p14:creationId xmlns:p14="http://schemas.microsoft.com/office/powerpoint/2010/main" val="998304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noChangeArrowheads="1"/>
          </p:cNvSpPr>
          <p:nvPr>
            <p:ph type="dt" idx="10"/>
          </p:nvPr>
        </p:nvSpPr>
        <p:spPr/>
        <p:txBody>
          <a:bodyPr/>
          <a:lstStyle>
            <a:lvl1pPr defTabSz="914400">
              <a:buSzTx/>
              <a:defRPr/>
            </a:lvl1pPr>
          </a:lstStyle>
          <a:p>
            <a:pPr>
              <a:defRPr/>
            </a:pPr>
            <a:endParaRPr lang="en-US"/>
          </a:p>
        </p:txBody>
      </p:sp>
      <p:sp>
        <p:nvSpPr>
          <p:cNvPr id="5" name="Footer Placeholder 4"/>
          <p:cNvSpPr>
            <a:spLocks noGrp="1" noChangeArrowheads="1"/>
          </p:cNvSpPr>
          <p:nvPr>
            <p:ph type="ftr" idx="11"/>
          </p:nvPr>
        </p:nvSpPr>
        <p:spPr/>
        <p:txBody>
          <a:bodyPr/>
          <a:lstStyle>
            <a:lvl1pPr defTabSz="914400">
              <a:buSzTx/>
              <a:defRPr/>
            </a:lvl1pPr>
          </a:lstStyle>
          <a:p>
            <a:pPr>
              <a:defRPr/>
            </a:pPr>
            <a:endParaRPr lang="en-US"/>
          </a:p>
        </p:txBody>
      </p:sp>
      <p:sp>
        <p:nvSpPr>
          <p:cNvPr id="6" name="Slide Number Placeholder 5"/>
          <p:cNvSpPr>
            <a:spLocks noGrp="1" noChangeArrowheads="1"/>
          </p:cNvSpPr>
          <p:nvPr>
            <p:ph type="sldNum" idx="12"/>
          </p:nvPr>
        </p:nvSpPr>
        <p:spPr/>
        <p:txBody>
          <a:bodyPr/>
          <a:lstStyle>
            <a:lvl1pPr defTabSz="914400">
              <a:buSzTx/>
              <a:defRPr/>
            </a:lvl1pPr>
          </a:lstStyle>
          <a:p>
            <a:pPr>
              <a:defRPr/>
            </a:pPr>
            <a:fld id="{5A6C1217-03DF-478B-B011-59E8D242BC1C}" type="slidenum">
              <a:rPr lang="en-US" altLang="en-US"/>
              <a:pPr>
                <a:defRPr/>
              </a:pPr>
              <a:t>‹#›</a:t>
            </a:fld>
            <a:endParaRPr lang="en-US" altLang="en-US"/>
          </a:p>
        </p:txBody>
      </p:sp>
    </p:spTree>
    <p:extLst>
      <p:ext uri="{BB962C8B-B14F-4D97-AF65-F5344CB8AC3E}">
        <p14:creationId xmlns:p14="http://schemas.microsoft.com/office/powerpoint/2010/main" val="12506507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noChangeArrowheads="1"/>
          </p:cNvSpPr>
          <p:nvPr>
            <p:ph type="dt" idx="10"/>
          </p:nvPr>
        </p:nvSpPr>
        <p:spPr/>
        <p:txBody>
          <a:bodyPr/>
          <a:lstStyle>
            <a:lvl1pPr defTabSz="914400">
              <a:buSzTx/>
              <a:defRPr/>
            </a:lvl1pPr>
          </a:lstStyle>
          <a:p>
            <a:pPr>
              <a:defRPr/>
            </a:pPr>
            <a:endParaRPr lang="en-US"/>
          </a:p>
        </p:txBody>
      </p:sp>
      <p:sp>
        <p:nvSpPr>
          <p:cNvPr id="5" name="Footer Placeholder 4"/>
          <p:cNvSpPr>
            <a:spLocks noGrp="1" noChangeArrowheads="1"/>
          </p:cNvSpPr>
          <p:nvPr>
            <p:ph type="ftr" idx="11"/>
          </p:nvPr>
        </p:nvSpPr>
        <p:spPr/>
        <p:txBody>
          <a:bodyPr/>
          <a:lstStyle>
            <a:lvl1pPr defTabSz="914400">
              <a:buSzTx/>
              <a:defRPr/>
            </a:lvl1pPr>
          </a:lstStyle>
          <a:p>
            <a:pPr>
              <a:defRPr/>
            </a:pPr>
            <a:endParaRPr lang="en-US"/>
          </a:p>
        </p:txBody>
      </p:sp>
      <p:sp>
        <p:nvSpPr>
          <p:cNvPr id="6" name="Slide Number Placeholder 5"/>
          <p:cNvSpPr>
            <a:spLocks noGrp="1" noChangeArrowheads="1"/>
          </p:cNvSpPr>
          <p:nvPr>
            <p:ph type="sldNum" idx="12"/>
          </p:nvPr>
        </p:nvSpPr>
        <p:spPr/>
        <p:txBody>
          <a:bodyPr/>
          <a:lstStyle>
            <a:lvl1pPr defTabSz="914400">
              <a:buSzTx/>
              <a:defRPr/>
            </a:lvl1pPr>
          </a:lstStyle>
          <a:p>
            <a:pPr>
              <a:defRPr/>
            </a:pPr>
            <a:fld id="{44E8A5B0-BA22-4D42-8731-4D080ECDEBC4}" type="slidenum">
              <a:rPr lang="en-US" altLang="en-US"/>
              <a:pPr>
                <a:defRPr/>
              </a:pPr>
              <a:t>‹#›</a:t>
            </a:fld>
            <a:endParaRPr lang="en-US" altLang="en-US"/>
          </a:p>
        </p:txBody>
      </p:sp>
    </p:spTree>
    <p:extLst>
      <p:ext uri="{BB962C8B-B14F-4D97-AF65-F5344CB8AC3E}">
        <p14:creationId xmlns:p14="http://schemas.microsoft.com/office/powerpoint/2010/main" val="3734497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183D74-7279-4B04-91D8-ABF477D5BD13}" type="slidenum">
              <a:rPr lang="en-US" altLang="en-US"/>
              <a:pPr>
                <a:defRPr/>
              </a:pPr>
              <a:t>‹#›</a:t>
            </a:fld>
            <a:endParaRPr lang="en-US" altLang="en-US"/>
          </a:p>
        </p:txBody>
      </p:sp>
    </p:spTree>
    <p:extLst>
      <p:ext uri="{BB962C8B-B14F-4D97-AF65-F5344CB8AC3E}">
        <p14:creationId xmlns:p14="http://schemas.microsoft.com/office/powerpoint/2010/main" val="733205221"/>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463550"/>
            <a:ext cx="7770813" cy="1433513"/>
          </a:xfrm>
        </p:spPr>
        <p:txBody>
          <a:bodyPr/>
          <a:lstStyle/>
          <a:p>
            <a:r>
              <a:rPr lang="en-US"/>
              <a:t>Click to edit Master title style</a:t>
            </a:r>
            <a:endParaRPr lang="en-GB"/>
          </a:p>
        </p:txBody>
      </p:sp>
      <p:sp>
        <p:nvSpPr>
          <p:cNvPr id="3" name="Rectangle 3"/>
          <p:cNvSpPr>
            <a:spLocks noGrp="1" noChangeArrowheads="1"/>
          </p:cNvSpPr>
          <p:nvPr>
            <p:ph type="dt" idx="10"/>
          </p:nvPr>
        </p:nvSpPr>
        <p:spPr/>
        <p:txBody>
          <a:bodyPr/>
          <a:lstStyle>
            <a:lvl1pPr defTabSz="914400">
              <a:buSzTx/>
              <a:defRPr/>
            </a:lvl1pPr>
          </a:lstStyle>
          <a:p>
            <a:pPr>
              <a:defRPr/>
            </a:pPr>
            <a:endParaRPr lang="en-US"/>
          </a:p>
        </p:txBody>
      </p:sp>
      <p:sp>
        <p:nvSpPr>
          <p:cNvPr id="4" name="Rectangle 4"/>
          <p:cNvSpPr>
            <a:spLocks noGrp="1" noChangeArrowheads="1"/>
          </p:cNvSpPr>
          <p:nvPr>
            <p:ph type="ftr" idx="11"/>
          </p:nvPr>
        </p:nvSpPr>
        <p:spPr/>
        <p:txBody>
          <a:bodyPr/>
          <a:lstStyle>
            <a:lvl1pPr defTabSz="914400">
              <a:buSzTx/>
              <a:defRPr/>
            </a:lvl1pPr>
          </a:lstStyle>
          <a:p>
            <a:pPr>
              <a:defRPr/>
            </a:pPr>
            <a:endParaRPr lang="en-US"/>
          </a:p>
        </p:txBody>
      </p:sp>
      <p:sp>
        <p:nvSpPr>
          <p:cNvPr id="5" name="Rectangle 5"/>
          <p:cNvSpPr>
            <a:spLocks noGrp="1" noChangeArrowheads="1"/>
          </p:cNvSpPr>
          <p:nvPr>
            <p:ph type="sldNum" idx="12"/>
          </p:nvPr>
        </p:nvSpPr>
        <p:spPr/>
        <p:txBody>
          <a:bodyPr/>
          <a:lstStyle>
            <a:lvl1pPr defTabSz="914400">
              <a:buSzTx/>
              <a:defRPr/>
            </a:lvl1pPr>
          </a:lstStyle>
          <a:p>
            <a:pPr>
              <a:defRPr/>
            </a:pPr>
            <a:fld id="{0F128723-43DA-417F-8881-AA01DCE0FBFF}" type="slidenum">
              <a:rPr lang="en-US" altLang="en-US"/>
              <a:pPr>
                <a:defRPr/>
              </a:pPr>
              <a:t>‹#›</a:t>
            </a:fld>
            <a:endParaRPr lang="en-US" altLang="en-US"/>
          </a:p>
        </p:txBody>
      </p:sp>
    </p:spTree>
    <p:extLst>
      <p:ext uri="{BB962C8B-B14F-4D97-AF65-F5344CB8AC3E}">
        <p14:creationId xmlns:p14="http://schemas.microsoft.com/office/powerpoint/2010/main" val="1510528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lu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7552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Chart Placeholder 2"/>
          <p:cNvSpPr>
            <a:spLocks noGrp="1"/>
          </p:cNvSpPr>
          <p:nvPr>
            <p:ph type="chart" idx="1"/>
          </p:nvPr>
        </p:nvSpPr>
        <p:spPr>
          <a:xfrm>
            <a:off x="457200" y="1600200"/>
            <a:ext cx="8229600" cy="4525963"/>
          </a:xfrm>
        </p:spPr>
        <p:txBody>
          <a:bodyPr/>
          <a:lstStyle/>
          <a:p>
            <a:pPr lvl="0"/>
            <a:endParaRPr lang="en-GB" noProof="0"/>
          </a:p>
        </p:txBody>
      </p:sp>
      <p:sp>
        <p:nvSpPr>
          <p:cNvPr id="4" name="Date Placeholder 3"/>
          <p:cNvSpPr>
            <a:spLocks noGrp="1"/>
          </p:cNvSpPr>
          <p:nvPr>
            <p:ph type="dt" sz="half" idx="10"/>
          </p:nvPr>
        </p:nvSpPr>
        <p:spPr>
          <a:xfrm>
            <a:off x="457200" y="6245225"/>
            <a:ext cx="2133600" cy="476250"/>
          </a:xfrm>
        </p:spPr>
        <p:txBody>
          <a:bodyPr/>
          <a:lstStyle>
            <a:lvl1pPr defTabSz="914400">
              <a:buSzTx/>
              <a:defRPr/>
            </a:lvl1pPr>
          </a:lstStyle>
          <a:p>
            <a:pPr>
              <a:defRPr/>
            </a:pPr>
            <a:endParaRPr lang="en-GB"/>
          </a:p>
        </p:txBody>
      </p:sp>
      <p:sp>
        <p:nvSpPr>
          <p:cNvPr id="5" name="Footer Placeholder 4"/>
          <p:cNvSpPr>
            <a:spLocks noGrp="1"/>
          </p:cNvSpPr>
          <p:nvPr>
            <p:ph type="ftr" sz="quarter" idx="11"/>
          </p:nvPr>
        </p:nvSpPr>
        <p:spPr>
          <a:xfrm>
            <a:off x="3124200" y="6245225"/>
            <a:ext cx="2895600" cy="476250"/>
          </a:xfrm>
        </p:spPr>
        <p:txBody>
          <a:bodyPr/>
          <a:lstStyle>
            <a:lvl1pPr defTabSz="914400">
              <a:buSzTx/>
              <a:defRPr/>
            </a:lvl1pPr>
          </a:lstStyle>
          <a:p>
            <a:pPr>
              <a:defRPr/>
            </a:pPr>
            <a:endParaRPr lang="en-GB"/>
          </a:p>
        </p:txBody>
      </p:sp>
      <p:sp>
        <p:nvSpPr>
          <p:cNvPr id="6" name="Slide Number Placeholder 5"/>
          <p:cNvSpPr>
            <a:spLocks noGrp="1"/>
          </p:cNvSpPr>
          <p:nvPr>
            <p:ph type="sldNum" sz="quarter" idx="12"/>
          </p:nvPr>
        </p:nvSpPr>
        <p:spPr>
          <a:xfrm>
            <a:off x="6553200" y="6245225"/>
            <a:ext cx="2133600" cy="476250"/>
          </a:xfrm>
        </p:spPr>
        <p:txBody>
          <a:bodyPr/>
          <a:lstStyle>
            <a:lvl1pPr defTabSz="914400">
              <a:buSzTx/>
              <a:defRPr/>
            </a:lvl1pPr>
          </a:lstStyle>
          <a:p>
            <a:pPr>
              <a:defRPr/>
            </a:pPr>
            <a:fld id="{C8947156-9D6C-43EB-9F5B-43E2B35C72F8}" type="slidenum">
              <a:rPr lang="en-GB" altLang="en-US"/>
              <a:pPr>
                <a:defRPr/>
              </a:pPr>
              <a:t>‹#›</a:t>
            </a:fld>
            <a:endParaRPr lang="en-GB" altLang="en-US"/>
          </a:p>
        </p:txBody>
      </p:sp>
    </p:spTree>
    <p:extLst>
      <p:ext uri="{BB962C8B-B14F-4D97-AF65-F5344CB8AC3E}">
        <p14:creationId xmlns:p14="http://schemas.microsoft.com/office/powerpoint/2010/main" val="4053684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Whit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0" y="5516563"/>
            <a:ext cx="9144000" cy="134143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393096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46075" y="1239838"/>
            <a:ext cx="4121150" cy="4856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19625" y="1239838"/>
            <a:ext cx="4121150" cy="4856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35BC4A-054E-4F63-9E5C-E11788C5BE9E}" type="slidenum">
              <a:rPr lang="en-US" altLang="en-US"/>
              <a:pPr>
                <a:defRPr/>
              </a:pPr>
              <a:t>‹#›</a:t>
            </a:fld>
            <a:endParaRPr lang="en-US" altLang="en-US"/>
          </a:p>
        </p:txBody>
      </p:sp>
    </p:spTree>
    <p:extLst>
      <p:ext uri="{BB962C8B-B14F-4D97-AF65-F5344CB8AC3E}">
        <p14:creationId xmlns:p14="http://schemas.microsoft.com/office/powerpoint/2010/main" val="347141896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BE51F13-4128-4CFD-B735-16BBB8DFB0EC}" type="slidenum">
              <a:rPr lang="en-US" altLang="en-US"/>
              <a:pPr>
                <a:defRPr/>
              </a:pPr>
              <a:t>‹#›</a:t>
            </a:fld>
            <a:endParaRPr lang="en-US" altLang="en-US"/>
          </a:p>
        </p:txBody>
      </p:sp>
    </p:spTree>
    <p:extLst>
      <p:ext uri="{BB962C8B-B14F-4D97-AF65-F5344CB8AC3E}">
        <p14:creationId xmlns:p14="http://schemas.microsoft.com/office/powerpoint/2010/main" val="244247448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78CF2EB-3846-4977-A9DD-00A987AFA1C1}" type="slidenum">
              <a:rPr lang="en-US" altLang="en-US"/>
              <a:pPr>
                <a:defRPr/>
              </a:pPr>
              <a:t>‹#›</a:t>
            </a:fld>
            <a:endParaRPr lang="en-US" altLang="en-US"/>
          </a:p>
        </p:txBody>
      </p:sp>
    </p:spTree>
    <p:extLst>
      <p:ext uri="{BB962C8B-B14F-4D97-AF65-F5344CB8AC3E}">
        <p14:creationId xmlns:p14="http://schemas.microsoft.com/office/powerpoint/2010/main" val="275721347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B2DA300-3076-42D2-8441-3A384AE33ADC}" type="slidenum">
              <a:rPr lang="en-US" altLang="en-US"/>
              <a:pPr>
                <a:defRPr/>
              </a:pPr>
              <a:t>‹#›</a:t>
            </a:fld>
            <a:endParaRPr lang="en-US" altLang="en-US"/>
          </a:p>
        </p:txBody>
      </p:sp>
    </p:spTree>
    <p:extLst>
      <p:ext uri="{BB962C8B-B14F-4D97-AF65-F5344CB8AC3E}">
        <p14:creationId xmlns:p14="http://schemas.microsoft.com/office/powerpoint/2010/main" val="160674455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6F4EC9-6BA2-4316-9460-025967E1BDB1}" type="slidenum">
              <a:rPr lang="en-US" altLang="en-US"/>
              <a:pPr>
                <a:defRPr/>
              </a:pPr>
              <a:t>‹#›</a:t>
            </a:fld>
            <a:endParaRPr lang="en-US" altLang="en-US"/>
          </a:p>
        </p:txBody>
      </p:sp>
    </p:spTree>
    <p:extLst>
      <p:ext uri="{BB962C8B-B14F-4D97-AF65-F5344CB8AC3E}">
        <p14:creationId xmlns:p14="http://schemas.microsoft.com/office/powerpoint/2010/main" val="13055449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962B3E-7D5D-4A9E-84B6-C62BDAAFA6E5}" type="slidenum">
              <a:rPr lang="en-US" altLang="en-US"/>
              <a:pPr>
                <a:defRPr/>
              </a:pPr>
              <a:t>‹#›</a:t>
            </a:fld>
            <a:endParaRPr lang="en-US" altLang="en-US"/>
          </a:p>
        </p:txBody>
      </p:sp>
    </p:spTree>
    <p:extLst>
      <p:ext uri="{BB962C8B-B14F-4D97-AF65-F5344CB8AC3E}">
        <p14:creationId xmlns:p14="http://schemas.microsoft.com/office/powerpoint/2010/main" val="27374748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
          <p:cNvSpPr>
            <a:spLocks noChangeArrowheads="1"/>
          </p:cNvSpPr>
          <p:nvPr/>
        </p:nvSpPr>
        <p:spPr bwMode="auto">
          <a:xfrm>
            <a:off x="0" y="0"/>
            <a:ext cx="9144000" cy="736600"/>
          </a:xfrm>
          <a:prstGeom prst="rect">
            <a:avLst/>
          </a:prstGeom>
          <a:solidFill>
            <a:srgbClr val="99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GB" altLang="en-US"/>
          </a:p>
        </p:txBody>
      </p:sp>
      <p:sp>
        <p:nvSpPr>
          <p:cNvPr id="1027" name="Rectangle 2"/>
          <p:cNvSpPr>
            <a:spLocks noGrp="1" noChangeArrowheads="1"/>
          </p:cNvSpPr>
          <p:nvPr>
            <p:ph type="title"/>
          </p:nvPr>
        </p:nvSpPr>
        <p:spPr bwMode="auto">
          <a:xfrm>
            <a:off x="346075" y="152400"/>
            <a:ext cx="696753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346075" y="1239838"/>
            <a:ext cx="8394700"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C7FA9A8-F775-4885-A4F8-2E77D8CF915D}" type="slidenum">
              <a:rPr lang="en-US" altLang="en-US"/>
              <a:pPr>
                <a:defRPr/>
              </a:pPr>
              <a:t>‹#›</a:t>
            </a:fld>
            <a:endParaRPr lang="en-US" altLang="en-US"/>
          </a:p>
        </p:txBody>
      </p:sp>
      <p:pic>
        <p:nvPicPr>
          <p:cNvPr id="1032" name="Picture 8" descr="hwlogo"/>
          <p:cNvPicPr>
            <a:picLocks noChangeAspect="1" noChangeArrowheads="1"/>
          </p:cNvPicPr>
          <p:nvPr/>
        </p:nvPicPr>
        <p:blipFill>
          <a:blip r:embed="rId20">
            <a:extLst>
              <a:ext uri="{28A0092B-C50C-407E-A947-70E740481C1C}">
                <a14:useLocalDpi xmlns:a14="http://schemas.microsoft.com/office/drawing/2010/main" val="0"/>
              </a:ext>
            </a:extLst>
          </a:blip>
          <a:srcRect l="1282" r="641"/>
          <a:stretch>
            <a:fillRect/>
          </a:stretch>
        </p:blipFill>
        <p:spPr bwMode="auto">
          <a:xfrm>
            <a:off x="7437438" y="0"/>
            <a:ext cx="136525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 Box 11"/>
          <p:cNvSpPr txBox="1">
            <a:spLocks noChangeArrowheads="1"/>
          </p:cNvSpPr>
          <p:nvPr/>
        </p:nvSpPr>
        <p:spPr bwMode="auto">
          <a:xfrm>
            <a:off x="346075" y="6243638"/>
            <a:ext cx="828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GB" sz="2000">
                <a:solidFill>
                  <a:srgbClr val="003399"/>
                </a:solidFill>
                <a:latin typeface="Tahoma" pitchFamily="34" charset="0"/>
              </a:rPr>
              <a:t>School of the Built Environment</a:t>
            </a:r>
            <a:endParaRPr lang="en-GB" sz="1800">
              <a:solidFill>
                <a:srgbClr val="003399"/>
              </a:solidFill>
              <a:latin typeface="Tahoma" pitchFamily="34" charset="0"/>
            </a:endParaRPr>
          </a:p>
        </p:txBody>
      </p:sp>
    </p:spTree>
  </p:cSld>
  <p:clrMap bg1="lt1" tx1="dk1" bg2="lt2" tx2="dk2" accent1="accent1" accent2="accent2" accent3="accent3" accent4="accent4" accent5="accent5" accent6="accent6" hlink="hlink" folHlink="folHlink"/>
  <p:sldLayoutIdLst>
    <p:sldLayoutId id="2147485635" r:id="rId1"/>
    <p:sldLayoutId id="2147485619" r:id="rId2"/>
    <p:sldLayoutId id="2147485620" r:id="rId3"/>
    <p:sldLayoutId id="2147485621" r:id="rId4"/>
    <p:sldLayoutId id="2147485622" r:id="rId5"/>
    <p:sldLayoutId id="2147485623" r:id="rId6"/>
    <p:sldLayoutId id="2147485624" r:id="rId7"/>
    <p:sldLayoutId id="2147485625" r:id="rId8"/>
    <p:sldLayoutId id="2147485626" r:id="rId9"/>
    <p:sldLayoutId id="2147485627" r:id="rId10"/>
    <p:sldLayoutId id="2147485628" r:id="rId11"/>
    <p:sldLayoutId id="2147485629" r:id="rId12"/>
    <p:sldLayoutId id="2147485630" r:id="rId13"/>
    <p:sldLayoutId id="2147485631" r:id="rId14"/>
    <p:sldLayoutId id="2147485632" r:id="rId15"/>
    <p:sldLayoutId id="2147485633" r:id="rId16"/>
    <p:sldLayoutId id="2147485634" r:id="rId17"/>
    <p:sldLayoutId id="2147485636" r:id="rId18"/>
  </p:sldLayoutIdLst>
  <p:transition spd="med"/>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Tahoma" pitchFamily="34" charset="0"/>
        </a:defRPr>
      </a:lvl2pPr>
      <a:lvl3pPr algn="l" rtl="0" eaLnBrk="0" fontAlgn="base" hangingPunct="0">
        <a:spcBef>
          <a:spcPct val="0"/>
        </a:spcBef>
        <a:spcAft>
          <a:spcPct val="0"/>
        </a:spcAft>
        <a:defRPr sz="3200">
          <a:solidFill>
            <a:schemeClr val="tx2"/>
          </a:solidFill>
          <a:latin typeface="Tahoma" pitchFamily="34" charset="0"/>
        </a:defRPr>
      </a:lvl3pPr>
      <a:lvl4pPr algn="l" rtl="0" eaLnBrk="0" fontAlgn="base" hangingPunct="0">
        <a:spcBef>
          <a:spcPct val="0"/>
        </a:spcBef>
        <a:spcAft>
          <a:spcPct val="0"/>
        </a:spcAft>
        <a:defRPr sz="3200">
          <a:solidFill>
            <a:schemeClr val="tx2"/>
          </a:solidFill>
          <a:latin typeface="Tahoma" pitchFamily="34" charset="0"/>
        </a:defRPr>
      </a:lvl4pPr>
      <a:lvl5pPr algn="l" rtl="0" eaLnBrk="0" fontAlgn="base" hangingPunct="0">
        <a:spcBef>
          <a:spcPct val="0"/>
        </a:spcBef>
        <a:spcAft>
          <a:spcPct val="0"/>
        </a:spcAft>
        <a:defRPr sz="3200">
          <a:solidFill>
            <a:schemeClr val="tx2"/>
          </a:solidFill>
          <a:latin typeface="Tahoma" pitchFamily="34" charset="0"/>
        </a:defRPr>
      </a:lvl5pPr>
      <a:lvl6pPr marL="457200" algn="l" rtl="0" eaLnBrk="0" fontAlgn="base" hangingPunct="0">
        <a:spcBef>
          <a:spcPct val="0"/>
        </a:spcBef>
        <a:spcAft>
          <a:spcPct val="0"/>
        </a:spcAft>
        <a:defRPr sz="3200">
          <a:solidFill>
            <a:schemeClr val="tx2"/>
          </a:solidFill>
          <a:latin typeface="Tahoma" pitchFamily="34" charset="0"/>
        </a:defRPr>
      </a:lvl6pPr>
      <a:lvl7pPr marL="914400" algn="l" rtl="0" eaLnBrk="0" fontAlgn="base" hangingPunct="0">
        <a:spcBef>
          <a:spcPct val="0"/>
        </a:spcBef>
        <a:spcAft>
          <a:spcPct val="0"/>
        </a:spcAft>
        <a:defRPr sz="3200">
          <a:solidFill>
            <a:schemeClr val="tx2"/>
          </a:solidFill>
          <a:latin typeface="Tahoma" pitchFamily="34" charset="0"/>
        </a:defRPr>
      </a:lvl7pPr>
      <a:lvl8pPr marL="1371600" algn="l" rtl="0" eaLnBrk="0" fontAlgn="base" hangingPunct="0">
        <a:spcBef>
          <a:spcPct val="0"/>
        </a:spcBef>
        <a:spcAft>
          <a:spcPct val="0"/>
        </a:spcAft>
        <a:defRPr sz="3200">
          <a:solidFill>
            <a:schemeClr val="tx2"/>
          </a:solidFill>
          <a:latin typeface="Tahoma" pitchFamily="34" charset="0"/>
        </a:defRPr>
      </a:lvl8pPr>
      <a:lvl9pPr marL="1828800" algn="l" rtl="0" eaLnBrk="0" fontAlgn="base" hangingPunct="0">
        <a:spcBef>
          <a:spcPct val="0"/>
        </a:spcBef>
        <a:spcAft>
          <a:spcPct val="0"/>
        </a:spcAft>
        <a:defRPr sz="3200">
          <a:solidFill>
            <a:schemeClr val="tx2"/>
          </a:solidFill>
          <a:latin typeface="Tahoma"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20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 name="Rectangle 3"/>
          <p:cNvSpPr>
            <a:spLocks noGrp="1" noChangeArrowheads="1"/>
          </p:cNvSpPr>
          <p:nvPr>
            <p:ph type="dt"/>
          </p:nvPr>
        </p:nvSpPr>
        <p:spPr bwMode="auto">
          <a:xfrm>
            <a:off x="685800" y="6248400"/>
            <a:ext cx="1903413" cy="45878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defTabSz="449263">
              <a:buClrTx/>
              <a:buSzPct val="100000"/>
              <a:buFontTx/>
              <a:buNone/>
              <a:defRPr>
                <a:solidFill>
                  <a:srgbClr val="000000"/>
                </a:solidFill>
                <a:latin typeface="Arial" pitchFamily="34" charset="0"/>
              </a:defRPr>
            </a:lvl1pPr>
          </a:lstStyle>
          <a:p>
            <a:pPr>
              <a:defRPr/>
            </a:pPr>
            <a:endParaRPr lang="en-US"/>
          </a:p>
        </p:txBody>
      </p:sp>
      <p:sp>
        <p:nvSpPr>
          <p:cNvPr id="1028" name="Rectangle 4"/>
          <p:cNvSpPr>
            <a:spLocks noGrp="1" noChangeArrowheads="1"/>
          </p:cNvSpPr>
          <p:nvPr>
            <p:ph type="ftr"/>
          </p:nvPr>
        </p:nvSpPr>
        <p:spPr bwMode="auto">
          <a:xfrm>
            <a:off x="3124200" y="6248400"/>
            <a:ext cx="2894013" cy="45878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defTabSz="449263">
              <a:buClrTx/>
              <a:buSzPct val="100000"/>
              <a:buFontTx/>
              <a:buNone/>
              <a:defRPr>
                <a:solidFill>
                  <a:srgbClr val="000000"/>
                </a:solidFill>
                <a:latin typeface="Arial" pitchFamily="34" charset="0"/>
              </a:defRPr>
            </a:lvl1pPr>
          </a:lstStyle>
          <a:p>
            <a:pPr>
              <a:defRPr/>
            </a:pPr>
            <a:endParaRPr lang="en-US"/>
          </a:p>
        </p:txBody>
      </p:sp>
      <p:sp>
        <p:nvSpPr>
          <p:cNvPr id="1029" name="Rectangle 5"/>
          <p:cNvSpPr>
            <a:spLocks noGrp="1" noChangeArrowheads="1"/>
          </p:cNvSpPr>
          <p:nvPr>
            <p:ph type="sldNum"/>
          </p:nvPr>
        </p:nvSpPr>
        <p:spPr bwMode="auto">
          <a:xfrm>
            <a:off x="6553200" y="6248400"/>
            <a:ext cx="1903413" cy="45878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defTabSz="449263">
              <a:buSzPct val="100000"/>
              <a:defRPr>
                <a:solidFill>
                  <a:srgbClr val="000000"/>
                </a:solidFill>
                <a:latin typeface="Arial" panose="020B0604020202020204" pitchFamily="34" charset="0"/>
              </a:defRPr>
            </a:lvl1pPr>
          </a:lstStyle>
          <a:p>
            <a:pPr>
              <a:defRPr/>
            </a:pPr>
            <a:fld id="{8C7EAAF9-6A34-40B1-A8AC-F144A1C495B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637" r:id="rId1"/>
    <p:sldLayoutId id="2147485638" r:id="rId2"/>
    <p:sldLayoutId id="2147485639" r:id="rId3"/>
    <p:sldLayoutId id="2147485640" r:id="rId4"/>
    <p:sldLayoutId id="2147485641" r:id="rId5"/>
    <p:sldLayoutId id="2147485642" r:id="rId6"/>
    <p:sldLayoutId id="2147485643" r:id="rId7"/>
    <p:sldLayoutId id="2147485644" r:id="rId8"/>
    <p:sldLayoutId id="2147485645" r:id="rId9"/>
    <p:sldLayoutId id="2147485646" r:id="rId10"/>
    <p:sldLayoutId id="2147485647" r:id="rId11"/>
    <p:sldLayoutId id="2147485648" r:id="rId12"/>
    <p:sldLayoutId id="2147485649" r:id="rId13"/>
    <p:sldLayoutId id="2147485650" r:id="rId14"/>
    <p:sldLayoutId id="2147485651" r:id="rId15"/>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ヒラギノ角ゴ Pro W3" charset="0"/>
          <a:cs typeface="ヒラギノ角ゴ Pro W3"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ヒラギノ角ゴ Pro W3" charset="0"/>
          <a:cs typeface="ヒラギノ角ゴ Pro W3"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ヒラギノ角ゴ Pro W3" charset="0"/>
          <a:cs typeface="ヒラギノ角ゴ Pro W3"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ヒラギノ角ゴ Pro W3" charset="0"/>
          <a:cs typeface="ヒラギノ角ゴ Pro W3" charset="0"/>
        </a:defRPr>
      </a:lvl5pPr>
      <a:lvl6pPr marL="25146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ヒラギノ角ゴ Pro W3" charset="0"/>
          <a:cs typeface="ヒラギノ角ゴ Pro W3" charset="0"/>
        </a:defRPr>
      </a:lvl6pPr>
      <a:lvl7pPr marL="29718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ヒラギノ角ゴ Pro W3" charset="0"/>
          <a:cs typeface="ヒラギノ角ゴ Pro W3" charset="0"/>
        </a:defRPr>
      </a:lvl7pPr>
      <a:lvl8pPr marL="34290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ヒラギノ角ゴ Pro W3" charset="0"/>
          <a:cs typeface="ヒラギノ角ゴ Pro W3" charset="0"/>
        </a:defRPr>
      </a:lvl8pPr>
      <a:lvl9pPr marL="38862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ヒラギノ角ゴ Pro W3" charset="0"/>
          <a:cs typeface="ヒラギノ角ゴ Pro W3"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roaf@hw.ac.uk" TargetMode="External"/><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gov.scot/Resource/0046/00460375.pd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gov.scot/Resource/0047/00478110.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gov.scot/Resource/0048/00486497.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9.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hyperlink" Target="http://www.passivhaus.org.uk/" TargetMode="Externa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58.emf"/></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activehouse.info/" TargetMode="External"/><Relationship Id="rId1" Type="http://schemas.openxmlformats.org/officeDocument/2006/relationships/slideLayout" Target="../slideLayouts/slideLayout1.xml"/><Relationship Id="rId5" Type="http://schemas.openxmlformats.org/officeDocument/2006/relationships/image" Target="../media/image65.jpeg"/><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3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www.eia.gov/ers"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4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8.xml"/><Relationship Id="rId5" Type="http://schemas.openxmlformats.org/officeDocument/2006/relationships/image" Target="../media/image98.jpeg"/><Relationship Id="rId4" Type="http://schemas.openxmlformats.org/officeDocument/2006/relationships/image" Target="../media/image97.jpeg"/></Relationships>
</file>

<file path=ppt/slides/_rels/slide4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xml"/><Relationship Id="rId4" Type="http://schemas.openxmlformats.org/officeDocument/2006/relationships/image" Target="../media/image102.jpeg"/></Relationships>
</file>

<file path=ppt/slides/_rels/slide4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5" Type="http://schemas.openxmlformats.org/officeDocument/2006/relationships/image" Target="../media/image106.jpeg"/><Relationship Id="rId4" Type="http://schemas.openxmlformats.org/officeDocument/2006/relationships/image" Target="../media/image105.png"/></Relationships>
</file>

<file path=ppt/slides/_rels/slide4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109.jpeg"/></Relationships>
</file>

<file path=ppt/slides/_rels/slide5.xml.rels><?xml version="1.0" encoding="UTF-8" standalone="yes"?>
<Relationships xmlns="http://schemas.openxmlformats.org/package/2006/relationships"><Relationship Id="rId3" Type="http://schemas.openxmlformats.org/officeDocument/2006/relationships/hyperlink" Target="http://www.berkeleyearth.org/" TargetMode="External"/><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5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114.jpeg"/></Relationships>
</file>

<file path=ppt/slides/_rels/slide5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5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53.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oleObject" Target="../embeddings/oleObject2.bin"/><Relationship Id="rId7" Type="http://schemas.openxmlformats.org/officeDocument/2006/relationships/image" Target="../media/image124.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27.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26.png"/><Relationship Id="rId5" Type="http://schemas.openxmlformats.org/officeDocument/2006/relationships/image" Target="../media/image121.png"/><Relationship Id="rId4" Type="http://schemas.openxmlformats.org/officeDocument/2006/relationships/oleObject" Target="../embeddings/oleObject3.bin"/></Relationships>
</file>

<file path=ppt/slides/_rels/slide5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21.png"/><Relationship Id="rId4" Type="http://schemas.openxmlformats.org/officeDocument/2006/relationships/oleObject" Target="../embeddings/oleObject4.bin"/></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30.png"/><Relationship Id="rId4" Type="http://schemas.openxmlformats.org/officeDocument/2006/relationships/oleObject" Target="../embeddings/oleObject5.bin"/></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png"/><Relationship Id="rId9" Type="http://schemas.openxmlformats.org/officeDocument/2006/relationships/image" Target="../media/image138.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46.jpeg"/><Relationship Id="rId4" Type="http://schemas.openxmlformats.org/officeDocument/2006/relationships/image" Target="../media/image145.png"/></Relationships>
</file>

<file path=ppt/slides/_rels/slide6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0.jpeg"/><Relationship Id="rId7" Type="http://schemas.openxmlformats.org/officeDocument/2006/relationships/image" Target="../media/image154.jpeg"/><Relationship Id="rId2" Type="http://schemas.openxmlformats.org/officeDocument/2006/relationships/image" Target="../media/image149.jpeg"/><Relationship Id="rId1" Type="http://schemas.openxmlformats.org/officeDocument/2006/relationships/slideLayout" Target="../slideLayouts/slideLayout2.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png"/></Relationships>
</file>

<file path=ppt/slides/_rels/slide6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7.xml"/><Relationship Id="rId5" Type="http://schemas.openxmlformats.org/officeDocument/2006/relationships/image" Target="../media/image158.jpeg"/><Relationship Id="rId4" Type="http://schemas.openxmlformats.org/officeDocument/2006/relationships/image" Target="../media/image157.jpeg"/></Relationships>
</file>

<file path=ppt/slides/_rels/slide68.xml.rels><?xml version="1.0" encoding="UTF-8" standalone="yes"?>
<Relationships xmlns="http://schemas.openxmlformats.org/package/2006/relationships"><Relationship Id="rId3" Type="http://schemas.openxmlformats.org/officeDocument/2006/relationships/hyperlink" Target="http://www.google.co.uk/url?sa=i&amp;rct=j&amp;q=&amp;esrc=s&amp;frm=1&amp;source=images&amp;cd=&amp;cad=rja&amp;uact=8&amp;ved=0ahUKEwiZquWdqsXKAhUHQhQKHVe_Cs8QjRwIBw&amp;url=http://www.educationscotland.gov.uk/weatherandclimatechange/energy/energyuse.asp&amp;psig=AFQjCNHzoQFNhNYEE2cb4UWc-1ngGDxgpg&amp;ust=1453823898296613" TargetMode="External"/><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160.png"/><Relationship Id="rId5" Type="http://schemas.openxmlformats.org/officeDocument/2006/relationships/hyperlink" Target="http://www.google.co.uk/url?sa=i&amp;rct=j&amp;q=&amp;esrc=s&amp;frm=1&amp;source=images&amp;cd=&amp;cad=rja&amp;uact=8&amp;ved=0ahUKEwi1gfj1rMXKAhUFzxQKHfZNBi4QjRwIBw&amp;url=http://www.gov.scot/Publications/2013/10/3267/2&amp;bvm=bv.112454388,d.cWw&amp;psig=AFQjCNGFsCKxBbciBI70ScsJFTR4LuyOJw&amp;ust=1453824534278717" TargetMode="External"/><Relationship Id="rId4" Type="http://schemas.openxmlformats.org/officeDocument/2006/relationships/image" Target="../media/image159.png"/></Relationships>
</file>

<file path=ppt/slides/_rels/slide69.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dubai.isnuts.googlepages.com/Dubai1990.jpg/Dubai1990-full..jpg" TargetMode="External"/><Relationship Id="rId2" Type="http://schemas.openxmlformats.org/officeDocument/2006/relationships/hyperlink" Target="file:///D:\..\y%20My%20Pictures\untitled.bmp"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image" Target="../media/image163.jpeg"/><Relationship Id="rId7" Type="http://schemas.openxmlformats.org/officeDocument/2006/relationships/hyperlink" Target="http://www.sma.de/en/products/solarinverters/sunny-boy-3600-5000-smart-energy.html" TargetMode="External"/><Relationship Id="rId2" Type="http://schemas.openxmlformats.org/officeDocument/2006/relationships/image" Target="../media/image162.jpeg"/><Relationship Id="rId1" Type="http://schemas.openxmlformats.org/officeDocument/2006/relationships/slideLayout" Target="../slideLayouts/slideLayout17.xml"/><Relationship Id="rId6" Type="http://schemas.openxmlformats.org/officeDocument/2006/relationships/image" Target="cid:image001.jpg@01CFB700.E798AF60" TargetMode="External"/><Relationship Id="rId5" Type="http://schemas.openxmlformats.org/officeDocument/2006/relationships/image" Target="../media/image165.jpeg"/><Relationship Id="rId4" Type="http://schemas.openxmlformats.org/officeDocument/2006/relationships/image" Target="../media/image164.png"/></Relationships>
</file>

<file path=ppt/slides/_rels/slide71.xml.rels><?xml version="1.0" encoding="UTF-8" standalone="yes"?>
<Relationships xmlns="http://schemas.openxmlformats.org/package/2006/relationships"><Relationship Id="rId3" Type="http://schemas.openxmlformats.org/officeDocument/2006/relationships/image" Target="cid:CFT0529_06314425127.png" TargetMode="External"/><Relationship Id="rId2" Type="http://schemas.openxmlformats.org/officeDocument/2006/relationships/image" Target="../media/image166.png"/><Relationship Id="rId1" Type="http://schemas.openxmlformats.org/officeDocument/2006/relationships/slideLayout" Target="../slideLayouts/slideLayout17.xml"/><Relationship Id="rId4" Type="http://schemas.openxmlformats.org/officeDocument/2006/relationships/image" Target="../media/image167.png"/></Relationships>
</file>

<file path=ppt/slides/_rels/slide72.xml.rels><?xml version="1.0" encoding="UTF-8" standalone="yes"?>
<Relationships xmlns="http://schemas.openxmlformats.org/package/2006/relationships"><Relationship Id="rId3" Type="http://schemas.openxmlformats.org/officeDocument/2006/relationships/image" Target="cid:image002.png@01D1B677.24B5E940" TargetMode="External"/><Relationship Id="rId2" Type="http://schemas.openxmlformats.org/officeDocument/2006/relationships/image" Target="../media/image168.pn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9.jpeg"/></Relationships>
</file>

<file path=ppt/slides/_rels/slide7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7.xml"/><Relationship Id="rId4" Type="http://schemas.openxmlformats.org/officeDocument/2006/relationships/image" Target="../media/image172.jpeg"/></Relationships>
</file>

<file path=ppt/slides/_rels/slide75.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178.jpeg"/><Relationship Id="rId2" Type="http://schemas.openxmlformats.org/officeDocument/2006/relationships/image" Target="../media/image174.png"/><Relationship Id="rId1" Type="http://schemas.openxmlformats.org/officeDocument/2006/relationships/slideLayout" Target="../slideLayouts/slideLayout18.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hyperlink" Target="http://www.google.co.uk/url?sa=i&amp;rct=j&amp;q=&amp;esrc=s&amp;frm=1&amp;source=images&amp;cd=&amp;cad=rja&amp;uact=8&amp;ved=0CAcQjRxqFQoTCNGslYf7zsgCFUu2GgodwRoFuA&amp;url=http://www.cnn.com/2015/10/18/asia/typhoon-koppu-lando-philippines/&amp;psig=AFQjCNG1Cp0MMXgqsjlGFyHwyDDUZe0i6g&amp;ust=1445358745470109"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dubai.isnuts.googlepages.com/Dubai1990.jpg/Dubai1990-full..jpg" TargetMode="External"/><Relationship Id="rId2" Type="http://schemas.openxmlformats.org/officeDocument/2006/relationships/hyperlink" Target="file:///D:\..\y%20My%20Pictures\untitled.bmp"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8.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
          <p:cNvSpPr txBox="1">
            <a:spLocks noChangeArrowheads="1"/>
          </p:cNvSpPr>
          <p:nvPr/>
        </p:nvSpPr>
        <p:spPr bwMode="auto">
          <a:xfrm>
            <a:off x="395288" y="690563"/>
            <a:ext cx="8497887"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49263">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ヒラギノ角ゴ Pro W3" charset="0"/>
              </a:defRPr>
            </a:lvl1pPr>
            <a:lvl2pPr marL="742950" indent="-285750" defTabSz="449263">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ヒラギノ角ゴ Pro W3" charset="0"/>
              </a:defRPr>
            </a:lvl2pPr>
            <a:lvl3pPr marL="1143000" indent="-228600" defTabSz="449263">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ヒラギノ角ゴ Pro W3" charset="0"/>
              </a:defRPr>
            </a:lvl3pPr>
            <a:lvl4pPr marL="1600200" indent="-228600" defTabSz="449263">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4pPr>
            <a:lvl5pPr marL="2057400" indent="-228600" defTabSz="449263">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9pPr>
          </a:lstStyle>
          <a:p>
            <a:pPr>
              <a:spcBef>
                <a:spcPct val="0"/>
              </a:spcBef>
            </a:pPr>
            <a:r>
              <a:rPr lang="en-GB" altLang="en-US" sz="3600" b="1">
                <a:solidFill>
                  <a:schemeClr val="bg1"/>
                </a:solidFill>
                <a:latin typeface="Calibri" panose="020F0502020204030204" pitchFamily="34" charset="0"/>
                <a:cs typeface="Arial" panose="020B0604020202020204" pitchFamily="34" charset="0"/>
              </a:rPr>
              <a:t>Innovation Architecture: </a:t>
            </a:r>
          </a:p>
          <a:p>
            <a:pPr>
              <a:spcBef>
                <a:spcPct val="0"/>
              </a:spcBef>
            </a:pPr>
            <a:r>
              <a:rPr lang="en-GB" altLang="en-US" sz="3600" b="1">
                <a:solidFill>
                  <a:schemeClr val="bg1"/>
                </a:solidFill>
                <a:latin typeface="Calibri" panose="020F0502020204030204" pitchFamily="34" charset="0"/>
                <a:cs typeface="Arial" panose="020B0604020202020204" pitchFamily="34" charset="0"/>
              </a:rPr>
              <a:t>Windows and Clouds – Lets Blue Sky It !</a:t>
            </a:r>
            <a:endParaRPr lang="en-GB" altLang="en-US" sz="3600" b="1">
              <a:solidFill>
                <a:schemeClr val="bg1"/>
              </a:solidFill>
              <a:latin typeface="Calibri" panose="020F0502020204030204" pitchFamily="34" charset="0"/>
              <a:cs typeface="Arial" panose="020B0604020202020204" pitchFamily="34" charset="0"/>
              <a:sym typeface="Wingdings" panose="05000000000000000000" pitchFamily="2" charset="2"/>
            </a:endParaRPr>
          </a:p>
          <a:p>
            <a:pPr>
              <a:spcBef>
                <a:spcPct val="0"/>
              </a:spcBef>
            </a:pPr>
            <a:endParaRPr lang="en-GB" altLang="en-US" sz="2400">
              <a:solidFill>
                <a:srgbClr val="FFFFFF"/>
              </a:solidFill>
              <a:latin typeface="Calibri" panose="020F0502020204030204" pitchFamily="34" charset="0"/>
              <a:cs typeface="Arial" panose="020B0604020202020204" pitchFamily="34" charset="0"/>
              <a:sym typeface="Wingdings" panose="05000000000000000000" pitchFamily="2" charset="2"/>
            </a:endParaRPr>
          </a:p>
          <a:p>
            <a:pPr>
              <a:spcBef>
                <a:spcPct val="0"/>
              </a:spcBef>
            </a:pPr>
            <a:endParaRPr lang="en-GB" altLang="en-US" sz="2400">
              <a:solidFill>
                <a:srgbClr val="FFFFFF"/>
              </a:solidFill>
              <a:latin typeface="Calibri" panose="020F0502020204030204" pitchFamily="34" charset="0"/>
              <a:cs typeface="Arial" panose="020B0604020202020204" pitchFamily="34" charset="0"/>
              <a:sym typeface="Wingdings" panose="05000000000000000000" pitchFamily="2" charset="2"/>
            </a:endParaRPr>
          </a:p>
          <a:p>
            <a:pPr>
              <a:spcBef>
                <a:spcPct val="0"/>
              </a:spcBef>
            </a:pPr>
            <a:r>
              <a:rPr lang="en-GB" altLang="en-US" sz="2400" b="1">
                <a:solidFill>
                  <a:schemeClr val="tx1"/>
                </a:solidFill>
                <a:latin typeface="Calibri" panose="020F0502020204030204" pitchFamily="34" charset="0"/>
                <a:cs typeface="Arial" panose="020B0604020202020204" pitchFamily="34" charset="0"/>
              </a:rPr>
              <a:t>RADICAL TECHNOLOGY:</a:t>
            </a:r>
          </a:p>
          <a:p>
            <a:pPr>
              <a:spcBef>
                <a:spcPct val="0"/>
              </a:spcBef>
            </a:pPr>
            <a:r>
              <a:rPr lang="en-GB" altLang="en-US" sz="2400" b="1">
                <a:solidFill>
                  <a:schemeClr val="tx1"/>
                </a:solidFill>
                <a:latin typeface="Calibri" panose="020F0502020204030204" pitchFamily="34" charset="0"/>
                <a:cs typeface="Arial" panose="020B0604020202020204" pitchFamily="34" charset="0"/>
              </a:rPr>
              <a:t>NEXT STEPS</a:t>
            </a:r>
          </a:p>
          <a:p>
            <a:pPr>
              <a:spcBef>
                <a:spcPct val="0"/>
              </a:spcBef>
            </a:pPr>
            <a:endParaRPr lang="en-GB" altLang="en-US" sz="2400">
              <a:solidFill>
                <a:schemeClr val="tx1"/>
              </a:solidFill>
              <a:latin typeface="Calibri" panose="020F0502020204030204" pitchFamily="34" charset="0"/>
              <a:cs typeface="Arial" panose="020B0604020202020204" pitchFamily="34" charset="0"/>
            </a:endParaRPr>
          </a:p>
          <a:p>
            <a:pPr>
              <a:spcBef>
                <a:spcPct val="0"/>
              </a:spcBef>
            </a:pPr>
            <a:r>
              <a:rPr lang="en-GB" altLang="en-US" sz="2400">
                <a:solidFill>
                  <a:schemeClr val="tx1"/>
                </a:solidFill>
                <a:latin typeface="Calibri" panose="020F0502020204030204" pitchFamily="34" charset="0"/>
                <a:cs typeface="Arial" panose="020B0604020202020204" pitchFamily="34" charset="0"/>
              </a:rPr>
              <a:t>Bristol 3</a:t>
            </a:r>
            <a:r>
              <a:rPr lang="en-GB" altLang="en-US" sz="2400" baseline="30000">
                <a:solidFill>
                  <a:schemeClr val="tx1"/>
                </a:solidFill>
                <a:latin typeface="Calibri" panose="020F0502020204030204" pitchFamily="34" charset="0"/>
                <a:cs typeface="Arial" panose="020B0604020202020204" pitchFamily="34" charset="0"/>
              </a:rPr>
              <a:t>RD</a:t>
            </a:r>
            <a:r>
              <a:rPr lang="en-GB" altLang="en-US" sz="2400">
                <a:solidFill>
                  <a:schemeClr val="tx1"/>
                </a:solidFill>
                <a:latin typeface="Calibri" panose="020F0502020204030204" pitchFamily="34" charset="0"/>
                <a:cs typeface="Arial" panose="020B0604020202020204" pitchFamily="34" charset="0"/>
              </a:rPr>
              <a:t> September 2016</a:t>
            </a:r>
            <a:endParaRPr lang="en-GB" altLang="en-US" sz="2400">
              <a:solidFill>
                <a:srgbClr val="FFFFFF"/>
              </a:solidFill>
              <a:latin typeface="Calibri" panose="020F0502020204030204" pitchFamily="34" charset="0"/>
              <a:cs typeface="Arial" panose="020B0604020202020204" pitchFamily="34" charset="0"/>
            </a:endParaRPr>
          </a:p>
          <a:p>
            <a:pPr>
              <a:spcBef>
                <a:spcPct val="0"/>
              </a:spcBef>
            </a:pPr>
            <a:endParaRPr lang="en-GB" altLang="en-US" sz="2400" b="1">
              <a:solidFill>
                <a:srgbClr val="FFFFFF"/>
              </a:solidFill>
              <a:latin typeface="Calibri" panose="020F0502020204030204" pitchFamily="34" charset="0"/>
              <a:cs typeface="Arial" panose="020B0604020202020204" pitchFamily="34" charset="0"/>
            </a:endParaRPr>
          </a:p>
          <a:p>
            <a:pPr>
              <a:spcBef>
                <a:spcPct val="0"/>
              </a:spcBef>
            </a:pPr>
            <a:endParaRPr lang="en-GB" altLang="en-US" sz="2400" b="1">
              <a:solidFill>
                <a:srgbClr val="FFFFFF"/>
              </a:solidFill>
              <a:latin typeface="Calibri" panose="020F0502020204030204" pitchFamily="34" charset="0"/>
              <a:cs typeface="Arial" panose="020B0604020202020204" pitchFamily="34" charset="0"/>
            </a:endParaRPr>
          </a:p>
          <a:p>
            <a:pPr>
              <a:spcBef>
                <a:spcPct val="0"/>
              </a:spcBef>
            </a:pPr>
            <a:r>
              <a:rPr lang="en-GB" altLang="en-US" sz="2400" b="1">
                <a:solidFill>
                  <a:srgbClr val="FFFFFF"/>
                </a:solidFill>
                <a:latin typeface="Calibri" panose="020F0502020204030204" pitchFamily="34" charset="0"/>
                <a:cs typeface="Arial" panose="020B0604020202020204" pitchFamily="34" charset="0"/>
              </a:rPr>
              <a:t>Sue Roaf </a:t>
            </a:r>
          </a:p>
          <a:p>
            <a:pPr>
              <a:spcBef>
                <a:spcPct val="0"/>
              </a:spcBef>
            </a:pPr>
            <a:r>
              <a:rPr lang="en-GB" altLang="en-US" sz="2000">
                <a:solidFill>
                  <a:srgbClr val="FFFFFF"/>
                </a:solidFill>
                <a:latin typeface="Calibri" panose="020F0502020204030204" pitchFamily="34" charset="0"/>
                <a:cs typeface="Arial" panose="020B0604020202020204" pitchFamily="34" charset="0"/>
              </a:rPr>
              <a:t>Professor of Architectural Engineering, </a:t>
            </a:r>
          </a:p>
          <a:p>
            <a:pPr>
              <a:spcBef>
                <a:spcPct val="0"/>
              </a:spcBef>
            </a:pPr>
            <a:r>
              <a:rPr lang="en-GB" altLang="en-US" sz="2000" u="sng">
                <a:solidFill>
                  <a:srgbClr val="FFFFFF"/>
                </a:solidFill>
                <a:latin typeface="Calibri" panose="020F0502020204030204" pitchFamily="34" charset="0"/>
                <a:cs typeface="Arial" panose="020B0604020202020204" pitchFamily="34" charset="0"/>
                <a:hlinkClick r:id="rId3"/>
              </a:rPr>
              <a:t>Herito Watt University, Edinburgh </a:t>
            </a:r>
          </a:p>
          <a:p>
            <a:pPr>
              <a:spcBef>
                <a:spcPct val="0"/>
              </a:spcBef>
            </a:pPr>
            <a:r>
              <a:rPr lang="en-GB" altLang="en-US" sz="2000" u="sng">
                <a:solidFill>
                  <a:srgbClr val="FFFFFF"/>
                </a:solidFill>
                <a:latin typeface="Calibri" panose="020F0502020204030204" pitchFamily="34" charset="0"/>
                <a:cs typeface="Arial" panose="020B0604020202020204" pitchFamily="34" charset="0"/>
                <a:hlinkClick r:id="rId3"/>
              </a:rPr>
              <a:t>s.roaf@hw.ac.uk</a:t>
            </a:r>
            <a:endParaRPr lang="en-GB" altLang="en-US" sz="2000" u="sng">
              <a:solidFill>
                <a:srgbClr val="FFFFFF"/>
              </a:solidFill>
              <a:latin typeface="Calibri" panose="020F0502020204030204" pitchFamily="34" charset="0"/>
              <a:cs typeface="Arial" panose="020B0604020202020204" pitchFamily="34" charset="0"/>
            </a:endParaRPr>
          </a:p>
          <a:p>
            <a:pPr>
              <a:spcBef>
                <a:spcPct val="0"/>
              </a:spcBef>
            </a:pPr>
            <a:endParaRPr lang="en-GB" altLang="en-US" sz="1800" u="sng">
              <a:solidFill>
                <a:srgbClr val="FFFFFF"/>
              </a:solidFill>
              <a:cs typeface="Arial" panose="020B0604020202020204" pitchFamily="34" charset="0"/>
            </a:endParaRPr>
          </a:p>
        </p:txBody>
      </p:sp>
      <p:pic>
        <p:nvPicPr>
          <p:cNvPr id="2253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211388"/>
            <a:ext cx="4254500" cy="318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2" name="TextBox 1"/>
          <p:cNvSpPr txBox="1">
            <a:spLocks noChangeArrowheads="1"/>
          </p:cNvSpPr>
          <p:nvPr/>
        </p:nvSpPr>
        <p:spPr bwMode="auto">
          <a:xfrm>
            <a:off x="6392863" y="2886075"/>
            <a:ext cx="7556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ヒラギノ角ゴ Pro W3" charset="0"/>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ヒラギノ角ゴ Pro W3"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ヒラギノ角ゴ Pro W3"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9pPr>
          </a:lstStyle>
          <a:p>
            <a:pPr>
              <a:spcBef>
                <a:spcPct val="0"/>
              </a:spcBef>
              <a:buClrTx/>
              <a:buSzTx/>
              <a:buFontTx/>
              <a:buNone/>
            </a:pPr>
            <a:r>
              <a:rPr lang="en-GB" altLang="en-US" sz="9600" b="1">
                <a:solidFill>
                  <a:schemeClr val="tx1"/>
                </a:solidFill>
                <a:latin typeface="Calibri" panose="020F0502020204030204" pitchFamily="34" charset="0"/>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57450"/>
            <a:ext cx="91440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7" descr="imag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81850" y="0"/>
            <a:ext cx="19621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1"/>
          <p:cNvSpPr txBox="1">
            <a:spLocks noChangeArrowheads="1"/>
          </p:cNvSpPr>
          <p:nvPr/>
        </p:nvSpPr>
        <p:spPr bwMode="auto">
          <a:xfrm>
            <a:off x="4743450" y="2478088"/>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solidFill>
                  <a:schemeClr val="accent2"/>
                </a:solidFill>
                <a:latin typeface="Calibri" panose="020F0502020204030204" pitchFamily="34" charset="0"/>
              </a:rPr>
              <a:t>1900</a:t>
            </a:r>
          </a:p>
        </p:txBody>
      </p:sp>
      <p:sp>
        <p:nvSpPr>
          <p:cNvPr id="33797" name="TextBox 3"/>
          <p:cNvSpPr txBox="1">
            <a:spLocks noChangeArrowheads="1"/>
          </p:cNvSpPr>
          <p:nvPr/>
        </p:nvSpPr>
        <p:spPr bwMode="auto">
          <a:xfrm>
            <a:off x="304800" y="245745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solidFill>
                  <a:schemeClr val="accent2"/>
                </a:solidFill>
                <a:latin typeface="Calibri" panose="020F0502020204030204" pitchFamily="34" charset="0"/>
              </a:rPr>
              <a:t>1950</a:t>
            </a:r>
          </a:p>
        </p:txBody>
      </p:sp>
      <p:sp>
        <p:nvSpPr>
          <p:cNvPr id="33798" name="TextBox 4"/>
          <p:cNvSpPr txBox="1">
            <a:spLocks noChangeArrowheads="1"/>
          </p:cNvSpPr>
          <p:nvPr/>
        </p:nvSpPr>
        <p:spPr bwMode="auto">
          <a:xfrm>
            <a:off x="6381750" y="2516188"/>
            <a:ext cx="8715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solidFill>
                  <a:schemeClr val="accent2"/>
                </a:solidFill>
                <a:latin typeface="Arial" panose="020B0604020202020204" pitchFamily="34" charset="0"/>
                <a:cs typeface="Arial" panose="020B0604020202020204" pitchFamily="34" charset="0"/>
              </a:rPr>
              <a:t>1960</a:t>
            </a:r>
          </a:p>
        </p:txBody>
      </p:sp>
      <p:sp>
        <p:nvSpPr>
          <p:cNvPr id="33799" name="TextBox 5"/>
          <p:cNvSpPr txBox="1">
            <a:spLocks noChangeArrowheads="1"/>
          </p:cNvSpPr>
          <p:nvPr/>
        </p:nvSpPr>
        <p:spPr bwMode="auto">
          <a:xfrm>
            <a:off x="1695450" y="2459038"/>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solidFill>
                  <a:schemeClr val="accent2"/>
                </a:solidFill>
                <a:latin typeface="Calibri" panose="020F0502020204030204" pitchFamily="34" charset="0"/>
              </a:rPr>
              <a:t>1970</a:t>
            </a:r>
          </a:p>
        </p:txBody>
      </p:sp>
      <p:sp>
        <p:nvSpPr>
          <p:cNvPr id="33800" name="TextBox 6"/>
          <p:cNvSpPr txBox="1">
            <a:spLocks noChangeArrowheads="1"/>
          </p:cNvSpPr>
          <p:nvPr/>
        </p:nvSpPr>
        <p:spPr bwMode="auto">
          <a:xfrm>
            <a:off x="3790950" y="2462213"/>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solidFill>
                  <a:schemeClr val="accent2"/>
                </a:solidFill>
                <a:latin typeface="Calibri" panose="020F0502020204030204" pitchFamily="34" charset="0"/>
              </a:rPr>
              <a:t>1980</a:t>
            </a:r>
          </a:p>
        </p:txBody>
      </p:sp>
      <p:sp>
        <p:nvSpPr>
          <p:cNvPr id="33801" name="TextBox 7"/>
          <p:cNvSpPr txBox="1">
            <a:spLocks noChangeArrowheads="1"/>
          </p:cNvSpPr>
          <p:nvPr/>
        </p:nvSpPr>
        <p:spPr bwMode="auto">
          <a:xfrm>
            <a:off x="2762250" y="246380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solidFill>
                  <a:schemeClr val="accent2"/>
                </a:solidFill>
                <a:latin typeface="Calibri" panose="020F0502020204030204" pitchFamily="34" charset="0"/>
              </a:rPr>
              <a:t>1990</a:t>
            </a:r>
          </a:p>
        </p:txBody>
      </p:sp>
      <p:cxnSp>
        <p:nvCxnSpPr>
          <p:cNvPr id="33802" name="Straight Arrow Connector 9"/>
          <p:cNvCxnSpPr>
            <a:cxnSpLocks noChangeShapeType="1"/>
          </p:cNvCxnSpPr>
          <p:nvPr/>
        </p:nvCxnSpPr>
        <p:spPr bwMode="auto">
          <a:xfrm>
            <a:off x="704850" y="2881313"/>
            <a:ext cx="0" cy="97313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3803" name="Straight Arrow Connector 12"/>
          <p:cNvCxnSpPr>
            <a:cxnSpLocks noChangeShapeType="1"/>
          </p:cNvCxnSpPr>
          <p:nvPr/>
        </p:nvCxnSpPr>
        <p:spPr bwMode="auto">
          <a:xfrm>
            <a:off x="2095500" y="2851150"/>
            <a:ext cx="0" cy="9144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3804" name="Straight Arrow Connector 13"/>
          <p:cNvCxnSpPr>
            <a:cxnSpLocks noChangeShapeType="1"/>
          </p:cNvCxnSpPr>
          <p:nvPr/>
        </p:nvCxnSpPr>
        <p:spPr bwMode="auto">
          <a:xfrm>
            <a:off x="3162300" y="2774950"/>
            <a:ext cx="0" cy="9144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3805" name="Straight Arrow Connector 14"/>
          <p:cNvCxnSpPr>
            <a:cxnSpLocks noChangeShapeType="1"/>
          </p:cNvCxnSpPr>
          <p:nvPr/>
        </p:nvCxnSpPr>
        <p:spPr bwMode="auto">
          <a:xfrm>
            <a:off x="4191000" y="2813050"/>
            <a:ext cx="0" cy="9144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3806" name="Straight Arrow Connector 15"/>
          <p:cNvCxnSpPr>
            <a:cxnSpLocks noChangeShapeType="1"/>
          </p:cNvCxnSpPr>
          <p:nvPr/>
        </p:nvCxnSpPr>
        <p:spPr bwMode="auto">
          <a:xfrm>
            <a:off x="5143500" y="2744788"/>
            <a:ext cx="0" cy="9144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3807" name="Straight Arrow Connector 16"/>
          <p:cNvCxnSpPr>
            <a:cxnSpLocks noChangeShapeType="1"/>
          </p:cNvCxnSpPr>
          <p:nvPr/>
        </p:nvCxnSpPr>
        <p:spPr bwMode="auto">
          <a:xfrm>
            <a:off x="6800850" y="2774950"/>
            <a:ext cx="0" cy="9144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3380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1943100"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09" name="TextBox 18"/>
          <p:cNvSpPr txBox="1">
            <a:spLocks noChangeArrowheads="1"/>
          </p:cNvSpPr>
          <p:nvPr/>
        </p:nvSpPr>
        <p:spPr bwMode="auto">
          <a:xfrm>
            <a:off x="1993900" y="14288"/>
            <a:ext cx="5160963"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sz="2400" b="1">
                <a:latin typeface="Arial" panose="020B0604020202020204" pitchFamily="34" charset="0"/>
                <a:cs typeface="Arial" panose="020B0604020202020204" pitchFamily="34" charset="0"/>
              </a:rPr>
              <a:t>Seen in every City in the World</a:t>
            </a:r>
          </a:p>
          <a:p>
            <a:pPr algn="ctr">
              <a:spcBef>
                <a:spcPct val="0"/>
              </a:spcBef>
              <a:buFontTx/>
              <a:buNone/>
            </a:pPr>
            <a:endParaRPr lang="en-GB" altLang="en-US" sz="2400" b="1">
              <a:solidFill>
                <a:srgbClr val="FF0000"/>
              </a:solidFill>
              <a:latin typeface="Arial" panose="020B0604020202020204" pitchFamily="34" charset="0"/>
              <a:cs typeface="Arial" panose="020B0604020202020204" pitchFamily="34" charset="0"/>
            </a:endParaRPr>
          </a:p>
          <a:p>
            <a:pPr algn="ctr">
              <a:spcBef>
                <a:spcPct val="0"/>
              </a:spcBef>
              <a:buFontTx/>
              <a:buNone/>
            </a:pPr>
            <a:r>
              <a:rPr lang="en-GB" altLang="en-US" sz="2400" b="1">
                <a:solidFill>
                  <a:srgbClr val="FF0000"/>
                </a:solidFill>
                <a:latin typeface="Arial" panose="020B0604020202020204" pitchFamily="34" charset="0"/>
                <a:cs typeface="Arial" panose="020B0604020202020204" pitchFamily="34" charset="0"/>
              </a:rPr>
              <a:t>THIS TREND IS MADNESS</a:t>
            </a:r>
            <a:endParaRPr lang="en-GB" altLang="en-US" sz="2400">
              <a:solidFill>
                <a:srgbClr val="FF0000"/>
              </a:solidFill>
              <a:latin typeface="Arial" panose="020B0604020202020204" pitchFamily="34" charset="0"/>
              <a:cs typeface="Arial" panose="020B0604020202020204" pitchFamily="34" charset="0"/>
            </a:endParaRPr>
          </a:p>
        </p:txBody>
      </p:sp>
      <p:sp>
        <p:nvSpPr>
          <p:cNvPr id="33810" name="TextBox 1"/>
          <p:cNvSpPr txBox="1">
            <a:spLocks noChangeArrowheads="1"/>
          </p:cNvSpPr>
          <p:nvPr/>
        </p:nvSpPr>
        <p:spPr bwMode="auto">
          <a:xfrm>
            <a:off x="3633788" y="6480175"/>
            <a:ext cx="1835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a:latin typeface="Calibri" panose="020F0502020204030204" pitchFamily="34" charset="0"/>
              </a:rPr>
              <a:t>Buenos Aires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Line 4"/>
          <p:cNvSpPr>
            <a:spLocks noChangeShapeType="1"/>
          </p:cNvSpPr>
          <p:nvPr/>
        </p:nvSpPr>
        <p:spPr bwMode="auto">
          <a:xfrm flipV="1">
            <a:off x="2662238" y="6453188"/>
            <a:ext cx="3762375" cy="0"/>
          </a:xfrm>
          <a:prstGeom prst="line">
            <a:avLst/>
          </a:prstGeom>
          <a:noFill/>
          <a:ln w="1270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4819" name="Text Box 13"/>
          <p:cNvSpPr txBox="1">
            <a:spLocks noChangeArrowheads="1"/>
          </p:cNvSpPr>
          <p:nvPr/>
        </p:nvSpPr>
        <p:spPr bwMode="auto">
          <a:xfrm>
            <a:off x="0" y="-9525"/>
            <a:ext cx="9144000"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sz="2400" b="1">
                <a:latin typeface="Arial" panose="020B0604020202020204" pitchFamily="34" charset="0"/>
                <a:cs typeface="Arial" panose="020B0604020202020204" pitchFamily="34" charset="0"/>
              </a:rPr>
              <a:t>20</a:t>
            </a:r>
            <a:r>
              <a:rPr lang="en-GB" altLang="en-US" sz="2400" b="1" baseline="30000">
                <a:latin typeface="Arial" panose="020B0604020202020204" pitchFamily="34" charset="0"/>
                <a:cs typeface="Arial" panose="020B0604020202020204" pitchFamily="34" charset="0"/>
              </a:rPr>
              <a:t>th</a:t>
            </a:r>
            <a:r>
              <a:rPr lang="en-GB" altLang="en-US" sz="2400" b="1">
                <a:latin typeface="Arial" panose="020B0604020202020204" pitchFamily="34" charset="0"/>
                <a:cs typeface="Arial" panose="020B0604020202020204" pitchFamily="34" charset="0"/>
              </a:rPr>
              <a:t> CENTURY DESIGN – SIMPLISTIC – INFLEXIBLE INCREASINGLY OBSOLETE</a:t>
            </a:r>
          </a:p>
        </p:txBody>
      </p:sp>
      <p:pic>
        <p:nvPicPr>
          <p:cNvPr id="34820" name="Picture 5" descr="maryl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1225" y="3024188"/>
            <a:ext cx="2184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Box 14"/>
          <p:cNvSpPr txBox="1">
            <a:spLocks noChangeArrowheads="1"/>
          </p:cNvSpPr>
          <p:nvPr/>
        </p:nvSpPr>
        <p:spPr bwMode="auto">
          <a:xfrm>
            <a:off x="3168650" y="5783263"/>
            <a:ext cx="2608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1800" b="1">
                <a:latin typeface="Arial" panose="020B0604020202020204" pitchFamily="34" charset="0"/>
                <a:cs typeface="Arial" panose="020B0604020202020204" pitchFamily="34" charset="0"/>
              </a:rPr>
              <a:t>throwing energy away</a:t>
            </a:r>
          </a:p>
        </p:txBody>
      </p:sp>
      <p:pic>
        <p:nvPicPr>
          <p:cNvPr id="34822" name="Picture 15" descr="images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9080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16" descr="cardboard_box.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4906963"/>
            <a:ext cx="21812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Line 3"/>
          <p:cNvSpPr>
            <a:spLocks noChangeShapeType="1"/>
          </p:cNvSpPr>
          <p:nvPr/>
        </p:nvSpPr>
        <p:spPr bwMode="auto">
          <a:xfrm>
            <a:off x="5572125" y="2430463"/>
            <a:ext cx="1447800" cy="2438400"/>
          </a:xfrm>
          <a:prstGeom prst="line">
            <a:avLst/>
          </a:prstGeom>
          <a:noFill/>
          <a:ln w="1270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34825" name="Picture 20" descr="480fdb8b-ca96-41f6-9c8a-99d2057c071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5288" y="4581525"/>
            <a:ext cx="226695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Line 2"/>
          <p:cNvSpPr>
            <a:spLocks noChangeShapeType="1"/>
          </p:cNvSpPr>
          <p:nvPr/>
        </p:nvSpPr>
        <p:spPr bwMode="auto">
          <a:xfrm flipH="1">
            <a:off x="2051050" y="2420938"/>
            <a:ext cx="1600200" cy="2286000"/>
          </a:xfrm>
          <a:prstGeom prst="line">
            <a:avLst/>
          </a:prstGeom>
          <a:noFill/>
          <a:ln w="127000">
            <a:solidFill>
              <a:schemeClr val="tx1"/>
            </a:solidFill>
            <a:round/>
            <a:headEnd type="triangl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34827" name="Picture 22" descr="image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16688" y="1196975"/>
            <a:ext cx="2266950"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23" descr="sledgehammer.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9750" y="1287463"/>
            <a:ext cx="2087563"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9" name="TextBox 1"/>
          <p:cNvSpPr txBox="1">
            <a:spLocks noChangeArrowheads="1"/>
          </p:cNvSpPr>
          <p:nvPr/>
        </p:nvSpPr>
        <p:spPr bwMode="auto">
          <a:xfrm>
            <a:off x="5486400" y="820738"/>
            <a:ext cx="33178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000" b="1">
                <a:solidFill>
                  <a:srgbClr val="FF0000"/>
                </a:solidFill>
                <a:latin typeface="Arial" panose="020B0604020202020204" pitchFamily="34" charset="0"/>
                <a:cs typeface="Arial" panose="020B0604020202020204" pitchFamily="34" charset="0"/>
              </a:rPr>
              <a:t>The solution is a machine</a:t>
            </a:r>
          </a:p>
        </p:txBody>
      </p:sp>
      <p:sp>
        <p:nvSpPr>
          <p:cNvPr id="34830" name="TextBox 2"/>
          <p:cNvSpPr txBox="1">
            <a:spLocks noChangeArrowheads="1"/>
          </p:cNvSpPr>
          <p:nvPr/>
        </p:nvSpPr>
        <p:spPr bwMode="auto">
          <a:xfrm>
            <a:off x="7278688" y="4165600"/>
            <a:ext cx="17795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000" b="1">
                <a:solidFill>
                  <a:srgbClr val="FF0000"/>
                </a:solidFill>
                <a:latin typeface="Arial" panose="020B0604020202020204" pitchFamily="34" charset="0"/>
                <a:cs typeface="Arial" panose="020B0604020202020204" pitchFamily="34" charset="0"/>
              </a:rPr>
              <a:t>The building </a:t>
            </a:r>
          </a:p>
          <a:p>
            <a:pPr>
              <a:spcBef>
                <a:spcPct val="0"/>
              </a:spcBef>
              <a:buFontTx/>
              <a:buNone/>
            </a:pPr>
            <a:r>
              <a:rPr lang="en-GB" altLang="en-US" sz="2000" b="1">
                <a:solidFill>
                  <a:srgbClr val="FF0000"/>
                </a:solidFill>
                <a:latin typeface="Arial" panose="020B0604020202020204" pitchFamily="34" charset="0"/>
                <a:cs typeface="Arial" panose="020B0604020202020204" pitchFamily="34" charset="0"/>
              </a:rPr>
              <a:t>is a box</a:t>
            </a:r>
          </a:p>
        </p:txBody>
      </p:sp>
      <p:sp>
        <p:nvSpPr>
          <p:cNvPr id="34831" name="TextBox 3"/>
          <p:cNvSpPr txBox="1">
            <a:spLocks noChangeArrowheads="1"/>
          </p:cNvSpPr>
          <p:nvPr/>
        </p:nvSpPr>
        <p:spPr bwMode="auto">
          <a:xfrm>
            <a:off x="342900" y="3649663"/>
            <a:ext cx="1352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000" b="1">
                <a:solidFill>
                  <a:srgbClr val="FF0000"/>
                </a:solidFill>
                <a:latin typeface="Arial" panose="020B0604020202020204" pitchFamily="34" charset="0"/>
                <a:cs typeface="Arial" panose="020B0604020202020204" pitchFamily="34" charset="0"/>
              </a:rPr>
              <a:t>Nature is </a:t>
            </a:r>
          </a:p>
          <a:p>
            <a:pPr>
              <a:spcBef>
                <a:spcPct val="0"/>
              </a:spcBef>
              <a:buFontTx/>
              <a:buNone/>
            </a:pPr>
            <a:r>
              <a:rPr lang="en-GB" altLang="en-US" sz="2000" b="1">
                <a:solidFill>
                  <a:srgbClr val="FF0000"/>
                </a:solidFill>
                <a:latin typeface="Arial" panose="020B0604020202020204" pitchFamily="34" charset="0"/>
                <a:cs typeface="Arial" panose="020B0604020202020204" pitchFamily="34" charset="0"/>
              </a:rPr>
              <a:t>excluded</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3054miamigreen"/>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0" y="817563"/>
            <a:ext cx="2889250" cy="2681287"/>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3" name="Picture 6" descr="genzy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8138" y="819150"/>
            <a:ext cx="2863850"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7" descr="image9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138" y="3429000"/>
            <a:ext cx="4657726"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8" descr="AlbaneseLEED"/>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2987675" y="3429000"/>
            <a:ext cx="2100263" cy="3429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6" name="Picture 9" descr="549540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4525" y="915988"/>
            <a:ext cx="3419475"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Rectangle 11"/>
          <p:cNvSpPr>
            <a:spLocks noGrp="1" noChangeArrowheads="1"/>
          </p:cNvSpPr>
          <p:nvPr>
            <p:ph type="title" sz="quarter"/>
          </p:nvPr>
        </p:nvSpPr>
        <p:spPr>
          <a:xfrm>
            <a:off x="0" y="0"/>
            <a:ext cx="9144000" cy="1009650"/>
          </a:xfrm>
          <a:solidFill>
            <a:schemeClr val="bg1"/>
          </a:solidFill>
        </p:spPr>
        <p:txBody>
          <a:bodyPr/>
          <a:lstStyle/>
          <a:p>
            <a:pPr algn="ctr"/>
            <a:r>
              <a:rPr lang="en-AU" altLang="en-US" sz="2400" b="1">
                <a:solidFill>
                  <a:schemeClr val="tx1"/>
                </a:solidFill>
                <a:latin typeface="Arial" panose="020B0604020202020204" pitchFamily="34" charset="0"/>
                <a:cs typeface="Arial" panose="020B0604020202020204" pitchFamily="34" charset="0"/>
              </a:rPr>
              <a:t>THE CONSTRUCTION INDUSTRY TELLS US THESE ARE THE </a:t>
            </a:r>
            <a:br>
              <a:rPr lang="en-AU" altLang="en-US" sz="2400" b="1">
                <a:solidFill>
                  <a:schemeClr val="tx1"/>
                </a:solidFill>
                <a:latin typeface="Arial" panose="020B0604020202020204" pitchFamily="34" charset="0"/>
                <a:cs typeface="Arial" panose="020B0604020202020204" pitchFamily="34" charset="0"/>
              </a:rPr>
            </a:br>
            <a:r>
              <a:rPr lang="en-AU" altLang="en-US" sz="2400" b="1">
                <a:solidFill>
                  <a:schemeClr val="tx1"/>
                </a:solidFill>
                <a:latin typeface="Arial" panose="020B0604020202020204" pitchFamily="34" charset="0"/>
                <a:cs typeface="Arial" panose="020B0604020202020204" pitchFamily="34" charset="0"/>
              </a:rPr>
              <a:t>MOST SUSTAINABLE BUILDINGS IN THE WORLD!</a:t>
            </a:r>
          </a:p>
        </p:txBody>
      </p:sp>
      <p:pic>
        <p:nvPicPr>
          <p:cNvPr id="35848" name="Picture 13" descr="developers_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04100" y="3592513"/>
            <a:ext cx="1739900" cy="326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15" descr="developers_24"/>
          <p:cNvPicPr>
            <a:picLocks noGrp="1" noChangeAspect="1" noChangeArrowheads="1"/>
          </p:cNvPicPr>
          <p:nvPr>
            <p:ph sz="quarter" idx="3"/>
          </p:nvPr>
        </p:nvPicPr>
        <p:blipFill>
          <a:blip r:embed="rId9">
            <a:extLst>
              <a:ext uri="{28A0092B-C50C-407E-A947-70E740481C1C}">
                <a14:useLocalDpi xmlns:a14="http://schemas.microsoft.com/office/drawing/2010/main" val="0"/>
              </a:ext>
            </a:extLst>
          </a:blip>
          <a:srcRect/>
          <a:stretch>
            <a:fillRect/>
          </a:stretch>
        </p:blipFill>
        <p:spPr>
          <a:xfrm>
            <a:off x="5051425" y="3446463"/>
            <a:ext cx="2381250" cy="3411537"/>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8575" y="5913438"/>
            <a:ext cx="9201150" cy="973137"/>
          </a:xfrm>
          <a:prstGeom prst="rect">
            <a:avLst/>
          </a:prstGeom>
          <a:solidFill>
            <a:schemeClr val="tx1"/>
          </a:solidFill>
          <a:ln>
            <a:noFill/>
          </a:ln>
          <a:effectLst>
            <a:outerShdw blurRad="111125" dist="88900" dir="5400000" sx="102000" sy="102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000" b="1" dirty="0"/>
          </a:p>
        </p:txBody>
      </p:sp>
      <p:sp>
        <p:nvSpPr>
          <p:cNvPr id="5" name="Rectangle 4"/>
          <p:cNvSpPr/>
          <p:nvPr/>
        </p:nvSpPr>
        <p:spPr>
          <a:xfrm>
            <a:off x="-14288" y="412750"/>
            <a:ext cx="9123363" cy="450850"/>
          </a:xfrm>
          <a:prstGeom prst="rect">
            <a:avLst/>
          </a:prstGeom>
          <a:solidFill>
            <a:schemeClr val="tx1">
              <a:alpha val="60000"/>
            </a:schemeClr>
          </a:solidFill>
          <a:ln>
            <a:noFill/>
          </a:ln>
          <a:effectLst>
            <a:outerShdw blurRad="111125" dist="88900" dir="5400000" sx="102000" sy="102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789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72575"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Box 13"/>
          <p:cNvSpPr txBox="1">
            <a:spLocks noChangeArrowheads="1"/>
          </p:cNvSpPr>
          <p:nvPr/>
        </p:nvSpPr>
        <p:spPr bwMode="auto">
          <a:xfrm>
            <a:off x="-14288" y="-14288"/>
            <a:ext cx="9186863" cy="1385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b="1">
                <a:latin typeface="Arial" panose="020B0604020202020204" pitchFamily="34" charset="0"/>
                <a:cs typeface="Arial" panose="020B0604020202020204" pitchFamily="34" charset="0"/>
              </a:rPr>
              <a:t>LEGISLATION – HIGHLY INFLUENCED BY</a:t>
            </a:r>
          </a:p>
          <a:p>
            <a:pPr algn="ctr">
              <a:spcBef>
                <a:spcPct val="0"/>
              </a:spcBef>
              <a:buFontTx/>
              <a:buNone/>
            </a:pPr>
            <a:r>
              <a:rPr lang="en-GB" altLang="en-US" b="1">
                <a:latin typeface="Arial" panose="020B0604020202020204" pitchFamily="34" charset="0"/>
                <a:cs typeface="Arial" panose="020B0604020202020204" pitchFamily="34" charset="0"/>
              </a:rPr>
              <a:t>LOBBYING FROM VESTED INTERESTS - SEES</a:t>
            </a:r>
          </a:p>
          <a:p>
            <a:pPr algn="ctr">
              <a:spcBef>
                <a:spcPct val="0"/>
              </a:spcBef>
              <a:buFontTx/>
              <a:buNone/>
            </a:pPr>
            <a:r>
              <a:rPr lang="en-GB" altLang="en-US" b="1">
                <a:solidFill>
                  <a:srgbClr val="FF0000"/>
                </a:solidFill>
                <a:latin typeface="Arial" panose="020B0604020202020204" pitchFamily="34" charset="0"/>
                <a:cs typeface="Arial" panose="020B0604020202020204" pitchFamily="34" charset="0"/>
              </a:rPr>
              <a:t>THE SOLUTION ONLY AS A MACHINE</a:t>
            </a:r>
            <a:endParaRPr lang="en-US" altLang="en-US">
              <a:solidFill>
                <a:srgbClr val="FF0000"/>
              </a:solidFill>
              <a:latin typeface="Arial" panose="020B0604020202020204" pitchFamily="34" charset="0"/>
              <a:cs typeface="Arial" panose="020B0604020202020204" pitchFamily="34" charset="0"/>
            </a:endParaRPr>
          </a:p>
        </p:txBody>
      </p:sp>
      <p:sp>
        <p:nvSpPr>
          <p:cNvPr id="37894" name="Content Placeholder 2"/>
          <p:cNvSpPr>
            <a:spLocks noGrp="1"/>
          </p:cNvSpPr>
          <p:nvPr>
            <p:ph idx="1"/>
          </p:nvPr>
        </p:nvSpPr>
        <p:spPr>
          <a:xfrm>
            <a:off x="80963" y="887413"/>
            <a:ext cx="8877300" cy="4525962"/>
          </a:xfrm>
        </p:spPr>
        <p:txBody>
          <a:bodyPr/>
          <a:lstStyle/>
          <a:p>
            <a:pPr>
              <a:buFontTx/>
              <a:buNone/>
            </a:pPr>
            <a:endParaRPr lang="en-GB" altLang="en-US" sz="2000" i="1">
              <a:latin typeface="Arial" panose="020B0604020202020204" pitchFamily="34" charset="0"/>
              <a:cs typeface="Arial" panose="020B0604020202020204" pitchFamily="34" charset="0"/>
            </a:endParaRPr>
          </a:p>
          <a:p>
            <a:endParaRPr lang="en-GB" altLang="en-US" sz="2000">
              <a:latin typeface="Arial" panose="020B0604020202020204" pitchFamily="34" charset="0"/>
              <a:cs typeface="Arial" panose="020B0604020202020204" pitchFamily="34" charset="0"/>
            </a:endParaRPr>
          </a:p>
        </p:txBody>
      </p:sp>
      <p:sp>
        <p:nvSpPr>
          <p:cNvPr id="10" name="Textfeld 9"/>
          <p:cNvSpPr txBox="1"/>
          <p:nvPr/>
        </p:nvSpPr>
        <p:spPr>
          <a:xfrm>
            <a:off x="4014788" y="2078038"/>
            <a:ext cx="5094287" cy="369887"/>
          </a:xfrm>
          <a:prstGeom prst="rect">
            <a:avLst/>
          </a:prstGeom>
          <a:noFill/>
        </p:spPr>
        <p:txBody>
          <a:bodyPr>
            <a:spAutoFit/>
          </a:bodyPr>
          <a:lstStyle/>
          <a:p>
            <a:pPr>
              <a:defRPr/>
            </a:pPr>
            <a:r>
              <a:rPr lang="en-US" b="1" dirty="0">
                <a:solidFill>
                  <a:schemeClr val="accent5">
                    <a:lumMod val="50000"/>
                  </a:schemeClr>
                </a:solidFill>
                <a:latin typeface="Arial Narrow" pitchFamily="34" charset="0"/>
              </a:rPr>
              <a:t>.</a:t>
            </a:r>
          </a:p>
        </p:txBody>
      </p:sp>
      <p:pic>
        <p:nvPicPr>
          <p:cNvPr id="37896" name="Content Placeholder 3" descr="diag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963738"/>
            <a:ext cx="924560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Oval 1"/>
          <p:cNvSpPr>
            <a:spLocks noChangeArrowheads="1"/>
          </p:cNvSpPr>
          <p:nvPr/>
        </p:nvSpPr>
        <p:spPr bwMode="auto">
          <a:xfrm>
            <a:off x="2851150" y="1560513"/>
            <a:ext cx="3709988" cy="4352925"/>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GB" altLang="en-US" sz="2400">
              <a:latin typeface="Times New Roman" panose="02020603050405020304" pitchFamily="18" charset="0"/>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09763"/>
          </a:xfrm>
          <a:solidFill>
            <a:schemeClr val="accent6"/>
          </a:solidFill>
        </p:spPr>
        <p:txBody>
          <a:bodyPr>
            <a:normAutofit/>
          </a:bodyPr>
          <a:lstStyle/>
          <a:p>
            <a:pPr algn="ctr">
              <a:defRPr/>
            </a:pPr>
            <a:r>
              <a:rPr lang="en-GB" sz="2400" b="1" u="sng" dirty="0">
                <a:solidFill>
                  <a:schemeClr val="accent6"/>
                </a:solidFill>
                <a:latin typeface="Arial" pitchFamily="34" charset="0"/>
                <a:cs typeface="Arial" pitchFamily="34" charset="0"/>
                <a:hlinkClick r:id="rId2"/>
              </a:rPr>
              <a:t>Scotland has an ACTION PLAN to reduce emissions from Buildings</a:t>
            </a:r>
            <a:br>
              <a:rPr lang="en-GB" sz="2400" dirty="0">
                <a:solidFill>
                  <a:schemeClr val="accent6"/>
                </a:solidFill>
                <a:latin typeface="Arial" pitchFamily="34" charset="0"/>
                <a:cs typeface="Arial" pitchFamily="34" charset="0"/>
                <a:hlinkClick r:id="rId2"/>
              </a:rPr>
            </a:br>
            <a:r>
              <a:rPr lang="en-GB" sz="2400" dirty="0">
                <a:solidFill>
                  <a:schemeClr val="accent6"/>
                </a:solidFill>
                <a:latin typeface="Arial" pitchFamily="34" charset="0"/>
                <a:cs typeface="Arial" pitchFamily="34" charset="0"/>
                <a:hlinkClick r:id="rId2"/>
              </a:rPr>
              <a:t> </a:t>
            </a:r>
            <a:br>
              <a:rPr lang="en-GB" sz="2400" dirty="0">
                <a:solidFill>
                  <a:schemeClr val="accent6"/>
                </a:solidFill>
                <a:latin typeface="Arial" pitchFamily="34" charset="0"/>
                <a:cs typeface="Arial" pitchFamily="34" charset="0"/>
                <a:hlinkClick r:id="rId2"/>
              </a:rPr>
            </a:br>
            <a:r>
              <a:rPr lang="en-GB" sz="2400" dirty="0">
                <a:solidFill>
                  <a:schemeClr val="accent6"/>
                </a:solidFill>
                <a:latin typeface="Arial" pitchFamily="34" charset="0"/>
                <a:cs typeface="Arial" pitchFamily="34" charset="0"/>
                <a:hlinkClick r:id="rId2"/>
              </a:rPr>
              <a:t>http://www.gov.scot/Resource/0046/00460375.pdf</a:t>
            </a:r>
            <a:r>
              <a:rPr lang="en-GB" sz="2400" dirty="0">
                <a:solidFill>
                  <a:schemeClr val="accent6"/>
                </a:solidFill>
                <a:latin typeface="Arial" pitchFamily="34" charset="0"/>
                <a:cs typeface="Arial" pitchFamily="34" charset="0"/>
              </a:rPr>
              <a:t> </a:t>
            </a:r>
          </a:p>
        </p:txBody>
      </p:sp>
      <p:pic>
        <p:nvPicPr>
          <p:cNvPr id="399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1990725"/>
            <a:ext cx="9147176" cy="475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743700"/>
          </a:xfrm>
          <a:solidFill>
            <a:schemeClr val="bg1"/>
          </a:solidFill>
        </p:spPr>
        <p:txBody>
          <a:bodyPr>
            <a:noAutofit/>
          </a:bodyPr>
          <a:lstStyle/>
          <a:p>
            <a:pPr algn="ctr">
              <a:defRPr/>
            </a:pPr>
            <a:r>
              <a:rPr lang="en-GB" b="1" dirty="0">
                <a:solidFill>
                  <a:srgbClr val="FF0000"/>
                </a:solidFill>
                <a:latin typeface="Arial" pitchFamily="34" charset="0"/>
                <a:cs typeface="Arial" pitchFamily="34" charset="0"/>
              </a:rPr>
              <a:t>Influenced by powerful lobby groups </a:t>
            </a:r>
            <a:r>
              <a:rPr lang="en-GB" b="1" dirty="0">
                <a:solidFill>
                  <a:schemeClr val="accent6"/>
                </a:solidFill>
                <a:latin typeface="Arial" pitchFamily="34" charset="0"/>
                <a:cs typeface="Arial" pitchFamily="34" charset="0"/>
              </a:rPr>
              <a:t>to create: A Joint Approach</a:t>
            </a:r>
            <a:br>
              <a:rPr lang="en-GB" sz="3600" b="1" dirty="0">
                <a:latin typeface="Arial" pitchFamily="34" charset="0"/>
                <a:cs typeface="Arial" pitchFamily="34" charset="0"/>
              </a:rPr>
            </a:br>
            <a:r>
              <a:rPr lang="en-GB" sz="3600" b="1" dirty="0">
                <a:latin typeface="Arial" pitchFamily="34" charset="0"/>
                <a:cs typeface="Arial" pitchFamily="34" charset="0"/>
              </a:rPr>
              <a:t> </a:t>
            </a:r>
            <a:r>
              <a:rPr lang="en-GB" sz="2000" dirty="0">
                <a:latin typeface="Arial" pitchFamily="34" charset="0"/>
                <a:cs typeface="Arial" pitchFamily="34" charset="0"/>
              </a:rPr>
              <a:t>Initial discussions in 2014 held between the following organisations: </a:t>
            </a:r>
            <a:br>
              <a:rPr lang="en-GB" sz="2000" dirty="0">
                <a:latin typeface="Arial" pitchFamily="34" charset="0"/>
                <a:cs typeface="Arial" pitchFamily="34" charset="0"/>
              </a:rPr>
            </a:br>
            <a:br>
              <a:rPr lang="en-GB" sz="2000" dirty="0">
                <a:latin typeface="Arial" pitchFamily="34" charset="0"/>
                <a:cs typeface="Arial" pitchFamily="34" charset="0"/>
              </a:rPr>
            </a:br>
            <a:r>
              <a:rPr lang="en-GB" sz="2000" b="1" dirty="0">
                <a:solidFill>
                  <a:srgbClr val="FF0000"/>
                </a:solidFill>
                <a:latin typeface="Arial" pitchFamily="34" charset="0"/>
                <a:cs typeface="Arial" pitchFamily="34" charset="0"/>
              </a:rPr>
              <a:t>Construction Scotland </a:t>
            </a:r>
            <a:r>
              <a:rPr lang="en-GB" sz="2000" dirty="0">
                <a:latin typeface="Arial" pitchFamily="34" charset="0"/>
                <a:cs typeface="Arial" pitchFamily="34" charset="0"/>
              </a:rPr>
              <a:t>is the voice of industry to government</a:t>
            </a:r>
            <a:br>
              <a:rPr lang="en-GB" sz="2000" dirty="0">
                <a:latin typeface="Arial" pitchFamily="34" charset="0"/>
                <a:cs typeface="Arial" pitchFamily="34" charset="0"/>
              </a:rPr>
            </a:br>
            <a:br>
              <a:rPr lang="en-GB" sz="2000" dirty="0">
                <a:latin typeface="Arial" pitchFamily="34" charset="0"/>
                <a:cs typeface="Arial" pitchFamily="34" charset="0"/>
              </a:rPr>
            </a:br>
            <a:r>
              <a:rPr lang="en-GB" sz="2000" b="1" dirty="0">
                <a:solidFill>
                  <a:srgbClr val="FF0000"/>
                </a:solidFill>
                <a:latin typeface="Arial" pitchFamily="34" charset="0"/>
                <a:cs typeface="Arial" pitchFamily="34" charset="0"/>
              </a:rPr>
              <a:t>Homes for Scotland </a:t>
            </a:r>
            <a:r>
              <a:rPr lang="en-GB" sz="2000" dirty="0">
                <a:latin typeface="Arial" pitchFamily="34" charset="0"/>
                <a:cs typeface="Arial" pitchFamily="34" charset="0"/>
              </a:rPr>
              <a:t>represent the organisations delivering over 90% of Scotland’s new homes </a:t>
            </a:r>
            <a:br>
              <a:rPr lang="en-GB" sz="2000" dirty="0">
                <a:latin typeface="Arial" pitchFamily="34" charset="0"/>
                <a:cs typeface="Arial" pitchFamily="34" charset="0"/>
              </a:rPr>
            </a:br>
            <a:br>
              <a:rPr lang="en-GB" sz="2000" dirty="0">
                <a:latin typeface="Arial" pitchFamily="34" charset="0"/>
                <a:cs typeface="Arial" pitchFamily="34" charset="0"/>
              </a:rPr>
            </a:br>
            <a:r>
              <a:rPr lang="en-GB" sz="2000" b="1" dirty="0">
                <a:solidFill>
                  <a:srgbClr val="FF0000"/>
                </a:solidFill>
                <a:latin typeface="Arial" pitchFamily="34" charset="0"/>
                <a:cs typeface="Arial" pitchFamily="34" charset="0"/>
              </a:rPr>
              <a:t>Scottish Property Federation </a:t>
            </a:r>
            <a:r>
              <a:rPr lang="en-GB" sz="2000" dirty="0">
                <a:latin typeface="Arial" pitchFamily="34" charset="0"/>
                <a:cs typeface="Arial" pitchFamily="34" charset="0"/>
              </a:rPr>
              <a:t>represents organisations involved in the property industry in Scotland- property developers and owners, institutions, fund managers, investment banks and other lenders, corporate occupiers and professional organisations that support the industry</a:t>
            </a:r>
            <a:br>
              <a:rPr lang="en-GB" sz="2000" dirty="0">
                <a:latin typeface="Arial" pitchFamily="34" charset="0"/>
                <a:cs typeface="Arial" pitchFamily="34" charset="0"/>
              </a:rPr>
            </a:br>
            <a:br>
              <a:rPr lang="en-GB" sz="2000" dirty="0">
                <a:latin typeface="Arial" pitchFamily="34" charset="0"/>
                <a:cs typeface="Arial" pitchFamily="34" charset="0"/>
              </a:rPr>
            </a:br>
            <a:r>
              <a:rPr lang="en-GB" sz="2000" b="1" dirty="0">
                <a:solidFill>
                  <a:srgbClr val="FF0000"/>
                </a:solidFill>
                <a:latin typeface="Arial" pitchFamily="34" charset="0"/>
                <a:cs typeface="Arial" pitchFamily="34" charset="0"/>
              </a:rPr>
              <a:t>Building Standards Division </a:t>
            </a:r>
            <a:r>
              <a:rPr lang="en-GB" sz="2000" dirty="0">
                <a:latin typeface="Arial" pitchFamily="34" charset="0"/>
                <a:cs typeface="Arial" pitchFamily="34" charset="0"/>
              </a:rPr>
              <a:t>of the Scottish Government are responsible for setting regulations and publishing guidance required to enable the building standards system to operate</a:t>
            </a:r>
            <a:br>
              <a:rPr lang="en-GB" sz="2000" dirty="0">
                <a:latin typeface="Arial" pitchFamily="34" charset="0"/>
                <a:cs typeface="Arial" pitchFamily="34" charset="0"/>
              </a:rPr>
            </a:br>
            <a:br>
              <a:rPr lang="en-GB" sz="2000" dirty="0">
                <a:latin typeface="Arial" pitchFamily="34" charset="0"/>
                <a:cs typeface="Arial" pitchFamily="34" charset="0"/>
              </a:rPr>
            </a:br>
            <a:r>
              <a:rPr lang="en-GB" sz="2000" b="1" dirty="0">
                <a:solidFill>
                  <a:srgbClr val="FF0000"/>
                </a:solidFill>
                <a:latin typeface="Arial" pitchFamily="34" charset="0"/>
                <a:cs typeface="Arial" pitchFamily="34" charset="0"/>
              </a:rPr>
              <a:t>Who is not represented: </a:t>
            </a:r>
            <a:r>
              <a:rPr lang="en-GB" sz="2000" dirty="0">
                <a:solidFill>
                  <a:srgbClr val="FF0000"/>
                </a:solidFill>
                <a:latin typeface="Arial" pitchFamily="34" charset="0"/>
                <a:cs typeface="Arial" pitchFamily="34" charset="0"/>
              </a:rPr>
              <a:t> The ordinary citizens of Scotland </a:t>
            </a:r>
            <a:br>
              <a:rPr lang="en-GB" sz="2000" dirty="0">
                <a:latin typeface="Arial" pitchFamily="34" charset="0"/>
                <a:cs typeface="Arial" pitchFamily="34" charset="0"/>
              </a:rPr>
            </a:br>
            <a:r>
              <a:rPr lang="en-GB" sz="2000" dirty="0">
                <a:latin typeface="Arial" pitchFamily="34" charset="0"/>
                <a:cs typeface="Arial" pitchFamily="34" charset="0"/>
              </a:rPr>
              <a:t>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215900"/>
            <a:ext cx="9144000" cy="1270000"/>
          </a:xfrm>
          <a:solidFill>
            <a:schemeClr val="bg1"/>
          </a:solidFill>
        </p:spPr>
        <p:txBody>
          <a:bodyPr>
            <a:normAutofit/>
          </a:bodyPr>
          <a:lstStyle/>
          <a:p>
            <a:pPr algn="ctr">
              <a:defRPr/>
            </a:pPr>
            <a:r>
              <a:rPr lang="en-GB" b="1" dirty="0">
                <a:solidFill>
                  <a:schemeClr val="accent6"/>
                </a:solidFill>
                <a:latin typeface="Arial" pitchFamily="34" charset="0"/>
                <a:cs typeface="Arial" pitchFamily="34" charset="0"/>
              </a:rPr>
              <a:t>Scottish Policy Framework: 2008 </a:t>
            </a:r>
          </a:p>
        </p:txBody>
      </p:sp>
      <p:sp>
        <p:nvSpPr>
          <p:cNvPr id="41987" name="Text Box 6"/>
          <p:cNvSpPr txBox="1">
            <a:spLocks noChangeArrowheads="1"/>
          </p:cNvSpPr>
          <p:nvPr/>
        </p:nvSpPr>
        <p:spPr bwMode="auto">
          <a:xfrm>
            <a:off x="214313" y="855663"/>
            <a:ext cx="8818562" cy="5940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eaLnBrk="1" hangingPunct="1">
              <a:spcBef>
                <a:spcPct val="50000"/>
              </a:spcBef>
              <a:buFontTx/>
              <a:buNone/>
            </a:pPr>
            <a:r>
              <a:rPr lang="en-GB" altLang="en-US" sz="3200" b="1">
                <a:latin typeface="Arial" panose="020B0604020202020204" pitchFamily="34" charset="0"/>
              </a:rPr>
              <a:t>National Performance Framework</a:t>
            </a:r>
          </a:p>
          <a:p>
            <a:pPr eaLnBrk="1" hangingPunct="1">
              <a:spcBef>
                <a:spcPct val="50000"/>
              </a:spcBef>
              <a:buFontTx/>
              <a:buNone/>
            </a:pPr>
            <a:endParaRPr lang="en-GB" altLang="en-US" sz="3200" b="1">
              <a:latin typeface="Arial" panose="020B0604020202020204" pitchFamily="34" charset="0"/>
            </a:endParaRPr>
          </a:p>
          <a:p>
            <a:pPr eaLnBrk="1" hangingPunct="1">
              <a:spcBef>
                <a:spcPct val="50000"/>
              </a:spcBef>
              <a:buFontTx/>
              <a:buNone/>
            </a:pPr>
            <a:r>
              <a:rPr lang="en-GB" altLang="en-US" sz="2400" b="1">
                <a:solidFill>
                  <a:schemeClr val="tx2"/>
                </a:solidFill>
                <a:latin typeface="Arial" panose="020B0604020202020204" pitchFamily="34" charset="0"/>
              </a:rPr>
              <a:t>Scottish Government Purpose</a:t>
            </a:r>
            <a:r>
              <a:rPr lang="en-GB" altLang="en-US" sz="2400">
                <a:solidFill>
                  <a:schemeClr val="tx2"/>
                </a:solidFill>
                <a:latin typeface="Arial" panose="020B0604020202020204" pitchFamily="34" charset="0"/>
              </a:rPr>
              <a:t>: ’To focus the Government and public services on </a:t>
            </a:r>
            <a:r>
              <a:rPr lang="en-GB" altLang="en-US" sz="2400" b="1">
                <a:solidFill>
                  <a:srgbClr val="FF0000"/>
                </a:solidFill>
                <a:latin typeface="Arial" panose="020B0604020202020204" pitchFamily="34" charset="0"/>
              </a:rPr>
              <a:t>creating a more successful country</a:t>
            </a:r>
            <a:r>
              <a:rPr lang="en-GB" altLang="en-US" sz="2400">
                <a:solidFill>
                  <a:schemeClr val="tx2"/>
                </a:solidFill>
                <a:latin typeface="Arial" panose="020B0604020202020204" pitchFamily="34" charset="0"/>
              </a:rPr>
              <a:t>, with opportunities for all of Scotland to flourish, through increasing sustainable economic growth’.</a:t>
            </a:r>
          </a:p>
          <a:p>
            <a:pPr eaLnBrk="1" hangingPunct="1">
              <a:spcBef>
                <a:spcPct val="50000"/>
              </a:spcBef>
              <a:buFontTx/>
              <a:buNone/>
            </a:pPr>
            <a:endParaRPr lang="en-GB" altLang="en-US" sz="2400">
              <a:solidFill>
                <a:schemeClr val="tx2"/>
              </a:solidFill>
              <a:latin typeface="Arial" panose="020B0604020202020204" pitchFamily="34" charset="0"/>
            </a:endParaRPr>
          </a:p>
          <a:p>
            <a:pPr eaLnBrk="1" hangingPunct="1">
              <a:spcBef>
                <a:spcPct val="50000"/>
              </a:spcBef>
              <a:buFontTx/>
              <a:buNone/>
            </a:pPr>
            <a:r>
              <a:rPr lang="en-GB" altLang="en-US" sz="2400" b="1">
                <a:solidFill>
                  <a:schemeClr val="tx2"/>
                </a:solidFill>
                <a:latin typeface="Arial" panose="020B0604020202020204" pitchFamily="34" charset="0"/>
              </a:rPr>
              <a:t>Purpose Targets: ‘To </a:t>
            </a:r>
            <a:r>
              <a:rPr lang="en-GB" altLang="en-US" sz="2400" b="1">
                <a:solidFill>
                  <a:srgbClr val="FF0000"/>
                </a:solidFill>
                <a:latin typeface="Arial" panose="020B0604020202020204" pitchFamily="34" charset="0"/>
              </a:rPr>
              <a:t>reduce emissions </a:t>
            </a:r>
            <a:r>
              <a:rPr lang="en-GB" altLang="en-US" sz="2400" b="1">
                <a:solidFill>
                  <a:schemeClr val="tx2"/>
                </a:solidFill>
                <a:latin typeface="Arial" panose="020B0604020202020204" pitchFamily="34" charset="0"/>
              </a:rPr>
              <a:t>over the period to 2011. To reduce emissions by 80% by 2050’ </a:t>
            </a:r>
          </a:p>
          <a:p>
            <a:pPr eaLnBrk="1" hangingPunct="1">
              <a:spcBef>
                <a:spcPct val="50000"/>
              </a:spcBef>
              <a:buFontTx/>
              <a:buNone/>
            </a:pPr>
            <a:endParaRPr lang="en-GB" altLang="en-US" sz="2400" b="1">
              <a:solidFill>
                <a:schemeClr val="tx2"/>
              </a:solidFill>
              <a:latin typeface="Arial" panose="020B0604020202020204" pitchFamily="34" charset="0"/>
            </a:endParaRPr>
          </a:p>
          <a:p>
            <a:pPr eaLnBrk="1" hangingPunct="1">
              <a:spcBef>
                <a:spcPct val="50000"/>
              </a:spcBef>
              <a:buFontTx/>
              <a:buNone/>
            </a:pPr>
            <a:r>
              <a:rPr lang="en-GB" altLang="en-US" sz="2400" b="1">
                <a:solidFill>
                  <a:schemeClr val="tx2"/>
                </a:solidFill>
                <a:latin typeface="Arial" panose="020B0604020202020204" pitchFamily="34" charset="0"/>
              </a:rPr>
              <a:t>National Outcomes:</a:t>
            </a:r>
            <a:r>
              <a:rPr lang="en-GB" altLang="en-US" sz="2400">
                <a:solidFill>
                  <a:schemeClr val="tx2"/>
                </a:solidFill>
                <a:latin typeface="Arial" panose="020B0604020202020204" pitchFamily="34" charset="0"/>
              </a:rPr>
              <a:t> </a:t>
            </a:r>
            <a:r>
              <a:rPr lang="en-GB" altLang="en-US" sz="2400" b="1">
                <a:solidFill>
                  <a:schemeClr val="tx2"/>
                </a:solidFill>
                <a:latin typeface="Arial" panose="020B0604020202020204" pitchFamily="34" charset="0"/>
              </a:rPr>
              <a:t>‘We reduce the local and global environmental impact of our consumption and production’</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76400"/>
          </a:xfrm>
          <a:solidFill>
            <a:schemeClr val="bg1"/>
          </a:solidFill>
        </p:spPr>
        <p:txBody>
          <a:bodyPr>
            <a:normAutofit/>
          </a:bodyPr>
          <a:lstStyle/>
          <a:p>
            <a:pPr algn="ctr">
              <a:defRPr/>
            </a:pPr>
            <a:r>
              <a:rPr lang="en-GB" b="1" dirty="0">
                <a:solidFill>
                  <a:schemeClr val="accent6"/>
                </a:solidFill>
                <a:latin typeface="Arial" pitchFamily="34" charset="0"/>
                <a:cs typeface="Arial" pitchFamily="34" charset="0"/>
              </a:rPr>
              <a:t>Scottish Domestic Regulations </a:t>
            </a:r>
            <a:br>
              <a:rPr lang="en-GB" dirty="0">
                <a:solidFill>
                  <a:schemeClr val="accent6"/>
                </a:solidFill>
                <a:latin typeface="Arial" pitchFamily="34" charset="0"/>
                <a:cs typeface="Arial" pitchFamily="34" charset="0"/>
              </a:rPr>
            </a:br>
            <a:r>
              <a:rPr lang="en-GB" sz="2000" dirty="0">
                <a:solidFill>
                  <a:schemeClr val="accent6"/>
                </a:solidFill>
                <a:latin typeface="Arial" pitchFamily="34" charset="0"/>
                <a:cs typeface="Arial" pitchFamily="34" charset="0"/>
                <a:hlinkClick r:id="rId2"/>
              </a:rPr>
              <a:t>http://www.gov.scot/Resource/0047/00478110.pdf</a:t>
            </a:r>
            <a:br>
              <a:rPr lang="en-GB" sz="2200" dirty="0">
                <a:solidFill>
                  <a:schemeClr val="accent6"/>
                </a:solidFill>
                <a:latin typeface="Arial" pitchFamily="34" charset="0"/>
                <a:cs typeface="Arial" pitchFamily="34" charset="0"/>
              </a:rPr>
            </a:br>
            <a:r>
              <a:rPr lang="en-GB" sz="2200" b="1" dirty="0">
                <a:solidFill>
                  <a:srgbClr val="FF0000"/>
                </a:solidFill>
                <a:latin typeface="Arial" pitchFamily="34" charset="0"/>
                <a:cs typeface="Arial" pitchFamily="34" charset="0"/>
              </a:rPr>
              <a:t>LARGELY  ABOUT  PRODUCTS</a:t>
            </a:r>
          </a:p>
        </p:txBody>
      </p:sp>
      <p:pic>
        <p:nvPicPr>
          <p:cNvPr id="4403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69888" y="1916113"/>
            <a:ext cx="8694737" cy="41767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975"/>
            <a:ext cx="9144000" cy="1138238"/>
          </a:xfrm>
          <a:solidFill>
            <a:schemeClr val="bg1"/>
          </a:solidFill>
        </p:spPr>
        <p:txBody>
          <a:bodyPr>
            <a:noAutofit/>
          </a:bodyPr>
          <a:lstStyle/>
          <a:p>
            <a:pPr algn="ctr">
              <a:defRPr/>
            </a:pPr>
            <a:r>
              <a:rPr lang="en-GB" b="1" dirty="0">
                <a:solidFill>
                  <a:schemeClr val="accent6"/>
                </a:solidFill>
                <a:latin typeface="Arial" pitchFamily="34" charset="0"/>
                <a:cs typeface="Arial" pitchFamily="34" charset="0"/>
              </a:rPr>
              <a:t>Scottish Non-Domestic Regulations </a:t>
            </a:r>
            <a:br>
              <a:rPr lang="en-GB" sz="2400" b="1" dirty="0">
                <a:solidFill>
                  <a:schemeClr val="accent6"/>
                </a:solidFill>
                <a:latin typeface="Arial" pitchFamily="34" charset="0"/>
                <a:cs typeface="Arial" pitchFamily="34" charset="0"/>
              </a:rPr>
            </a:br>
            <a:r>
              <a:rPr lang="en-GB" sz="2400" b="1" dirty="0">
                <a:solidFill>
                  <a:schemeClr val="accent6"/>
                </a:solidFill>
                <a:latin typeface="Arial" pitchFamily="34" charset="0"/>
                <a:cs typeface="Arial" pitchFamily="34" charset="0"/>
                <a:hlinkClick r:id="rId2"/>
              </a:rPr>
              <a:t>http://www.gov.scot/Resource/0048/00486497.pdf</a:t>
            </a:r>
            <a:br>
              <a:rPr lang="en-GB" sz="2400" b="1" dirty="0">
                <a:solidFill>
                  <a:schemeClr val="accent6"/>
                </a:solidFill>
                <a:latin typeface="Arial" pitchFamily="34" charset="0"/>
                <a:cs typeface="Arial" pitchFamily="34" charset="0"/>
              </a:rPr>
            </a:br>
            <a:r>
              <a:rPr lang="en-GB" sz="2400" b="1" dirty="0">
                <a:solidFill>
                  <a:srgbClr val="FF0000"/>
                </a:solidFill>
                <a:latin typeface="Arial" pitchFamily="34" charset="0"/>
                <a:cs typeface="Arial" pitchFamily="34" charset="0"/>
              </a:rPr>
              <a:t>LARGELY ABOUT PRODUCTS</a:t>
            </a:r>
          </a:p>
        </p:txBody>
      </p:sp>
      <p:pic>
        <p:nvPicPr>
          <p:cNvPr id="4505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4300" y="1484313"/>
            <a:ext cx="9042400" cy="48244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836613"/>
            <a:ext cx="8713788"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4"/>
          <p:cNvSpPr txBox="1">
            <a:spLocks noChangeArrowheads="1"/>
          </p:cNvSpPr>
          <p:nvPr/>
        </p:nvSpPr>
        <p:spPr bwMode="auto">
          <a:xfrm>
            <a:off x="0" y="-122238"/>
            <a:ext cx="9144000" cy="954088"/>
          </a:xfrm>
          <a:prstGeom prst="rect">
            <a:avLst/>
          </a:prstGeom>
          <a:solidFill>
            <a:schemeClr val="bg1"/>
          </a:solidFill>
          <a:ln>
            <a:noFill/>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endParaRPr lang="en-GB" sz="2800" b="1" dirty="0">
              <a:solidFill>
                <a:schemeClr val="accent6"/>
              </a:solidFill>
              <a:latin typeface="Calibri" pitchFamily="34" charset="0"/>
            </a:endParaRPr>
          </a:p>
          <a:p>
            <a:pPr algn="ctr">
              <a:defRPr/>
            </a:pPr>
            <a:r>
              <a:rPr lang="en-GB" sz="2800" b="1" dirty="0">
                <a:solidFill>
                  <a:schemeClr val="accent6"/>
                </a:solidFill>
                <a:latin typeface="Calibri" pitchFamily="34" charset="0"/>
              </a:rPr>
              <a:t>  </a:t>
            </a:r>
            <a:r>
              <a:rPr lang="en-GB" sz="2800" b="1" dirty="0">
                <a:solidFill>
                  <a:srgbClr val="FF0000"/>
                </a:solidFill>
                <a:latin typeface="Calibri" pitchFamily="34" charset="0"/>
              </a:rPr>
              <a:t>1990s</a:t>
            </a:r>
            <a:r>
              <a:rPr lang="en-GB" sz="2800" b="1" dirty="0">
                <a:solidFill>
                  <a:schemeClr val="accent6"/>
                </a:solidFill>
                <a:latin typeface="Calibri" pitchFamily="34" charset="0"/>
              </a:rPr>
              <a:t> – </a:t>
            </a:r>
            <a:r>
              <a:rPr lang="en-GB" sz="2800" b="1" dirty="0">
                <a:solidFill>
                  <a:srgbClr val="FF0000"/>
                </a:solidFill>
                <a:latin typeface="Calibri" pitchFamily="34" charset="0"/>
              </a:rPr>
              <a:t>ENERGY EFFICIENCY </a:t>
            </a:r>
            <a:r>
              <a:rPr lang="en-GB" sz="2800" b="1" dirty="0">
                <a:solidFill>
                  <a:schemeClr val="accent6"/>
                </a:solidFill>
                <a:latin typeface="Calibri" pitchFamily="34" charset="0"/>
              </a:rPr>
              <a:t>- PASSIVE HOUSES </a:t>
            </a:r>
          </a:p>
        </p:txBody>
      </p:sp>
      <p:sp>
        <p:nvSpPr>
          <p:cNvPr id="46084" name="TextBox 1"/>
          <p:cNvSpPr txBox="1">
            <a:spLocks noChangeArrowheads="1"/>
          </p:cNvSpPr>
          <p:nvPr/>
        </p:nvSpPr>
        <p:spPr bwMode="auto">
          <a:xfrm>
            <a:off x="4064000" y="1219200"/>
            <a:ext cx="8524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7200" b="1">
                <a:solidFill>
                  <a:srgbClr val="FF0000"/>
                </a:solidFill>
                <a:latin typeface="Times New Roman" panose="02020603050405020304" pitchFamily="18" charset="0"/>
              </a:rPr>
              <a:t>X</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fig9-13b"/>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34925" y="474663"/>
            <a:ext cx="9034463" cy="5691187"/>
          </a:xfrm>
        </p:spPr>
      </p:pic>
      <p:sp>
        <p:nvSpPr>
          <p:cNvPr id="24579" name="Rectangle 6"/>
          <p:cNvSpPr>
            <a:spLocks noGrp="1"/>
          </p:cNvSpPr>
          <p:nvPr>
            <p:ph type="title" idx="4294967295"/>
          </p:nvPr>
        </p:nvSpPr>
        <p:spPr>
          <a:xfrm>
            <a:off x="323850" y="-171450"/>
            <a:ext cx="8229600" cy="1143000"/>
          </a:xfrm>
        </p:spPr>
        <p:txBody>
          <a:bodyPr/>
          <a:lstStyle/>
          <a:p>
            <a:r>
              <a:rPr lang="en-US" altLang="en-US" sz="2800" b="1">
                <a:solidFill>
                  <a:schemeClr val="tx1"/>
                </a:solidFill>
                <a:cs typeface="Arial" panose="020B0604020202020204" pitchFamily="34" charset="0"/>
              </a:rPr>
              <a:t>We all occupy passing Windows in History</a:t>
            </a:r>
          </a:p>
        </p:txBody>
      </p:sp>
      <p:pic>
        <p:nvPicPr>
          <p:cNvPr id="24580" name="Picture 7" descr="cor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8213" y="5662613"/>
            <a:ext cx="696912"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5589588"/>
            <a:ext cx="6842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Box 3"/>
          <p:cNvSpPr txBox="1">
            <a:spLocks noChangeArrowheads="1"/>
          </p:cNvSpPr>
          <p:nvPr/>
        </p:nvSpPr>
        <p:spPr bwMode="auto">
          <a:xfrm>
            <a:off x="2484438" y="6524625"/>
            <a:ext cx="6397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ヒラギノ角ゴ Pro W3" charset="0"/>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ヒラギノ角ゴ Pro W3"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ヒラギノ角ゴ Pro W3"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9pPr>
          </a:lstStyle>
          <a:p>
            <a:pPr>
              <a:spcBef>
                <a:spcPct val="0"/>
              </a:spcBef>
              <a:buClrTx/>
              <a:buSzTx/>
              <a:buFontTx/>
              <a:buNone/>
            </a:pPr>
            <a:r>
              <a:rPr lang="en-GB" altLang="en-US" sz="1600" b="1">
                <a:solidFill>
                  <a:schemeClr val="tx2"/>
                </a:solidFill>
                <a:latin typeface="Times New Roman" panose="02020603050405020304" pitchFamily="18" charset="0"/>
              </a:rPr>
              <a:t>1860</a:t>
            </a:r>
          </a:p>
        </p:txBody>
      </p:sp>
      <p:sp>
        <p:nvSpPr>
          <p:cNvPr id="24583" name="TextBox 8"/>
          <p:cNvSpPr txBox="1">
            <a:spLocks noChangeArrowheads="1"/>
          </p:cNvSpPr>
          <p:nvPr/>
        </p:nvSpPr>
        <p:spPr bwMode="auto">
          <a:xfrm>
            <a:off x="3851275" y="6546850"/>
            <a:ext cx="641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ヒラギノ角ゴ Pro W3" charset="0"/>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ヒラギノ角ゴ Pro W3"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ヒラギノ角ゴ Pro W3"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9pPr>
          </a:lstStyle>
          <a:p>
            <a:pPr>
              <a:spcBef>
                <a:spcPct val="0"/>
              </a:spcBef>
              <a:buClrTx/>
              <a:buSzTx/>
              <a:buFontTx/>
              <a:buNone/>
            </a:pPr>
            <a:r>
              <a:rPr lang="en-GB" altLang="en-US" sz="1600" b="1">
                <a:solidFill>
                  <a:schemeClr val="tx2"/>
                </a:solidFill>
                <a:latin typeface="Times New Roman" panose="02020603050405020304" pitchFamily="18" charset="0"/>
              </a:rPr>
              <a:t>1917</a:t>
            </a:r>
          </a:p>
        </p:txBody>
      </p:sp>
      <p:sp>
        <p:nvSpPr>
          <p:cNvPr id="24584" name="TextBox 10"/>
          <p:cNvSpPr txBox="1">
            <a:spLocks noChangeArrowheads="1"/>
          </p:cNvSpPr>
          <p:nvPr/>
        </p:nvSpPr>
        <p:spPr bwMode="auto">
          <a:xfrm>
            <a:off x="4427538" y="6546850"/>
            <a:ext cx="6397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ヒラギノ角ゴ Pro W3" charset="0"/>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ヒラギノ角ゴ Pro W3"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ヒラギノ角ゴ Pro W3"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9pPr>
          </a:lstStyle>
          <a:p>
            <a:pPr>
              <a:spcBef>
                <a:spcPct val="0"/>
              </a:spcBef>
              <a:buClrTx/>
              <a:buSzTx/>
              <a:buFontTx/>
              <a:buNone/>
            </a:pPr>
            <a:r>
              <a:rPr lang="en-GB" altLang="en-US" sz="1600" b="1">
                <a:solidFill>
                  <a:schemeClr val="tx2"/>
                </a:solidFill>
                <a:latin typeface="Times New Roman" panose="02020603050405020304" pitchFamily="18" charset="0"/>
              </a:rPr>
              <a:t>1952</a:t>
            </a:r>
          </a:p>
        </p:txBody>
      </p:sp>
      <p:pic>
        <p:nvPicPr>
          <p:cNvPr id="24585" name="Picture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5870575"/>
            <a:ext cx="5080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6" name="TextBox 12"/>
          <p:cNvSpPr txBox="1">
            <a:spLocks noChangeArrowheads="1"/>
          </p:cNvSpPr>
          <p:nvPr/>
        </p:nvSpPr>
        <p:spPr bwMode="auto">
          <a:xfrm>
            <a:off x="5003800" y="6546850"/>
            <a:ext cx="6397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ヒラギノ角ゴ Pro W3" charset="0"/>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ヒラギノ角ゴ Pro W3"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ヒラギノ角ゴ Pro W3"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9pPr>
          </a:lstStyle>
          <a:p>
            <a:pPr>
              <a:spcBef>
                <a:spcPct val="0"/>
              </a:spcBef>
              <a:buClrTx/>
              <a:buSzTx/>
              <a:buFontTx/>
              <a:buNone/>
            </a:pPr>
            <a:r>
              <a:rPr lang="en-GB" altLang="en-US" sz="1600" b="1">
                <a:solidFill>
                  <a:schemeClr val="tx2"/>
                </a:solidFill>
                <a:latin typeface="Times New Roman" panose="02020603050405020304" pitchFamily="18" charset="0"/>
              </a:rPr>
              <a:t>1986</a:t>
            </a:r>
          </a:p>
        </p:txBody>
      </p:sp>
      <p:sp>
        <p:nvSpPr>
          <p:cNvPr id="24587" name="TextBox 13"/>
          <p:cNvSpPr txBox="1">
            <a:spLocks noChangeArrowheads="1"/>
          </p:cNvSpPr>
          <p:nvPr/>
        </p:nvSpPr>
        <p:spPr bwMode="auto">
          <a:xfrm>
            <a:off x="6227763" y="6546850"/>
            <a:ext cx="3095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ヒラギノ角ゴ Pro W3" charset="0"/>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ヒラギノ角ゴ Pro W3"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ヒラギノ角ゴ Pro W3"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9pPr>
          </a:lstStyle>
          <a:p>
            <a:pPr>
              <a:spcBef>
                <a:spcPct val="0"/>
              </a:spcBef>
              <a:buClrTx/>
              <a:buSzTx/>
              <a:buFontTx/>
              <a:buNone/>
            </a:pPr>
            <a:r>
              <a:rPr lang="en-GB" altLang="en-US" sz="1600" b="1">
                <a:solidFill>
                  <a:schemeClr val="tx2"/>
                </a:solidFill>
                <a:latin typeface="Times New Roman" panose="02020603050405020304" pitchFamily="18" charset="0"/>
              </a:rPr>
              <a:t>?</a:t>
            </a:r>
          </a:p>
        </p:txBody>
      </p:sp>
      <p:cxnSp>
        <p:nvCxnSpPr>
          <p:cNvPr id="24588" name="Straight Arrow Connector 7"/>
          <p:cNvCxnSpPr>
            <a:cxnSpLocks noChangeShapeType="1"/>
          </p:cNvCxnSpPr>
          <p:nvPr/>
        </p:nvCxnSpPr>
        <p:spPr bwMode="auto">
          <a:xfrm>
            <a:off x="4716463" y="5094288"/>
            <a:ext cx="1990725" cy="0"/>
          </a:xfrm>
          <a:prstGeom prst="straightConnector1">
            <a:avLst/>
          </a:prstGeom>
          <a:noFill/>
          <a:ln w="952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4589" name="Straight Arrow Connector 18"/>
          <p:cNvCxnSpPr>
            <a:cxnSpLocks noChangeShapeType="1"/>
          </p:cNvCxnSpPr>
          <p:nvPr/>
        </p:nvCxnSpPr>
        <p:spPr bwMode="auto">
          <a:xfrm>
            <a:off x="2771775" y="5094288"/>
            <a:ext cx="1990725" cy="0"/>
          </a:xfrm>
          <a:prstGeom prst="straightConnector1">
            <a:avLst/>
          </a:prstGeom>
          <a:noFill/>
          <a:ln w="952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24590" name="TextBox 15"/>
          <p:cNvSpPr txBox="1">
            <a:spLocks noChangeArrowheads="1"/>
          </p:cNvSpPr>
          <p:nvPr/>
        </p:nvSpPr>
        <p:spPr bwMode="auto">
          <a:xfrm>
            <a:off x="4756150" y="3986213"/>
            <a:ext cx="8239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ヒラギノ角ゴ Pro W3" charset="0"/>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ヒラギノ角ゴ Pro W3"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ヒラギノ角ゴ Pro W3"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9pPr>
          </a:lstStyle>
          <a:p>
            <a:pPr algn="ctr">
              <a:spcBef>
                <a:spcPct val="0"/>
              </a:spcBef>
              <a:buClrTx/>
              <a:buSzTx/>
              <a:buFontTx/>
              <a:buNone/>
            </a:pPr>
            <a:r>
              <a:rPr lang="en-GB" altLang="en-US" sz="1400" b="1">
                <a:solidFill>
                  <a:srgbClr val="FF0000"/>
                </a:solidFill>
                <a:latin typeface="Times New Roman" panose="02020603050405020304" pitchFamily="18" charset="0"/>
              </a:rPr>
              <a:t>2C</a:t>
            </a:r>
          </a:p>
          <a:p>
            <a:pPr algn="ctr">
              <a:spcBef>
                <a:spcPct val="0"/>
              </a:spcBef>
              <a:buClrTx/>
              <a:buSzTx/>
              <a:buFontTx/>
              <a:buNone/>
            </a:pPr>
            <a:r>
              <a:rPr lang="en-GB" altLang="en-US" sz="1400" b="1">
                <a:solidFill>
                  <a:srgbClr val="FF0000"/>
                </a:solidFill>
                <a:latin typeface="Times New Roman" panose="02020603050405020304" pitchFamily="18" charset="0"/>
              </a:rPr>
              <a:t>warmer</a:t>
            </a:r>
          </a:p>
        </p:txBody>
      </p:sp>
      <p:cxnSp>
        <p:nvCxnSpPr>
          <p:cNvPr id="24591" name="Straight Connector 17"/>
          <p:cNvCxnSpPr>
            <a:cxnSpLocks noChangeShapeType="1"/>
          </p:cNvCxnSpPr>
          <p:nvPr/>
        </p:nvCxnSpPr>
        <p:spPr bwMode="auto">
          <a:xfrm flipH="1">
            <a:off x="6715125" y="4257675"/>
            <a:ext cx="17463" cy="133191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4592" name="Straight Connector 25"/>
          <p:cNvCxnSpPr>
            <a:cxnSpLocks noChangeShapeType="1"/>
          </p:cNvCxnSpPr>
          <p:nvPr/>
        </p:nvCxnSpPr>
        <p:spPr bwMode="auto">
          <a:xfrm>
            <a:off x="5584825" y="4221163"/>
            <a:ext cx="2300288"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4593" name="Straight Connector 31"/>
          <p:cNvCxnSpPr>
            <a:cxnSpLocks noChangeShapeType="1"/>
          </p:cNvCxnSpPr>
          <p:nvPr/>
        </p:nvCxnSpPr>
        <p:spPr bwMode="auto">
          <a:xfrm>
            <a:off x="5584825" y="4868863"/>
            <a:ext cx="216852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4594" name="Straight Connector 34"/>
          <p:cNvCxnSpPr>
            <a:cxnSpLocks noChangeShapeType="1"/>
          </p:cNvCxnSpPr>
          <p:nvPr/>
        </p:nvCxnSpPr>
        <p:spPr bwMode="auto">
          <a:xfrm flipH="1">
            <a:off x="6018213" y="4922838"/>
            <a:ext cx="19050" cy="558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4595" name="TextBox 38"/>
          <p:cNvSpPr txBox="1">
            <a:spLocks noChangeArrowheads="1"/>
          </p:cNvSpPr>
          <p:nvPr/>
        </p:nvSpPr>
        <p:spPr bwMode="auto">
          <a:xfrm>
            <a:off x="4794250" y="4500563"/>
            <a:ext cx="8255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ヒラギノ角ゴ Pro W3" charset="0"/>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ヒラギノ角ゴ Pro W3"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ヒラギノ角ゴ Pro W3"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9pPr>
          </a:lstStyle>
          <a:p>
            <a:pPr algn="ctr">
              <a:spcBef>
                <a:spcPct val="0"/>
              </a:spcBef>
              <a:buClrTx/>
              <a:buSzTx/>
              <a:buFontTx/>
              <a:buNone/>
            </a:pPr>
            <a:r>
              <a:rPr lang="en-GB" altLang="en-US" sz="1400" b="1">
                <a:solidFill>
                  <a:srgbClr val="FF0000"/>
                </a:solidFill>
                <a:latin typeface="Times New Roman" panose="02020603050405020304" pitchFamily="18" charset="0"/>
              </a:rPr>
              <a:t>1C</a:t>
            </a:r>
          </a:p>
          <a:p>
            <a:pPr algn="ctr">
              <a:spcBef>
                <a:spcPct val="0"/>
              </a:spcBef>
              <a:buClrTx/>
              <a:buSzTx/>
              <a:buFontTx/>
              <a:buNone/>
            </a:pPr>
            <a:r>
              <a:rPr lang="en-GB" altLang="en-US" sz="1400" b="1">
                <a:solidFill>
                  <a:srgbClr val="FF0000"/>
                </a:solidFill>
                <a:latin typeface="Times New Roman" panose="02020603050405020304" pitchFamily="18" charset="0"/>
              </a:rPr>
              <a:t>warmer</a:t>
            </a:r>
          </a:p>
        </p:txBody>
      </p:sp>
      <p:pic>
        <p:nvPicPr>
          <p:cNvPr id="2459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4450" y="5624513"/>
            <a:ext cx="706438"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97"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27538" y="5621338"/>
            <a:ext cx="590550"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8" name="Picture 4" descr="Image result for windo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64013" y="3035300"/>
            <a:ext cx="13208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9" name="TextBox 2"/>
          <p:cNvSpPr txBox="1">
            <a:spLocks noChangeArrowheads="1"/>
          </p:cNvSpPr>
          <p:nvPr/>
        </p:nvSpPr>
        <p:spPr bwMode="auto">
          <a:xfrm>
            <a:off x="4375150" y="3200400"/>
            <a:ext cx="946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ヒラギノ角ゴ Pro W3" charset="0"/>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ヒラギノ角ゴ Pro W3"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ヒラギノ角ゴ Pro W3"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9pPr>
          </a:lstStyle>
          <a:p>
            <a:pPr algn="ctr">
              <a:spcBef>
                <a:spcPct val="0"/>
              </a:spcBef>
              <a:buClrTx/>
              <a:buSzTx/>
              <a:buFontTx/>
              <a:buNone/>
            </a:pPr>
            <a:r>
              <a:rPr lang="en-GB" altLang="en-US" sz="1400">
                <a:solidFill>
                  <a:schemeClr val="tx1"/>
                </a:solidFill>
                <a:latin typeface="Calibri" panose="020F0502020204030204" pitchFamily="34" charset="0"/>
              </a:rPr>
              <a:t>WW2</a:t>
            </a:r>
          </a:p>
          <a:p>
            <a:pPr algn="ctr">
              <a:spcBef>
                <a:spcPct val="0"/>
              </a:spcBef>
              <a:buClrTx/>
              <a:buSzTx/>
              <a:buFontTx/>
              <a:buNone/>
            </a:pPr>
            <a:r>
              <a:rPr lang="en-GB" altLang="en-US" sz="1400">
                <a:solidFill>
                  <a:schemeClr val="tx1"/>
                </a:solidFill>
                <a:latin typeface="Calibri" panose="020F0502020204030204" pitchFamily="34" charset="0"/>
              </a:rPr>
              <a:t>Flight,Cars</a:t>
            </a:r>
          </a:p>
        </p:txBody>
      </p:sp>
      <p:pic>
        <p:nvPicPr>
          <p:cNvPr id="2460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57575" y="3035300"/>
            <a:ext cx="706438" cy="98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601" name="Picture 4" descr="Image result for windo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57813" y="2032000"/>
            <a:ext cx="13208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2" name="TextBox 1"/>
          <p:cNvSpPr txBox="1">
            <a:spLocks noChangeArrowheads="1"/>
          </p:cNvSpPr>
          <p:nvPr/>
        </p:nvSpPr>
        <p:spPr bwMode="auto">
          <a:xfrm>
            <a:off x="5724525" y="2252663"/>
            <a:ext cx="652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ヒラギノ角ゴ Pro W3" charset="0"/>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ヒラギノ角ゴ Pro W3"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ヒラギノ角ゴ Pro W3"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9pPr>
          </a:lstStyle>
          <a:p>
            <a:pPr>
              <a:spcBef>
                <a:spcPct val="0"/>
              </a:spcBef>
              <a:buClrTx/>
              <a:buSzTx/>
              <a:buFontTx/>
              <a:buNone/>
            </a:pPr>
            <a:r>
              <a:rPr lang="en-GB" altLang="en-US" sz="1400">
                <a:solidFill>
                  <a:schemeClr val="tx1"/>
                </a:solidFill>
                <a:latin typeface="Calibri" panose="020F0502020204030204" pitchFamily="34" charset="0"/>
              </a:rPr>
              <a:t>Space </a:t>
            </a:r>
          </a:p>
          <a:p>
            <a:pPr>
              <a:spcBef>
                <a:spcPct val="0"/>
              </a:spcBef>
              <a:buClrTx/>
              <a:buSzTx/>
              <a:buFontTx/>
              <a:buNone/>
            </a:pPr>
            <a:r>
              <a:rPr lang="en-GB" altLang="en-US" sz="1400">
                <a:solidFill>
                  <a:schemeClr val="tx1"/>
                </a:solidFill>
                <a:latin typeface="Calibri" panose="020F0502020204030204" pitchFamily="34" charset="0"/>
              </a:rPr>
              <a:t>Cities </a:t>
            </a:r>
          </a:p>
        </p:txBody>
      </p:sp>
      <p:pic>
        <p:nvPicPr>
          <p:cNvPr id="24603"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22813" y="2032000"/>
            <a:ext cx="63976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4" name="Picture 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91225" y="1044575"/>
            <a:ext cx="1322388"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605" name="TextBox 2"/>
          <p:cNvSpPr txBox="1">
            <a:spLocks noChangeArrowheads="1"/>
          </p:cNvSpPr>
          <p:nvPr/>
        </p:nvSpPr>
        <p:spPr bwMode="auto">
          <a:xfrm>
            <a:off x="6142038" y="1227138"/>
            <a:ext cx="10541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ヒラギノ角ゴ Pro W3" charset="0"/>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ヒラギノ角ゴ Pro W3"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ヒラギノ角ゴ Pro W3"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9pPr>
          </a:lstStyle>
          <a:p>
            <a:pPr algn="ctr">
              <a:spcBef>
                <a:spcPct val="0"/>
              </a:spcBef>
              <a:buClrTx/>
              <a:buSzTx/>
              <a:buFontTx/>
              <a:buNone/>
            </a:pPr>
            <a:r>
              <a:rPr lang="en-GB" altLang="en-US" sz="1400">
                <a:solidFill>
                  <a:schemeClr val="tx1"/>
                </a:solidFill>
                <a:latin typeface="Calibri" panose="020F0502020204030204" pitchFamily="34" charset="0"/>
              </a:rPr>
              <a:t>New Media </a:t>
            </a:r>
          </a:p>
          <a:p>
            <a:pPr algn="ctr">
              <a:spcBef>
                <a:spcPct val="0"/>
              </a:spcBef>
              <a:buClrTx/>
              <a:buSzTx/>
              <a:buFontTx/>
              <a:buNone/>
            </a:pPr>
            <a:r>
              <a:rPr lang="en-GB" altLang="en-US" sz="1400">
                <a:solidFill>
                  <a:schemeClr val="tx1"/>
                </a:solidFill>
                <a:latin typeface="Calibri" panose="020F0502020204030204" pitchFamily="34" charset="0"/>
              </a:rPr>
              <a:t>Renewables</a:t>
            </a:r>
          </a:p>
        </p:txBody>
      </p:sp>
      <p:pic>
        <p:nvPicPr>
          <p:cNvPr id="24606" name="Picture 2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72113" y="1096963"/>
            <a:ext cx="506412" cy="65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607" name="Picture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5188" y="4106863"/>
            <a:ext cx="1322387"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608" name="Picture 2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3675" y="4124325"/>
            <a:ext cx="682625"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609" name="TextBox 3"/>
          <p:cNvSpPr txBox="1">
            <a:spLocks noChangeArrowheads="1"/>
          </p:cNvSpPr>
          <p:nvPr/>
        </p:nvSpPr>
        <p:spPr bwMode="auto">
          <a:xfrm>
            <a:off x="2425700" y="4268788"/>
            <a:ext cx="757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ヒラギノ角ゴ Pro W3" charset="0"/>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ヒラギノ角ゴ Pro W3" charset="0"/>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ヒラギノ角ゴ Pro W3" charset="0"/>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ヒラギノ角ゴ Pro W3" charset="0"/>
              </a:defRPr>
            </a:lvl9pPr>
          </a:lstStyle>
          <a:p>
            <a:pPr algn="ctr">
              <a:spcBef>
                <a:spcPct val="0"/>
              </a:spcBef>
              <a:buClrTx/>
              <a:buSzTx/>
              <a:buFontTx/>
              <a:buNone/>
            </a:pPr>
            <a:r>
              <a:rPr lang="en-GB" altLang="en-US" sz="1400">
                <a:solidFill>
                  <a:schemeClr val="tx1"/>
                </a:solidFill>
                <a:latin typeface="Times New Roman" panose="02020603050405020304" pitchFamily="18" charset="0"/>
              </a:rPr>
              <a:t>Slavery</a:t>
            </a:r>
          </a:p>
          <a:p>
            <a:pPr algn="ctr">
              <a:spcBef>
                <a:spcPct val="0"/>
              </a:spcBef>
              <a:buClrTx/>
              <a:buSzTx/>
              <a:buFontTx/>
              <a:buNone/>
            </a:pPr>
            <a:r>
              <a:rPr lang="en-GB" altLang="en-US" sz="1400">
                <a:solidFill>
                  <a:schemeClr val="tx1"/>
                </a:solidFill>
                <a:latin typeface="Times New Roman" panose="02020603050405020304" pitchFamily="18" charset="0"/>
              </a:rPr>
              <a:t>Empire </a:t>
            </a:r>
          </a:p>
        </p:txBody>
      </p:sp>
      <p:cxnSp>
        <p:nvCxnSpPr>
          <p:cNvPr id="24610" name="Straight Arrow Connector 5"/>
          <p:cNvCxnSpPr>
            <a:cxnSpLocks noChangeShapeType="1"/>
          </p:cNvCxnSpPr>
          <p:nvPr/>
        </p:nvCxnSpPr>
        <p:spPr bwMode="auto">
          <a:xfrm>
            <a:off x="4129088" y="4022725"/>
            <a:ext cx="6350" cy="12858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756150" y="6369050"/>
            <a:ext cx="4387850" cy="488950"/>
          </a:xfrm>
          <a:solidFill>
            <a:srgbClr val="0AA628"/>
          </a:solidFill>
        </p:spPr>
        <p:txBody>
          <a:bodyPr/>
          <a:lstStyle/>
          <a:p>
            <a:r>
              <a:rPr lang="en-GB" altLang="en-US" sz="2000">
                <a:solidFill>
                  <a:srgbClr val="008000"/>
                </a:solidFill>
                <a:cs typeface="Arial" panose="020B0604020202020204" pitchFamily="34" charset="0"/>
                <a:hlinkClick r:id="rId2"/>
              </a:rPr>
              <a:t>http://www.passivhaus.org.uk/</a:t>
            </a:r>
            <a:r>
              <a:rPr lang="en-GB" altLang="en-US" sz="2000">
                <a:solidFill>
                  <a:srgbClr val="008000"/>
                </a:solidFill>
                <a:cs typeface="Arial" panose="020B0604020202020204" pitchFamily="34" charset="0"/>
              </a:rPr>
              <a:t> </a:t>
            </a:r>
          </a:p>
        </p:txBody>
      </p:sp>
      <p:pic>
        <p:nvPicPr>
          <p:cNvPr id="4710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7413" y="571500"/>
            <a:ext cx="4443412"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260725"/>
            <a:ext cx="4756150"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3175"/>
            <a:ext cx="2592388"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124075"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875" y="1773238"/>
            <a:ext cx="2195513"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TextBox 1"/>
          <p:cNvSpPr txBox="1">
            <a:spLocks noChangeArrowheads="1"/>
          </p:cNvSpPr>
          <p:nvPr/>
        </p:nvSpPr>
        <p:spPr bwMode="auto">
          <a:xfrm>
            <a:off x="4630738" y="25400"/>
            <a:ext cx="4548187" cy="584200"/>
          </a:xfrm>
          <a:prstGeom prst="rect">
            <a:avLst/>
          </a:prstGeom>
          <a:solidFill>
            <a:schemeClr val="bg1"/>
          </a:solidFill>
          <a:ln>
            <a:noFill/>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r>
              <a:rPr lang="en-GB" altLang="en-US" sz="1600" b="1" dirty="0">
                <a:solidFill>
                  <a:schemeClr val="accent6"/>
                </a:solidFill>
                <a:latin typeface="Arial" pitchFamily="34" charset="0"/>
                <a:cs typeface="Arial" pitchFamily="34" charset="0"/>
              </a:rPr>
              <a:t>Inherent Flaw is that solar gain is in Summer</a:t>
            </a:r>
          </a:p>
          <a:p>
            <a:pPr>
              <a:defRPr/>
            </a:pPr>
            <a:r>
              <a:rPr lang="en-GB" altLang="en-US" sz="1600" b="1" dirty="0">
                <a:solidFill>
                  <a:schemeClr val="accent6"/>
                </a:solidFill>
                <a:latin typeface="Arial" pitchFamily="34" charset="0"/>
                <a:cs typeface="Arial" pitchFamily="34" charset="0"/>
              </a:rPr>
              <a:t>And Heat loss (need for heat) is in Winter</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395288" y="6021388"/>
            <a:ext cx="8229600" cy="954087"/>
          </a:xfrm>
          <a:solidFill>
            <a:schemeClr val="bg1"/>
          </a:solidFill>
        </p:spPr>
        <p:txBody>
          <a:bodyPr/>
          <a:lstStyle/>
          <a:p>
            <a:r>
              <a:rPr lang="en-GB" altLang="en-US" sz="1600"/>
              <a:t>http://passipedia.passiv.de/passipedia_en/_detail/picopen/gemessene_sommertemperaturen.png?id=basics%3Asummer</a:t>
            </a:r>
          </a:p>
        </p:txBody>
      </p:sp>
      <p:sp>
        <p:nvSpPr>
          <p:cNvPr id="48131" name="Content Placeholder 2"/>
          <p:cNvSpPr>
            <a:spLocks noGrp="1"/>
          </p:cNvSpPr>
          <p:nvPr>
            <p:ph idx="1"/>
          </p:nvPr>
        </p:nvSpPr>
        <p:spPr>
          <a:xfrm>
            <a:off x="0" y="9525"/>
            <a:ext cx="9144000" cy="1219200"/>
          </a:xfrm>
          <a:solidFill>
            <a:schemeClr val="bg1"/>
          </a:solidFill>
        </p:spPr>
        <p:txBody>
          <a:bodyPr/>
          <a:lstStyle/>
          <a:p>
            <a:pPr marL="0" indent="0" algn="ctr">
              <a:buFontTx/>
              <a:buNone/>
            </a:pPr>
            <a:r>
              <a:rPr lang="en-GB" altLang="en-US" sz="3200" b="1">
                <a:latin typeface="Arial" panose="020B0604020202020204" pitchFamily="34" charset="0"/>
                <a:cs typeface="Arial" panose="020B0604020202020204" pitchFamily="34" charset="0"/>
              </a:rPr>
              <a:t>Passive Houses Ignoring </a:t>
            </a:r>
            <a:r>
              <a:rPr lang="en-GB" altLang="en-US" sz="3200" b="1">
                <a:solidFill>
                  <a:srgbClr val="FF0000"/>
                </a:solidFill>
                <a:latin typeface="Arial" panose="020B0604020202020204" pitchFamily="34" charset="0"/>
                <a:cs typeface="Arial" panose="020B0604020202020204" pitchFamily="34" charset="0"/>
              </a:rPr>
              <a:t>Overheating </a:t>
            </a:r>
          </a:p>
        </p:txBody>
      </p:sp>
      <p:pic>
        <p:nvPicPr>
          <p:cNvPr id="4813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836613"/>
            <a:ext cx="7920037"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908050"/>
            <a:ext cx="4995863" cy="59785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5" name="TextBox 3"/>
          <p:cNvSpPr txBox="1">
            <a:spLocks noChangeArrowheads="1"/>
          </p:cNvSpPr>
          <p:nvPr/>
        </p:nvSpPr>
        <p:spPr bwMode="auto">
          <a:xfrm>
            <a:off x="6350" y="-63500"/>
            <a:ext cx="9144000" cy="954088"/>
          </a:xfrm>
          <a:prstGeom prst="rect">
            <a:avLst/>
          </a:prstGeom>
          <a:solidFill>
            <a:schemeClr val="bg1"/>
          </a:solidFill>
          <a:ln>
            <a:noFill/>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endParaRPr lang="en-GB" sz="2800" b="1" dirty="0">
              <a:solidFill>
                <a:schemeClr val="accent6"/>
              </a:solidFill>
              <a:latin typeface="Calibri" pitchFamily="34" charset="0"/>
            </a:endParaRPr>
          </a:p>
          <a:p>
            <a:pPr algn="ctr">
              <a:defRPr/>
            </a:pPr>
            <a:r>
              <a:rPr lang="en-GB" sz="2800" b="1" dirty="0">
                <a:latin typeface="Arial" pitchFamily="34" charset="0"/>
                <a:cs typeface="Arial" pitchFamily="34" charset="0"/>
              </a:rPr>
              <a:t>PASSIVE HOUSE: 1990s Energy Efficiency </a:t>
            </a:r>
          </a:p>
        </p:txBody>
      </p:sp>
      <p:sp>
        <p:nvSpPr>
          <p:cNvPr id="49156" name="TextBox 4"/>
          <p:cNvSpPr txBox="1">
            <a:spLocks noChangeArrowheads="1"/>
          </p:cNvSpPr>
          <p:nvPr/>
        </p:nvSpPr>
        <p:spPr bwMode="auto">
          <a:xfrm>
            <a:off x="4119563" y="1844675"/>
            <a:ext cx="2665412" cy="1477963"/>
          </a:xfrm>
          <a:prstGeom prst="rect">
            <a:avLst/>
          </a:prstGeom>
          <a:solidFill>
            <a:srgbClr val="FFD65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pPr>
            <a:r>
              <a:rPr lang="en-GB" altLang="en-US" sz="1800" b="1">
                <a:latin typeface="Arial" panose="020B0604020202020204" pitchFamily="34" charset="0"/>
                <a:cs typeface="Arial" panose="020B0604020202020204" pitchFamily="34" charset="0"/>
              </a:rPr>
              <a:t>Insulation</a:t>
            </a:r>
          </a:p>
          <a:p>
            <a:pPr>
              <a:spcBef>
                <a:spcPct val="0"/>
              </a:spcBef>
            </a:pPr>
            <a:r>
              <a:rPr lang="en-GB" altLang="en-US" sz="1800" b="1">
                <a:latin typeface="Arial" panose="020B0604020202020204" pitchFamily="34" charset="0"/>
                <a:cs typeface="Arial" panose="020B0604020202020204" pitchFamily="34" charset="0"/>
              </a:rPr>
              <a:t>Good Windows</a:t>
            </a:r>
          </a:p>
          <a:p>
            <a:pPr>
              <a:spcBef>
                <a:spcPct val="0"/>
              </a:spcBef>
            </a:pPr>
            <a:r>
              <a:rPr lang="en-GB" altLang="en-US" sz="1800" b="1">
                <a:latin typeface="Arial" panose="020B0604020202020204" pitchFamily="34" charset="0"/>
                <a:cs typeface="Arial" panose="020B0604020202020204" pitchFamily="34" charset="0"/>
              </a:rPr>
              <a:t>Air Tight</a:t>
            </a:r>
          </a:p>
          <a:p>
            <a:pPr>
              <a:spcBef>
                <a:spcPct val="0"/>
              </a:spcBef>
            </a:pPr>
            <a:r>
              <a:rPr lang="en-GB" altLang="en-US" sz="1800" b="1">
                <a:latin typeface="Arial" panose="020B0604020202020204" pitchFamily="34" charset="0"/>
                <a:cs typeface="Arial" panose="020B0604020202020204" pitchFamily="34" charset="0"/>
              </a:rPr>
              <a:t>No thermal bridging</a:t>
            </a:r>
          </a:p>
          <a:p>
            <a:pPr>
              <a:spcBef>
                <a:spcPct val="0"/>
              </a:spcBef>
            </a:pPr>
            <a:r>
              <a:rPr lang="en-GB" altLang="en-US" sz="1800" b="1">
                <a:latin typeface="Arial" panose="020B0604020202020204" pitchFamily="34" charset="0"/>
                <a:cs typeface="Arial" panose="020B0604020202020204" pitchFamily="34" charset="0"/>
              </a:rPr>
              <a:t>Heat Recovery</a:t>
            </a:r>
          </a:p>
        </p:txBody>
      </p:sp>
      <p:sp>
        <p:nvSpPr>
          <p:cNvPr id="6" name="TextBox 5"/>
          <p:cNvSpPr txBox="1"/>
          <p:nvPr/>
        </p:nvSpPr>
        <p:spPr>
          <a:xfrm>
            <a:off x="4216400" y="3905250"/>
            <a:ext cx="530225" cy="400050"/>
          </a:xfrm>
          <a:prstGeom prst="rect">
            <a:avLst/>
          </a:prstGeom>
          <a:solidFill>
            <a:schemeClr val="accent3">
              <a:lumMod val="20000"/>
              <a:lumOff val="80000"/>
            </a:schemeClr>
          </a:solidFill>
        </p:spPr>
        <p:txBody>
          <a:bodyPr wrap="none">
            <a:spAutoFit/>
          </a:bodyPr>
          <a:lstStyle/>
          <a:p>
            <a:pPr marL="342900" indent="-342900">
              <a:buFont typeface="Arial" pitchFamily="34" charset="0"/>
              <a:buChar char="•"/>
              <a:defRPr/>
            </a:pPr>
            <a:endParaRPr lang="en-GB" sz="2000" b="1" dirty="0"/>
          </a:p>
        </p:txBody>
      </p:sp>
      <p:sp>
        <p:nvSpPr>
          <p:cNvPr id="33798" name="TextBox 1"/>
          <p:cNvSpPr txBox="1">
            <a:spLocks noChangeArrowheads="1"/>
          </p:cNvSpPr>
          <p:nvPr/>
        </p:nvSpPr>
        <p:spPr bwMode="auto">
          <a:xfrm>
            <a:off x="5837238" y="3889375"/>
            <a:ext cx="2159000" cy="831850"/>
          </a:xfrm>
          <a:prstGeom prst="rect">
            <a:avLst/>
          </a:prstGeom>
          <a:solidFill>
            <a:schemeClr val="bg1"/>
          </a:solidFill>
          <a:ln>
            <a:noFill/>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r>
              <a:rPr lang="en-GB" b="1" dirty="0">
                <a:solidFill>
                  <a:schemeClr val="accent6"/>
                </a:solidFill>
                <a:latin typeface="Calibri" pitchFamily="34" charset="0"/>
              </a:rPr>
              <a:t>Over-simplistic </a:t>
            </a:r>
          </a:p>
          <a:p>
            <a:pPr algn="ctr">
              <a:defRPr/>
            </a:pPr>
            <a:r>
              <a:rPr lang="en-GB" b="1" dirty="0">
                <a:solidFill>
                  <a:schemeClr val="accent6"/>
                </a:solidFill>
                <a:latin typeface="Calibri" pitchFamily="34" charset="0"/>
              </a:rPr>
              <a:t>PRODUCT </a:t>
            </a:r>
          </a:p>
        </p:txBody>
      </p:sp>
      <p:sp>
        <p:nvSpPr>
          <p:cNvPr id="7" name="TextBox 1"/>
          <p:cNvSpPr txBox="1">
            <a:spLocks noChangeArrowheads="1"/>
          </p:cNvSpPr>
          <p:nvPr/>
        </p:nvSpPr>
        <p:spPr bwMode="auto">
          <a:xfrm>
            <a:off x="5148263" y="5275263"/>
            <a:ext cx="3536950" cy="1323975"/>
          </a:xfrm>
          <a:prstGeom prst="rect">
            <a:avLst/>
          </a:prstGeom>
          <a:solidFill>
            <a:srgbClr val="FFCC99"/>
          </a:solidFill>
          <a:ln>
            <a:noFill/>
          </a:ln>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marL="342900" indent="-342900">
              <a:buFont typeface="Arial" pitchFamily="34" charset="0"/>
              <a:buChar char="•"/>
              <a:defRPr/>
            </a:pPr>
            <a:r>
              <a:rPr lang="en-GB" altLang="en-US" sz="2000" b="1" dirty="0">
                <a:solidFill>
                  <a:schemeClr val="accent6"/>
                </a:solidFill>
              </a:rPr>
              <a:t>‘Passive House Standard’</a:t>
            </a:r>
          </a:p>
          <a:p>
            <a:pPr marL="342900" indent="-342900">
              <a:buFont typeface="Arial" pitchFamily="34" charset="0"/>
              <a:buChar char="•"/>
              <a:defRPr/>
            </a:pPr>
            <a:r>
              <a:rPr lang="en-GB" altLang="en-US" sz="2000" b="1" dirty="0">
                <a:solidFill>
                  <a:schemeClr val="accent6"/>
                </a:solidFill>
              </a:rPr>
              <a:t>Compliance expensive ?</a:t>
            </a:r>
          </a:p>
          <a:p>
            <a:pPr marL="342900" indent="-342900">
              <a:buFont typeface="Arial" pitchFamily="34" charset="0"/>
              <a:buChar char="•"/>
              <a:defRPr/>
            </a:pPr>
            <a:r>
              <a:rPr lang="en-GB" altLang="en-US" sz="2000" b="1" dirty="0">
                <a:solidFill>
                  <a:schemeClr val="accent6"/>
                </a:solidFill>
              </a:rPr>
              <a:t>Performance predicted with a simplistic building model</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79" name="TextBox 1"/>
          <p:cNvSpPr txBox="1">
            <a:spLocks noChangeArrowheads="1"/>
          </p:cNvSpPr>
          <p:nvPr/>
        </p:nvSpPr>
        <p:spPr bwMode="auto">
          <a:xfrm>
            <a:off x="2914650" y="633413"/>
            <a:ext cx="33147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sz="3600" b="1">
                <a:latin typeface="Arial" panose="020B0604020202020204" pitchFamily="34" charset="0"/>
                <a:cs typeface="Arial" panose="020B0604020202020204" pitchFamily="34" charset="0"/>
              </a:rPr>
              <a:t>2</a:t>
            </a:r>
            <a:r>
              <a:rPr lang="en-GB" altLang="en-US" sz="3600" b="1" baseline="30000">
                <a:latin typeface="Arial" panose="020B0604020202020204" pitchFamily="34" charset="0"/>
                <a:cs typeface="Arial" panose="020B0604020202020204" pitchFamily="34" charset="0"/>
              </a:rPr>
              <a:t>0</a:t>
            </a:r>
            <a:r>
              <a:rPr lang="en-GB" altLang="en-US" sz="3600" b="1">
                <a:latin typeface="Arial" panose="020B0604020202020204" pitchFamily="34" charset="0"/>
                <a:cs typeface="Arial" panose="020B0604020202020204" pitchFamily="34" charset="0"/>
              </a:rPr>
              <a:t>C – 2000s </a:t>
            </a:r>
          </a:p>
          <a:p>
            <a:pPr algn="ctr">
              <a:spcBef>
                <a:spcPct val="0"/>
              </a:spcBef>
              <a:buFontTx/>
              <a:buNone/>
            </a:pPr>
            <a:endParaRPr lang="en-GB" altLang="en-US" sz="3600" b="1">
              <a:latin typeface="Arial" panose="020B0604020202020204" pitchFamily="34" charset="0"/>
              <a:cs typeface="Arial" panose="020B0604020202020204" pitchFamily="34" charset="0"/>
            </a:endParaRPr>
          </a:p>
          <a:p>
            <a:pPr algn="ctr">
              <a:spcBef>
                <a:spcPct val="0"/>
              </a:spcBef>
              <a:buFontTx/>
              <a:buNone/>
            </a:pPr>
            <a:r>
              <a:rPr lang="en-GB" altLang="en-US" sz="3600" b="1">
                <a:latin typeface="Arial" panose="020B0604020202020204" pitchFamily="34" charset="0"/>
                <a:cs typeface="Arial" panose="020B0604020202020204" pitchFamily="34" charset="0"/>
              </a:rPr>
              <a:t>Sustainability </a:t>
            </a:r>
            <a:endParaRPr lang="en-US" altLang="en-US" sz="3600" b="1">
              <a:latin typeface="Arial" panose="020B0604020202020204" pitchFamily="34" charset="0"/>
              <a:cs typeface="Arial" panose="020B0604020202020204" pitchFamily="34" charset="0"/>
            </a:endParaRPr>
          </a:p>
        </p:txBody>
      </p:sp>
      <p:sp>
        <p:nvSpPr>
          <p:cNvPr id="50180" name="AutoShape 2" descr="Image result for fan"/>
          <p:cNvSpPr>
            <a:spLocks noChangeAspect="1" noChangeArrowheads="1"/>
          </p:cNvSpPr>
          <p:nvPr/>
        </p:nvSpPr>
        <p:spPr bwMode="auto">
          <a:xfrm>
            <a:off x="76200"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GB" altLang="en-US" sz="2400">
              <a:latin typeface="Times New Roman" panose="02020603050405020304" pitchFamily="18" charset="0"/>
            </a:endParaRPr>
          </a:p>
        </p:txBody>
      </p:sp>
      <p:pic>
        <p:nvPicPr>
          <p:cNvPr id="5018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5788" y="2851150"/>
            <a:ext cx="2713037" cy="374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26" name="Object 2"/>
          <p:cNvGraphicFramePr>
            <a:graphicFrameLocks noGrp="1" noChangeAspect="1"/>
          </p:cNvGraphicFramePr>
          <p:nvPr>
            <p:ph/>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25" name="Slide" r:id="rId3" imgW="4572180" imgH="3428854" progId="PowerPoint.Slide.8">
                  <p:embed/>
                </p:oleObj>
              </mc:Choice>
              <mc:Fallback>
                <p:oleObj name="Slide" r:id="rId3" imgW="4572180" imgH="3428854" progId="PowerPoint.Slide.8">
                  <p:embed/>
                  <p:pic>
                    <p:nvPicPr>
                      <p:cNvPr id="52226"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rgbClr val="5A6439"/>
                        </a:solidFill>
                        <a:miter lim="800000"/>
                        <a:headEnd/>
                        <a:tailEnd/>
                      </a:ln>
                      <a:effectLst>
                        <a:outerShdw dist="35921" dir="2700000" algn="ctr" rotWithShape="0">
                          <a:srgbClr val="5A6439"/>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227" name="TextBox 1"/>
          <p:cNvSpPr txBox="1">
            <a:spLocks noChangeArrowheads="1"/>
          </p:cNvSpPr>
          <p:nvPr/>
        </p:nvSpPr>
        <p:spPr bwMode="auto">
          <a:xfrm>
            <a:off x="2159000" y="2471738"/>
            <a:ext cx="4630738" cy="461962"/>
          </a:xfrm>
          <a:prstGeom prst="rect">
            <a:avLst/>
          </a:prstGeom>
          <a:solidFill>
            <a:srgbClr val="FFD65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latin typeface="Calibri" panose="020F0502020204030204" pitchFamily="34" charset="0"/>
              </a:rPr>
              <a:t>Sustainability becomes the Mantra</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0" y="22225"/>
            <a:ext cx="9144000" cy="1169988"/>
          </a:xfrm>
          <a:prstGeom prst="rect">
            <a:avLst/>
          </a:prstGeom>
          <a:solidFill>
            <a:schemeClr val="bg1"/>
          </a:solidFill>
          <a:ln>
            <a:noFill/>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defRPr/>
            </a:pPr>
            <a:r>
              <a:rPr lang="en-US" altLang="en-US" sz="2800" b="1" dirty="0">
                <a:solidFill>
                  <a:schemeClr val="accent6"/>
                </a:solidFill>
                <a:latin typeface="Arial" pitchFamily="34" charset="0"/>
                <a:cs typeface="Arial" pitchFamily="34" charset="0"/>
              </a:rPr>
              <a:t>Green / Sustainable  Rating Tools - </a:t>
            </a:r>
            <a:r>
              <a:rPr lang="en-US" altLang="en-US" sz="2800" b="1" dirty="0">
                <a:solidFill>
                  <a:srgbClr val="FF0000"/>
                </a:solidFill>
                <a:latin typeface="Arial" pitchFamily="34" charset="0"/>
                <a:cs typeface="Arial" pitchFamily="34" charset="0"/>
              </a:rPr>
              <a:t>Apples and Pears</a:t>
            </a:r>
          </a:p>
          <a:p>
            <a:pPr algn="ctr">
              <a:spcBef>
                <a:spcPct val="50000"/>
              </a:spcBef>
              <a:defRPr/>
            </a:pPr>
            <a:endParaRPr lang="en-US" altLang="en-US" sz="2800" b="1" dirty="0">
              <a:solidFill>
                <a:schemeClr val="accent6"/>
              </a:solidFill>
              <a:latin typeface="Arial" pitchFamily="34" charset="0"/>
              <a:cs typeface="Arial" pitchFamily="34" charset="0"/>
            </a:endParaRPr>
          </a:p>
        </p:txBody>
      </p:sp>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787400"/>
            <a:ext cx="45878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8338" y="2060575"/>
            <a:ext cx="5935662"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5"/>
          <p:cNvSpPr txBox="1">
            <a:spLocks noChangeArrowheads="1"/>
          </p:cNvSpPr>
          <p:nvPr/>
        </p:nvSpPr>
        <p:spPr bwMode="auto">
          <a:xfrm>
            <a:off x="4768850" y="893763"/>
            <a:ext cx="4303713" cy="1200150"/>
          </a:xfrm>
          <a:prstGeom prst="rect">
            <a:avLst/>
          </a:prstGeom>
          <a:solidFill>
            <a:schemeClr val="bg1"/>
          </a:solidFill>
          <a:ln>
            <a:noFill/>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r>
              <a:rPr lang="en-GB" altLang="en-US" b="1" dirty="0">
                <a:solidFill>
                  <a:schemeClr val="accent6"/>
                </a:solidFill>
                <a:latin typeface="Calibri" pitchFamily="34" charset="0"/>
              </a:rPr>
              <a:t>Point Scoring system</a:t>
            </a:r>
          </a:p>
          <a:p>
            <a:pPr algn="ctr">
              <a:defRPr/>
            </a:pPr>
            <a:r>
              <a:rPr lang="en-GB" altLang="en-US" b="1" dirty="0">
                <a:solidFill>
                  <a:schemeClr val="accent6"/>
                </a:solidFill>
                <a:latin typeface="Calibri" pitchFamily="34" charset="0"/>
              </a:rPr>
              <a:t>Whose agenda ?</a:t>
            </a:r>
            <a:r>
              <a:rPr lang="en-GB" altLang="en-US" dirty="0">
                <a:solidFill>
                  <a:schemeClr val="accent6"/>
                </a:solidFill>
                <a:latin typeface="Calibri" pitchFamily="34" charset="0"/>
              </a:rPr>
              <a:t> </a:t>
            </a:r>
          </a:p>
          <a:p>
            <a:pPr algn="ctr">
              <a:defRPr/>
            </a:pPr>
            <a:endParaRPr lang="en-US" altLang="en-US" dirty="0">
              <a:solidFill>
                <a:schemeClr val="accent6"/>
              </a:solidFill>
              <a:latin typeface="Calibri" pitchFamily="34" charset="0"/>
            </a:endParaRPr>
          </a:p>
        </p:txBody>
      </p:sp>
      <p:sp>
        <p:nvSpPr>
          <p:cNvPr id="53254" name="Text Box 6"/>
          <p:cNvSpPr txBox="1">
            <a:spLocks noChangeArrowheads="1"/>
          </p:cNvSpPr>
          <p:nvPr/>
        </p:nvSpPr>
        <p:spPr bwMode="auto">
          <a:xfrm>
            <a:off x="107950" y="3573463"/>
            <a:ext cx="26146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50000"/>
              </a:spcBef>
              <a:buFontTx/>
              <a:buNone/>
            </a:pPr>
            <a:r>
              <a:rPr lang="en-US" altLang="en-US" sz="2400" b="1">
                <a:solidFill>
                  <a:srgbClr val="FF0000"/>
                </a:solidFill>
                <a:latin typeface="Calibri" panose="020F0502020204030204" pitchFamily="34" charset="0"/>
              </a:rPr>
              <a:t>9 design categories</a:t>
            </a:r>
          </a:p>
          <a:p>
            <a:pPr>
              <a:spcBef>
                <a:spcPct val="0"/>
              </a:spcBef>
              <a:buFontTx/>
              <a:buNone/>
            </a:pPr>
            <a:endParaRPr lang="en-US" altLang="en-US" sz="2400">
              <a:solidFill>
                <a:srgbClr val="FF0000"/>
              </a:solidFill>
              <a:latin typeface="Calibri" panose="020F0502020204030204" pitchFamily="34" charset="0"/>
            </a:endParaRPr>
          </a:p>
        </p:txBody>
      </p:sp>
      <p:sp>
        <p:nvSpPr>
          <p:cNvPr id="53255" name="AutoShape 7"/>
          <p:cNvSpPr>
            <a:spLocks noChangeArrowheads="1"/>
          </p:cNvSpPr>
          <p:nvPr/>
        </p:nvSpPr>
        <p:spPr bwMode="auto">
          <a:xfrm>
            <a:off x="8059738" y="3060700"/>
            <a:ext cx="976312" cy="223838"/>
          </a:xfrm>
          <a:prstGeom prst="leftArrow">
            <a:avLst>
              <a:gd name="adj1" fmla="val 50000"/>
              <a:gd name="adj2" fmla="val 109042"/>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53256" name="AutoShape 8"/>
          <p:cNvSpPr>
            <a:spLocks noChangeArrowheads="1"/>
          </p:cNvSpPr>
          <p:nvPr/>
        </p:nvSpPr>
        <p:spPr bwMode="auto">
          <a:xfrm>
            <a:off x="8096250" y="4365625"/>
            <a:ext cx="976313" cy="238125"/>
          </a:xfrm>
          <a:prstGeom prst="leftArrow">
            <a:avLst>
              <a:gd name="adj1" fmla="val 50000"/>
              <a:gd name="adj2" fmla="val 102500"/>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pic>
        <p:nvPicPr>
          <p:cNvPr id="53257" name="Picture 9" descr="apple-braebur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95813"/>
            <a:ext cx="1471613"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10" descr="pea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813" y="4005263"/>
            <a:ext cx="1363662"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9" name="AutoShape 11"/>
          <p:cNvSpPr>
            <a:spLocks noChangeArrowheads="1"/>
          </p:cNvSpPr>
          <p:nvPr/>
        </p:nvSpPr>
        <p:spPr bwMode="auto">
          <a:xfrm>
            <a:off x="8096250" y="4724400"/>
            <a:ext cx="976313" cy="239713"/>
          </a:xfrm>
          <a:prstGeom prst="leftArrow">
            <a:avLst>
              <a:gd name="adj1" fmla="val 50000"/>
              <a:gd name="adj2" fmla="val 101821"/>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6876" name="TextBox 11"/>
          <p:cNvSpPr txBox="1">
            <a:spLocks noChangeArrowheads="1"/>
          </p:cNvSpPr>
          <p:nvPr/>
        </p:nvSpPr>
        <p:spPr bwMode="auto">
          <a:xfrm>
            <a:off x="2141538" y="6242050"/>
            <a:ext cx="6908800" cy="461963"/>
          </a:xfrm>
          <a:prstGeom prst="rect">
            <a:avLst/>
          </a:prstGeom>
          <a:solidFill>
            <a:schemeClr val="bg1"/>
          </a:solidFill>
          <a:ln>
            <a:noFill/>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r>
              <a:rPr lang="en-GB" altLang="en-US" b="1" dirty="0">
                <a:solidFill>
                  <a:schemeClr val="accent6"/>
                </a:solidFill>
                <a:latin typeface="Calibri" pitchFamily="34" charset="0"/>
              </a:rPr>
              <a:t>ONLY 2 OUT OF THESE 3                       ARE NECESSARY </a:t>
            </a:r>
          </a:p>
        </p:txBody>
      </p:sp>
      <p:sp>
        <p:nvSpPr>
          <p:cNvPr id="53261" name="AutoShape 8"/>
          <p:cNvSpPr>
            <a:spLocks noChangeArrowheads="1"/>
          </p:cNvSpPr>
          <p:nvPr/>
        </p:nvSpPr>
        <p:spPr bwMode="auto">
          <a:xfrm>
            <a:off x="5529263" y="6354763"/>
            <a:ext cx="977900" cy="238125"/>
          </a:xfrm>
          <a:prstGeom prst="leftArrow">
            <a:avLst>
              <a:gd name="adj1" fmla="val 50000"/>
              <a:gd name="adj2" fmla="val 102667"/>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ctrTitle"/>
          </p:nvPr>
        </p:nvSpPr>
        <p:spPr>
          <a:xfrm>
            <a:off x="0" y="1050925"/>
            <a:ext cx="6813550" cy="2019300"/>
          </a:xfrm>
          <a:solidFill>
            <a:schemeClr val="bg1"/>
          </a:solidFill>
        </p:spPr>
        <p:txBody>
          <a:bodyPr/>
          <a:lstStyle/>
          <a:p>
            <a:pPr>
              <a:defRPr/>
            </a:pPr>
            <a:r>
              <a:rPr lang="en-GB" sz="2400" b="1" dirty="0">
                <a:solidFill>
                  <a:schemeClr val="accent6"/>
                </a:solidFill>
                <a:latin typeface="Calibri" pitchFamily="34" charset="0"/>
              </a:rPr>
              <a:t>Design with ENERGY, INDOOR CLIMATE</a:t>
            </a:r>
            <a:r>
              <a:rPr lang="en-GB" sz="2400" dirty="0">
                <a:solidFill>
                  <a:schemeClr val="accent6"/>
                </a:solidFill>
                <a:latin typeface="Calibri" pitchFamily="34" charset="0"/>
              </a:rPr>
              <a:t>, and </a:t>
            </a:r>
            <a:r>
              <a:rPr lang="en-GB" sz="2400" b="1" dirty="0">
                <a:solidFill>
                  <a:schemeClr val="accent6"/>
                </a:solidFill>
                <a:latin typeface="Calibri" pitchFamily="34" charset="0"/>
              </a:rPr>
              <a:t>ENVIRONMENT in MIND </a:t>
            </a:r>
            <a:r>
              <a:rPr lang="en-GB" sz="2000" b="1" dirty="0">
                <a:solidFill>
                  <a:schemeClr val="accent6"/>
                </a:solidFill>
                <a:hlinkClick r:id="rId2"/>
              </a:rPr>
              <a:t>http://activehouse.info/</a:t>
            </a:r>
            <a:r>
              <a:rPr lang="en-GB" sz="2000" b="1" dirty="0">
                <a:solidFill>
                  <a:schemeClr val="accent6"/>
                </a:solidFill>
              </a:rPr>
              <a:t> </a:t>
            </a:r>
            <a:br>
              <a:rPr lang="en-GB" sz="2000" b="1" dirty="0">
                <a:solidFill>
                  <a:schemeClr val="accent6"/>
                </a:solidFill>
              </a:rPr>
            </a:br>
            <a:endParaRPr lang="en-GB" sz="2000" b="1" dirty="0">
              <a:solidFill>
                <a:schemeClr val="accent6"/>
              </a:solidFill>
            </a:endParaRPr>
          </a:p>
        </p:txBody>
      </p:sp>
      <p:sp>
        <p:nvSpPr>
          <p:cNvPr id="55299" name="Subtitle 2"/>
          <p:cNvSpPr>
            <a:spLocks noGrp="1"/>
          </p:cNvSpPr>
          <p:nvPr>
            <p:ph type="subTitle" idx="1"/>
          </p:nvPr>
        </p:nvSpPr>
        <p:spPr>
          <a:xfrm>
            <a:off x="0" y="26988"/>
            <a:ext cx="9144000" cy="1009650"/>
          </a:xfrm>
          <a:solidFill>
            <a:schemeClr val="bg1"/>
          </a:solidFill>
        </p:spPr>
        <p:txBody>
          <a:bodyPr/>
          <a:lstStyle/>
          <a:p>
            <a:r>
              <a:rPr lang="en-GB" altLang="en-US" b="1">
                <a:latin typeface="Arial" panose="020B0604020202020204" pitchFamily="34" charset="0"/>
                <a:cs typeface="Arial" panose="020B0604020202020204" pitchFamily="34" charset="0"/>
              </a:rPr>
              <a:t>The </a:t>
            </a:r>
            <a:r>
              <a:rPr lang="en-GB" altLang="en-US" b="1">
                <a:solidFill>
                  <a:srgbClr val="FF0000"/>
                </a:solidFill>
                <a:latin typeface="Arial" panose="020B0604020202020204" pitchFamily="34" charset="0"/>
                <a:cs typeface="Arial" panose="020B0604020202020204" pitchFamily="34" charset="0"/>
              </a:rPr>
              <a:t>2000s</a:t>
            </a:r>
            <a:r>
              <a:rPr lang="en-GB" altLang="en-US" b="1">
                <a:latin typeface="Arial" panose="020B0604020202020204" pitchFamily="34" charset="0"/>
                <a:cs typeface="Arial" panose="020B0604020202020204" pitchFamily="34" charset="0"/>
              </a:rPr>
              <a:t> brought us ‘</a:t>
            </a:r>
            <a:r>
              <a:rPr lang="en-GB" altLang="en-US" b="1">
                <a:solidFill>
                  <a:srgbClr val="FF0000"/>
                </a:solidFill>
                <a:latin typeface="Arial" panose="020B0604020202020204" pitchFamily="34" charset="0"/>
                <a:cs typeface="Arial" panose="020B0604020202020204" pitchFamily="34" charset="0"/>
              </a:rPr>
              <a:t>SUSTAINBILITY</a:t>
            </a:r>
            <a:r>
              <a:rPr lang="en-GB" altLang="en-US" b="1">
                <a:latin typeface="Arial" panose="020B0604020202020204" pitchFamily="34" charset="0"/>
                <a:cs typeface="Arial" panose="020B0604020202020204" pitchFamily="34" charset="0"/>
              </a:rPr>
              <a:t>’  The ACTIVE HOUSE from Denmark had its Principles Enshrined:</a:t>
            </a:r>
          </a:p>
          <a:p>
            <a:r>
              <a:rPr lang="en-GB" altLang="en-US" b="1">
                <a:latin typeface="Arial" panose="020B0604020202020204" pitchFamily="34" charset="0"/>
                <a:cs typeface="Arial" panose="020B0604020202020204" pitchFamily="34" charset="0"/>
              </a:rPr>
              <a:t>  </a:t>
            </a:r>
          </a:p>
          <a:p>
            <a:endParaRPr lang="en-GB" altLang="en-US" b="1">
              <a:latin typeface="Arial" panose="020B0604020202020204" pitchFamily="34" charset="0"/>
              <a:cs typeface="Arial" panose="020B0604020202020204" pitchFamily="34" charset="0"/>
            </a:endParaRPr>
          </a:p>
        </p:txBody>
      </p:sp>
      <p:pic>
        <p:nvPicPr>
          <p:cNvPr id="5530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11938" y="1106488"/>
            <a:ext cx="2397125"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3988" y="3752850"/>
            <a:ext cx="2614612"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043238"/>
            <a:ext cx="6503988"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1181100"/>
            <a:ext cx="4537075" cy="54292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3" name="TextBox 3"/>
          <p:cNvSpPr txBox="1">
            <a:spLocks noChangeArrowheads="1"/>
          </p:cNvSpPr>
          <p:nvPr/>
        </p:nvSpPr>
        <p:spPr bwMode="auto">
          <a:xfrm>
            <a:off x="0" y="1588"/>
            <a:ext cx="6624638" cy="954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b="1">
                <a:latin typeface="Arial" panose="020B0604020202020204" pitchFamily="34" charset="0"/>
                <a:cs typeface="Arial" panose="020B0604020202020204" pitchFamily="34" charset="0"/>
              </a:rPr>
              <a:t>       ACTIVE HOUSE :</a:t>
            </a:r>
          </a:p>
          <a:p>
            <a:pPr>
              <a:spcBef>
                <a:spcPct val="0"/>
              </a:spcBef>
              <a:buFontTx/>
              <a:buNone/>
            </a:pPr>
            <a:endParaRPr lang="en-GB" altLang="en-US" b="1">
              <a:latin typeface="Arial" panose="020B0604020202020204" pitchFamily="34" charset="0"/>
              <a:cs typeface="Arial" panose="020B0604020202020204" pitchFamily="34" charset="0"/>
            </a:endParaRPr>
          </a:p>
        </p:txBody>
      </p:sp>
      <p:sp>
        <p:nvSpPr>
          <p:cNvPr id="5" name="TextBox 4"/>
          <p:cNvSpPr txBox="1"/>
          <p:nvPr/>
        </p:nvSpPr>
        <p:spPr>
          <a:xfrm>
            <a:off x="4078288" y="2159000"/>
            <a:ext cx="2828925" cy="1477963"/>
          </a:xfrm>
          <a:prstGeom prst="rect">
            <a:avLst/>
          </a:prstGeom>
          <a:solidFill>
            <a:schemeClr val="accent3">
              <a:lumMod val="20000"/>
              <a:lumOff val="80000"/>
            </a:schemeClr>
          </a:solidFill>
        </p:spPr>
        <p:txBody>
          <a:bodyPr>
            <a:spAutoFit/>
          </a:bodyPr>
          <a:lstStyle/>
          <a:p>
            <a:pPr marL="285750" indent="-285750">
              <a:buFont typeface="Arial" pitchFamily="34" charset="0"/>
              <a:buChar char="•"/>
              <a:defRPr/>
            </a:pPr>
            <a:r>
              <a:rPr lang="en-GB" sz="1800" b="1" dirty="0">
                <a:latin typeface="Arial" pitchFamily="34" charset="0"/>
                <a:cs typeface="Arial" pitchFamily="34" charset="0"/>
              </a:rPr>
              <a:t>Insulation</a:t>
            </a:r>
          </a:p>
          <a:p>
            <a:pPr marL="285750" indent="-285750">
              <a:buFont typeface="Arial" pitchFamily="34" charset="0"/>
              <a:buChar char="•"/>
              <a:defRPr/>
            </a:pPr>
            <a:r>
              <a:rPr lang="en-GB" sz="1800" b="1" dirty="0">
                <a:latin typeface="Arial" pitchFamily="34" charset="0"/>
                <a:cs typeface="Arial" pitchFamily="34" charset="0"/>
              </a:rPr>
              <a:t>Good Windows</a:t>
            </a:r>
          </a:p>
          <a:p>
            <a:pPr marL="285750" indent="-285750">
              <a:buFont typeface="Arial" pitchFamily="34" charset="0"/>
              <a:buChar char="•"/>
              <a:defRPr/>
            </a:pPr>
            <a:r>
              <a:rPr lang="en-GB" sz="1800" b="1" dirty="0">
                <a:latin typeface="Arial" pitchFamily="34" charset="0"/>
                <a:cs typeface="Arial" pitchFamily="34" charset="0"/>
              </a:rPr>
              <a:t>Air Tight</a:t>
            </a:r>
          </a:p>
          <a:p>
            <a:pPr marL="285750" indent="-285750">
              <a:buFont typeface="Arial" pitchFamily="34" charset="0"/>
              <a:buChar char="•"/>
              <a:defRPr/>
            </a:pPr>
            <a:r>
              <a:rPr lang="en-GB" sz="1800" b="1" dirty="0">
                <a:latin typeface="Arial" pitchFamily="34" charset="0"/>
                <a:cs typeface="Arial" pitchFamily="34" charset="0"/>
              </a:rPr>
              <a:t>No thermal bridging</a:t>
            </a:r>
          </a:p>
          <a:p>
            <a:pPr marL="285750" indent="-285750">
              <a:buFont typeface="Arial" pitchFamily="34" charset="0"/>
              <a:buChar char="•"/>
              <a:defRPr/>
            </a:pPr>
            <a:r>
              <a:rPr lang="en-GB" sz="1800" b="1" dirty="0">
                <a:latin typeface="Arial" pitchFamily="34" charset="0"/>
                <a:cs typeface="Arial" pitchFamily="34" charset="0"/>
              </a:rPr>
              <a:t>Heat Recovery</a:t>
            </a:r>
          </a:p>
        </p:txBody>
      </p:sp>
      <p:sp>
        <p:nvSpPr>
          <p:cNvPr id="56325" name="TextBox 5"/>
          <p:cNvSpPr txBox="1">
            <a:spLocks noChangeArrowheads="1"/>
          </p:cNvSpPr>
          <p:nvPr/>
        </p:nvSpPr>
        <p:spPr bwMode="auto">
          <a:xfrm>
            <a:off x="4148138" y="4068763"/>
            <a:ext cx="2890837" cy="1200150"/>
          </a:xfrm>
          <a:prstGeom prst="rect">
            <a:avLst/>
          </a:prstGeom>
          <a:solidFill>
            <a:srgbClr val="FFD65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pPr>
            <a:r>
              <a:rPr lang="en-GB" altLang="en-US" sz="1800" b="1">
                <a:latin typeface="Arial" panose="020B0604020202020204" pitchFamily="34" charset="0"/>
                <a:cs typeface="Arial" panose="020B0604020202020204" pitchFamily="34" charset="0"/>
              </a:rPr>
              <a:t>Thermal Storage</a:t>
            </a:r>
          </a:p>
          <a:p>
            <a:pPr>
              <a:spcBef>
                <a:spcPct val="0"/>
              </a:spcBef>
            </a:pPr>
            <a:r>
              <a:rPr lang="en-GB" altLang="en-US" sz="1800" b="1">
                <a:latin typeface="Arial" panose="020B0604020202020204" pitchFamily="34" charset="0"/>
                <a:cs typeface="Arial" panose="020B0604020202020204" pitchFamily="34" charset="0"/>
              </a:rPr>
              <a:t>Natural Ventilation </a:t>
            </a:r>
          </a:p>
          <a:p>
            <a:pPr>
              <a:spcBef>
                <a:spcPct val="0"/>
              </a:spcBef>
            </a:pPr>
            <a:r>
              <a:rPr lang="en-GB" altLang="en-US" sz="1800" b="1">
                <a:latin typeface="Arial" panose="020B0604020202020204" pitchFamily="34" charset="0"/>
                <a:cs typeface="Arial" panose="020B0604020202020204" pitchFamily="34" charset="0"/>
              </a:rPr>
              <a:t>Adaptive Envelope </a:t>
            </a:r>
          </a:p>
          <a:p>
            <a:pPr>
              <a:spcBef>
                <a:spcPct val="0"/>
              </a:spcBef>
            </a:pPr>
            <a:r>
              <a:rPr lang="en-GB" altLang="en-US" sz="1800" b="1">
                <a:latin typeface="Arial" panose="020B0604020202020204" pitchFamily="34" charset="0"/>
                <a:cs typeface="Arial" panose="020B0604020202020204" pitchFamily="34" charset="0"/>
              </a:rPr>
              <a:t>Active solar systems </a:t>
            </a:r>
          </a:p>
        </p:txBody>
      </p:sp>
      <p:pic>
        <p:nvPicPr>
          <p:cNvPr id="5632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4638" y="1588"/>
            <a:ext cx="2519362" cy="29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Box 1"/>
          <p:cNvSpPr txBox="1">
            <a:spLocks noChangeArrowheads="1"/>
          </p:cNvSpPr>
          <p:nvPr/>
        </p:nvSpPr>
        <p:spPr bwMode="auto">
          <a:xfrm>
            <a:off x="4567238" y="5518150"/>
            <a:ext cx="4586287" cy="461963"/>
          </a:xfrm>
          <a:prstGeom prst="rect">
            <a:avLst/>
          </a:prstGeom>
          <a:solidFill>
            <a:schemeClr val="bg1"/>
          </a:solidFill>
          <a:ln>
            <a:noFill/>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r>
              <a:rPr lang="en-GB" b="1" dirty="0">
                <a:solidFill>
                  <a:schemeClr val="accent6"/>
                </a:solidFill>
                <a:latin typeface="Calibri" pitchFamily="34" charset="0"/>
              </a:rPr>
              <a:t>But Still the Over-Heating Problem </a:t>
            </a:r>
          </a:p>
        </p:txBody>
      </p:sp>
      <p:sp>
        <p:nvSpPr>
          <p:cNvPr id="8" name="TextBox 7"/>
          <p:cNvSpPr txBox="1"/>
          <p:nvPr/>
        </p:nvSpPr>
        <p:spPr>
          <a:xfrm>
            <a:off x="4559300" y="6218238"/>
            <a:ext cx="4584700" cy="400050"/>
          </a:xfrm>
          <a:prstGeom prst="rect">
            <a:avLst/>
          </a:prstGeom>
          <a:solidFill>
            <a:srgbClr val="FFCC99"/>
          </a:solidFill>
        </p:spPr>
        <p:txBody>
          <a:bodyPr>
            <a:spAutoFit/>
          </a:bodyPr>
          <a:lstStyle/>
          <a:p>
            <a:pPr>
              <a:defRPr/>
            </a:pPr>
            <a:r>
              <a:rPr lang="en-GB" sz="2000" b="1" dirty="0">
                <a:solidFill>
                  <a:schemeClr val="accent6"/>
                </a:solidFill>
                <a:latin typeface="Calibri" pitchFamily="34" charset="0"/>
              </a:rPr>
              <a:t>Measured  by an AH ‘</a:t>
            </a:r>
            <a:r>
              <a:rPr lang="en-GB" sz="2000" b="1" dirty="0">
                <a:solidFill>
                  <a:srgbClr val="FF0000"/>
                </a:solidFill>
                <a:latin typeface="Calibri" pitchFamily="34" charset="0"/>
              </a:rPr>
              <a:t>Green Rating tool</a:t>
            </a:r>
            <a:r>
              <a:rPr lang="en-GB" sz="2000" b="1" dirty="0">
                <a:solidFill>
                  <a:schemeClr val="accent6"/>
                </a:solidFill>
                <a:latin typeface="Calibri" pitchFamily="34" charset="0"/>
              </a:rPr>
              <a:t>’</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7" name="TextBox 1"/>
          <p:cNvSpPr txBox="1">
            <a:spLocks noChangeArrowheads="1"/>
          </p:cNvSpPr>
          <p:nvPr/>
        </p:nvSpPr>
        <p:spPr bwMode="auto">
          <a:xfrm>
            <a:off x="2763838" y="623888"/>
            <a:ext cx="361632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sz="3200" b="1">
                <a:latin typeface="Arial" panose="020B0604020202020204" pitchFamily="34" charset="0"/>
                <a:cs typeface="Arial" panose="020B0604020202020204" pitchFamily="34" charset="0"/>
              </a:rPr>
              <a:t>3</a:t>
            </a:r>
            <a:r>
              <a:rPr lang="en-GB" altLang="en-US" sz="3200" b="1" baseline="30000">
                <a:latin typeface="Arial" panose="020B0604020202020204" pitchFamily="34" charset="0"/>
                <a:cs typeface="Arial" panose="020B0604020202020204" pitchFamily="34" charset="0"/>
              </a:rPr>
              <a:t>0</a:t>
            </a:r>
            <a:r>
              <a:rPr lang="en-GB" altLang="en-US" sz="3200" b="1">
                <a:latin typeface="Arial" panose="020B0604020202020204" pitchFamily="34" charset="0"/>
                <a:cs typeface="Arial" panose="020B0604020202020204" pitchFamily="34" charset="0"/>
              </a:rPr>
              <a:t>C Designed for:</a:t>
            </a:r>
          </a:p>
          <a:p>
            <a:pPr algn="ctr">
              <a:spcBef>
                <a:spcPct val="0"/>
              </a:spcBef>
              <a:buFontTx/>
              <a:buNone/>
            </a:pPr>
            <a:endParaRPr lang="en-GB" altLang="en-US" sz="3200" b="1">
              <a:latin typeface="Arial" panose="020B0604020202020204" pitchFamily="34" charset="0"/>
              <a:cs typeface="Arial" panose="020B0604020202020204" pitchFamily="34" charset="0"/>
            </a:endParaRPr>
          </a:p>
          <a:p>
            <a:pPr algn="ctr">
              <a:spcBef>
                <a:spcPct val="0"/>
              </a:spcBef>
              <a:buFontTx/>
              <a:buNone/>
            </a:pPr>
            <a:r>
              <a:rPr lang="en-GB" altLang="en-US" sz="3200" b="1">
                <a:latin typeface="Arial" panose="020B0604020202020204" pitchFamily="34" charset="0"/>
                <a:cs typeface="Arial" panose="020B0604020202020204" pitchFamily="34" charset="0"/>
              </a:rPr>
              <a:t>Radical New </a:t>
            </a:r>
          </a:p>
          <a:p>
            <a:pPr algn="ctr">
              <a:spcBef>
                <a:spcPct val="0"/>
              </a:spcBef>
              <a:buFontTx/>
              <a:buNone/>
            </a:pPr>
            <a:r>
              <a:rPr lang="en-GB" altLang="en-US" sz="3200" b="1">
                <a:latin typeface="Arial" panose="020B0604020202020204" pitchFamily="34" charset="0"/>
                <a:cs typeface="Arial" panose="020B0604020202020204" pitchFamily="34" charset="0"/>
              </a:rPr>
              <a:t>City Approaches </a:t>
            </a:r>
            <a:endParaRPr lang="en-US" altLang="en-US" sz="3200" b="1">
              <a:latin typeface="Arial" panose="020B0604020202020204" pitchFamily="34" charset="0"/>
              <a:cs typeface="Arial" panose="020B0604020202020204" pitchFamily="34" charset="0"/>
            </a:endParaRPr>
          </a:p>
        </p:txBody>
      </p:sp>
      <p:sp>
        <p:nvSpPr>
          <p:cNvPr id="57348" name="AutoShape 2" descr="Image result for fan"/>
          <p:cNvSpPr>
            <a:spLocks noChangeAspect="1" noChangeArrowheads="1"/>
          </p:cNvSpPr>
          <p:nvPr/>
        </p:nvSpPr>
        <p:spPr bwMode="auto">
          <a:xfrm>
            <a:off x="76200"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GB" altLang="en-US" sz="2400">
              <a:latin typeface="Times New Roman" panose="02020603050405020304" pitchFamily="18" charset="0"/>
            </a:endParaRPr>
          </a:p>
        </p:txBody>
      </p:sp>
      <p:pic>
        <p:nvPicPr>
          <p:cNvPr id="5734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3875" y="3190875"/>
            <a:ext cx="2724150" cy="349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p:cNvSpPr>
          <p:nvPr>
            <p:ph type="title"/>
          </p:nvPr>
        </p:nvSpPr>
        <p:spPr>
          <a:xfrm>
            <a:off x="0" y="0"/>
            <a:ext cx="9144000" cy="1490663"/>
          </a:xfrm>
          <a:solidFill>
            <a:schemeClr val="bg1"/>
          </a:solidFill>
        </p:spPr>
        <p:txBody>
          <a:bodyPr/>
          <a:lstStyle/>
          <a:p>
            <a:pPr algn="ctr"/>
            <a:r>
              <a:rPr lang="en-GB" altLang="en-US" sz="2800" b="1">
                <a:solidFill>
                  <a:schemeClr val="tx1"/>
                </a:solidFill>
                <a:latin typeface="Arial" panose="020B0604020202020204" pitchFamily="34" charset="0"/>
                <a:ea typeface="ＭＳ Ｐゴシック" panose="020B0600070205080204" pitchFamily="34" charset="-128"/>
                <a:cs typeface="Arial" panose="020B0604020202020204" pitchFamily="34" charset="0"/>
              </a:rPr>
              <a:t>EXTREME WEATHER EVENTS INCREASE RAPIDLY </a:t>
            </a:r>
          </a:p>
        </p:txBody>
      </p:sp>
      <p:pic>
        <p:nvPicPr>
          <p:cNvPr id="59395" name="Picture 4" descr="eur_jja_nat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8" y="1517650"/>
            <a:ext cx="8353425"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362450" y="1946275"/>
            <a:ext cx="3097213" cy="708025"/>
          </a:xfrm>
          <a:prstGeom prst="rect">
            <a:avLst/>
          </a:prstGeom>
          <a:noFill/>
        </p:spPr>
        <p:txBody>
          <a:bodyPr wrap="none">
            <a:spAutoFit/>
          </a:bodyPr>
          <a:lstStyle/>
          <a:p>
            <a:pPr>
              <a:defRPr/>
            </a:pPr>
            <a:r>
              <a:rPr lang="en-GB" sz="2000" b="1" dirty="0">
                <a:solidFill>
                  <a:schemeClr val="accent6"/>
                </a:solidFill>
                <a:latin typeface="Calibri" pitchFamily="34" charset="0"/>
              </a:rPr>
              <a:t>72,000 die in one </a:t>
            </a:r>
            <a:r>
              <a:rPr lang="en-GB" sz="2000" b="1" dirty="0" err="1">
                <a:solidFill>
                  <a:schemeClr val="accent6"/>
                </a:solidFill>
                <a:latin typeface="Calibri" pitchFamily="34" charset="0"/>
              </a:rPr>
              <a:t>heatwave</a:t>
            </a:r>
            <a:endParaRPr lang="en-GB" sz="2000" b="1" dirty="0">
              <a:solidFill>
                <a:schemeClr val="accent6"/>
              </a:solidFill>
              <a:latin typeface="Calibri" pitchFamily="34" charset="0"/>
            </a:endParaRPr>
          </a:p>
          <a:p>
            <a:pPr>
              <a:defRPr/>
            </a:pPr>
            <a:r>
              <a:rPr lang="en-GB" sz="2000" b="1" dirty="0">
                <a:solidFill>
                  <a:schemeClr val="accent6"/>
                </a:solidFill>
                <a:latin typeface="Calibri" pitchFamily="34" charset="0"/>
              </a:rPr>
              <a:t>Across Europe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113"/>
            <a:ext cx="61468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2400" y="2641600"/>
            <a:ext cx="39370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46800" y="-1588"/>
            <a:ext cx="3063875"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132263"/>
            <a:ext cx="5232400" cy="269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Box 1"/>
          <p:cNvSpPr txBox="1">
            <a:spLocks noChangeArrowheads="1"/>
          </p:cNvSpPr>
          <p:nvPr/>
        </p:nvSpPr>
        <p:spPr bwMode="auto">
          <a:xfrm>
            <a:off x="25400" y="3713163"/>
            <a:ext cx="52070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sz="2400" b="1">
                <a:solidFill>
                  <a:srgbClr val="FF0000"/>
                </a:solidFill>
                <a:latin typeface="Arial" panose="020B0604020202020204" pitchFamily="34" charset="0"/>
                <a:cs typeface="Arial" panose="020B0604020202020204" pitchFamily="34" charset="0"/>
              </a:rPr>
              <a:t>Climate – Safe Buildings ? </a:t>
            </a:r>
          </a:p>
        </p:txBody>
      </p:sp>
      <p:cxnSp>
        <p:nvCxnSpPr>
          <p:cNvPr id="60423" name="Straight Arrow Connector 3"/>
          <p:cNvCxnSpPr>
            <a:cxnSpLocks noChangeShapeType="1"/>
            <a:stCxn id="60422" idx="3"/>
          </p:cNvCxnSpPr>
          <p:nvPr/>
        </p:nvCxnSpPr>
        <p:spPr bwMode="auto">
          <a:xfrm>
            <a:off x="5232400" y="3943350"/>
            <a:ext cx="1250950" cy="9064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60424" name="TextBox 9"/>
          <p:cNvSpPr txBox="1">
            <a:spLocks noChangeArrowheads="1"/>
          </p:cNvSpPr>
          <p:nvPr/>
        </p:nvSpPr>
        <p:spPr bwMode="auto">
          <a:xfrm>
            <a:off x="25400" y="38100"/>
            <a:ext cx="91440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eaLnBrk="1" hangingPunct="1">
              <a:spcBef>
                <a:spcPct val="0"/>
              </a:spcBef>
              <a:buFontTx/>
              <a:buNone/>
            </a:pPr>
            <a:r>
              <a:rPr lang="en-GB" altLang="en-US" sz="2400" b="1">
                <a:latin typeface="Arial" panose="020B0604020202020204" pitchFamily="34" charset="0"/>
                <a:ea typeface="ＭＳ Ｐゴシック" panose="020B0600070205080204" pitchFamily="34" charset="-128"/>
                <a:cs typeface="Arial" panose="020B0604020202020204" pitchFamily="34" charset="0"/>
              </a:rPr>
              <a:t>BUILDINGS / LIFESTYLES NOW ARE NOT CLIMATE-PROOF</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Box 4"/>
          <p:cNvSpPr txBox="1">
            <a:spLocks noChangeArrowheads="1"/>
          </p:cNvSpPr>
          <p:nvPr/>
        </p:nvSpPr>
        <p:spPr bwMode="auto">
          <a:xfrm>
            <a:off x="800100" y="-4763"/>
            <a:ext cx="7543800" cy="585788"/>
          </a:xfrm>
          <a:prstGeom prst="rect">
            <a:avLst/>
          </a:prstGeom>
          <a:solidFill>
            <a:srgbClr val="FFD65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3200" b="1">
                <a:solidFill>
                  <a:srgbClr val="FF0000"/>
                </a:solidFill>
                <a:latin typeface="Arial" panose="020B0604020202020204" pitchFamily="34" charset="0"/>
                <a:cs typeface="Arial" panose="020B0604020202020204" pitchFamily="34" charset="0"/>
              </a:rPr>
              <a:t>BRITTLE ENERGY SUPPLY SYSTEMS</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0" y="-77788"/>
            <a:ext cx="9144000" cy="1030288"/>
          </a:xfrm>
          <a:solidFill>
            <a:srgbClr val="F1CE6B"/>
          </a:solidFill>
        </p:spPr>
        <p:txBody>
          <a:bodyPr/>
          <a:lstStyle/>
          <a:p>
            <a:pPr algn="ctr"/>
            <a:r>
              <a:rPr lang="en-GB" altLang="en-US" b="1">
                <a:solidFill>
                  <a:schemeClr val="tx1"/>
                </a:solidFill>
                <a:latin typeface="Arial" panose="020B0604020202020204" pitchFamily="34" charset="0"/>
                <a:cs typeface="Arial" panose="020B0604020202020204" pitchFamily="34" charset="0"/>
              </a:rPr>
              <a:t>THE DISSAPPEARING MIDDLE CLASSES</a:t>
            </a:r>
          </a:p>
        </p:txBody>
      </p:sp>
      <p:sp>
        <p:nvSpPr>
          <p:cNvPr id="6" name="TextBox 5"/>
          <p:cNvSpPr txBox="1"/>
          <p:nvPr/>
        </p:nvSpPr>
        <p:spPr>
          <a:xfrm>
            <a:off x="0" y="6224588"/>
            <a:ext cx="9144000" cy="584200"/>
          </a:xfrm>
          <a:prstGeom prst="rect">
            <a:avLst/>
          </a:prstGeom>
          <a:solidFill>
            <a:srgbClr val="ECBE3C"/>
          </a:solidFill>
        </p:spPr>
        <p:txBody>
          <a:bodyPr>
            <a:spAutoFit/>
          </a:bodyPr>
          <a:lstStyle/>
          <a:p>
            <a:pPr algn="ctr">
              <a:defRPr/>
            </a:pPr>
            <a:r>
              <a:rPr lang="en-GB" sz="1600" b="1" dirty="0">
                <a:latin typeface="+mn-lt"/>
              </a:rPr>
              <a:t>The US Census in 2012 evidence of the widening income gap between </a:t>
            </a:r>
          </a:p>
          <a:p>
            <a:pPr algn="ctr">
              <a:defRPr/>
            </a:pPr>
            <a:r>
              <a:rPr lang="en-GB" sz="1600" b="1" dirty="0">
                <a:latin typeface="+mn-lt"/>
              </a:rPr>
              <a:t>the rich and poor, prolonging the trend of the last 40 years </a:t>
            </a:r>
            <a:r>
              <a:rPr lang="en-GB" sz="1600" b="1" u="sng" dirty="0">
                <a:latin typeface="+mn-lt"/>
                <a:hlinkClick r:id="rId2"/>
              </a:rPr>
              <a:t>http://www.eia.gov/ers</a:t>
            </a:r>
            <a:endParaRPr lang="en-GB" sz="1600" b="1" dirty="0">
              <a:latin typeface="+mn-lt"/>
            </a:endParaRPr>
          </a:p>
        </p:txBody>
      </p:sp>
      <p:pic>
        <p:nvPicPr>
          <p:cNvPr id="62468" name="Content Placeholder 6"/>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450850" y="890588"/>
            <a:ext cx="8132763" cy="5181600"/>
          </a:xfrm>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75" y="-26988"/>
            <a:ext cx="3921125" cy="23479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3513" y="1844675"/>
            <a:ext cx="3900487" cy="25781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313" y="4221163"/>
            <a:ext cx="4359275" cy="27797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26988"/>
            <a:ext cx="5243513" cy="685800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 y="320675"/>
            <a:ext cx="5232400" cy="29638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998788" y="3860800"/>
            <a:ext cx="1903412" cy="369888"/>
          </a:xfrm>
          <a:prstGeom prst="rect">
            <a:avLst/>
          </a:prstGeom>
          <a:noFill/>
        </p:spPr>
        <p:txBody>
          <a:bodyPr wrap="none">
            <a:spAutoFit/>
          </a:bodyPr>
          <a:lstStyle/>
          <a:p>
            <a:pPr>
              <a:defRPr/>
            </a:pPr>
            <a:r>
              <a:rPr lang="en-GB" sz="1800" b="1" dirty="0">
                <a:solidFill>
                  <a:schemeClr val="accent6"/>
                </a:solidFill>
                <a:latin typeface="Arial" charset="0"/>
              </a:rPr>
              <a:t>Energy to Store</a:t>
            </a:r>
          </a:p>
        </p:txBody>
      </p:sp>
      <p:cxnSp>
        <p:nvCxnSpPr>
          <p:cNvPr id="63496" name="Straight Arrow Connector 3"/>
          <p:cNvCxnSpPr>
            <a:cxnSpLocks noChangeShapeType="1"/>
          </p:cNvCxnSpPr>
          <p:nvPr/>
        </p:nvCxnSpPr>
        <p:spPr bwMode="auto">
          <a:xfrm flipH="1">
            <a:off x="2484438" y="4221163"/>
            <a:ext cx="1079500" cy="50323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8" name="TextBox 7"/>
          <p:cNvSpPr txBox="1"/>
          <p:nvPr/>
        </p:nvSpPr>
        <p:spPr>
          <a:xfrm>
            <a:off x="3656013" y="2700338"/>
            <a:ext cx="1595437" cy="368300"/>
          </a:xfrm>
          <a:prstGeom prst="rect">
            <a:avLst/>
          </a:prstGeom>
          <a:noFill/>
        </p:spPr>
        <p:txBody>
          <a:bodyPr wrap="none">
            <a:spAutoFit/>
          </a:bodyPr>
          <a:lstStyle/>
          <a:p>
            <a:pPr>
              <a:defRPr/>
            </a:pPr>
            <a:r>
              <a:rPr lang="en-GB" sz="1800" b="1" dirty="0">
                <a:solidFill>
                  <a:schemeClr val="accent6"/>
                </a:solidFill>
                <a:latin typeface="Arial" charset="0"/>
              </a:rPr>
              <a:t>Energy store</a:t>
            </a:r>
          </a:p>
        </p:txBody>
      </p:sp>
      <p:cxnSp>
        <p:nvCxnSpPr>
          <p:cNvPr id="63498" name="Straight Arrow Connector 9"/>
          <p:cNvCxnSpPr>
            <a:cxnSpLocks noChangeShapeType="1"/>
          </p:cNvCxnSpPr>
          <p:nvPr/>
        </p:nvCxnSpPr>
        <p:spPr bwMode="auto">
          <a:xfrm flipH="1" flipV="1">
            <a:off x="3563938" y="2205038"/>
            <a:ext cx="838200" cy="60801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63499" name="TextBox 2"/>
          <p:cNvSpPr txBox="1">
            <a:spLocks noChangeArrowheads="1"/>
          </p:cNvSpPr>
          <p:nvPr/>
        </p:nvSpPr>
        <p:spPr bwMode="auto">
          <a:xfrm>
            <a:off x="0" y="0"/>
            <a:ext cx="5256213" cy="523875"/>
          </a:xfrm>
          <a:prstGeom prst="rect">
            <a:avLst/>
          </a:prstGeom>
          <a:solidFill>
            <a:srgbClr val="FFC81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b="1">
                <a:solidFill>
                  <a:schemeClr val="tx2"/>
                </a:solidFill>
                <a:latin typeface="Arial" panose="020B0604020202020204" pitchFamily="34" charset="0"/>
                <a:cs typeface="Arial" panose="020B0604020202020204" pitchFamily="34" charset="0"/>
              </a:rPr>
              <a:t>THE </a:t>
            </a:r>
            <a:r>
              <a:rPr lang="en-GB" altLang="en-US" b="1">
                <a:solidFill>
                  <a:srgbClr val="FF0000"/>
                </a:solidFill>
                <a:latin typeface="Arial" panose="020B0604020202020204" pitchFamily="34" charset="0"/>
                <a:cs typeface="Arial" panose="020B0604020202020204" pitchFamily="34" charset="0"/>
              </a:rPr>
              <a:t>RESILIENT</a:t>
            </a:r>
            <a:r>
              <a:rPr lang="en-GB" altLang="en-US" b="1">
                <a:solidFill>
                  <a:schemeClr val="tx2"/>
                </a:solidFill>
                <a:latin typeface="Arial" panose="020B0604020202020204" pitchFamily="34" charset="0"/>
                <a:cs typeface="Arial" panose="020B0604020202020204" pitchFamily="34" charset="0"/>
              </a:rPr>
              <a:t> HOUSE</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430213"/>
            <a:ext cx="4537075" cy="54292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15" name="TextBox 3"/>
          <p:cNvSpPr txBox="1">
            <a:spLocks noChangeArrowheads="1"/>
          </p:cNvSpPr>
          <p:nvPr/>
        </p:nvSpPr>
        <p:spPr bwMode="auto">
          <a:xfrm>
            <a:off x="0" y="11113"/>
            <a:ext cx="9144000" cy="523875"/>
          </a:xfrm>
          <a:prstGeom prst="rect">
            <a:avLst/>
          </a:prstGeom>
          <a:solidFill>
            <a:srgbClr val="EAB7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b="1">
                <a:latin typeface="Arial" panose="020B0604020202020204" pitchFamily="34" charset="0"/>
                <a:cs typeface="Arial" panose="020B0604020202020204" pitchFamily="34" charset="0"/>
              </a:rPr>
              <a:t>The Time has come to Prioritise </a:t>
            </a:r>
            <a:r>
              <a:rPr lang="en-GB" altLang="en-US" b="1">
                <a:solidFill>
                  <a:srgbClr val="FF0000"/>
                </a:solidFill>
                <a:latin typeface="Arial" panose="020B0604020202020204" pitchFamily="34" charset="0"/>
                <a:cs typeface="Arial" panose="020B0604020202020204" pitchFamily="34" charset="0"/>
              </a:rPr>
              <a:t>RESILIENT DESIGN  </a:t>
            </a:r>
          </a:p>
        </p:txBody>
      </p:sp>
      <p:sp>
        <p:nvSpPr>
          <p:cNvPr id="5" name="TextBox 4"/>
          <p:cNvSpPr txBox="1"/>
          <p:nvPr/>
        </p:nvSpPr>
        <p:spPr>
          <a:xfrm>
            <a:off x="4217988" y="557213"/>
            <a:ext cx="3960812" cy="1631950"/>
          </a:xfrm>
          <a:prstGeom prst="rect">
            <a:avLst/>
          </a:prstGeom>
          <a:solidFill>
            <a:schemeClr val="accent3">
              <a:lumMod val="20000"/>
              <a:lumOff val="80000"/>
            </a:schemeClr>
          </a:solidFill>
        </p:spPr>
        <p:txBody>
          <a:bodyPr>
            <a:spAutoFit/>
          </a:bodyPr>
          <a:lstStyle/>
          <a:p>
            <a:pPr marL="285750" indent="-285750">
              <a:buFont typeface="Arial" pitchFamily="34" charset="0"/>
              <a:buChar char="•"/>
              <a:defRPr/>
            </a:pPr>
            <a:r>
              <a:rPr lang="en-GB" sz="2000" b="1" dirty="0">
                <a:latin typeface="Calibri" pitchFamily="34" charset="0"/>
              </a:rPr>
              <a:t>Insulation</a:t>
            </a:r>
          </a:p>
          <a:p>
            <a:pPr marL="285750" indent="-285750">
              <a:buFont typeface="Arial" pitchFamily="34" charset="0"/>
              <a:buChar char="•"/>
              <a:defRPr/>
            </a:pPr>
            <a:r>
              <a:rPr lang="en-GB" sz="2000" b="1" dirty="0">
                <a:latin typeface="Calibri" pitchFamily="34" charset="0"/>
              </a:rPr>
              <a:t>Good Windows</a:t>
            </a:r>
          </a:p>
          <a:p>
            <a:pPr marL="285750" indent="-285750">
              <a:buFont typeface="Arial" pitchFamily="34" charset="0"/>
              <a:buChar char="•"/>
              <a:defRPr/>
            </a:pPr>
            <a:r>
              <a:rPr lang="en-GB" sz="2000" b="1" dirty="0">
                <a:latin typeface="Calibri" pitchFamily="34" charset="0"/>
              </a:rPr>
              <a:t>Air Tight</a:t>
            </a:r>
          </a:p>
          <a:p>
            <a:pPr marL="285750" indent="-285750">
              <a:buFont typeface="Arial" pitchFamily="34" charset="0"/>
              <a:buChar char="•"/>
              <a:defRPr/>
            </a:pPr>
            <a:r>
              <a:rPr lang="en-GB" sz="2000" b="1" dirty="0">
                <a:latin typeface="Calibri" pitchFamily="34" charset="0"/>
              </a:rPr>
              <a:t>No thermal bridging</a:t>
            </a:r>
          </a:p>
          <a:p>
            <a:pPr marL="285750" indent="-285750">
              <a:buFont typeface="Arial" pitchFamily="34" charset="0"/>
              <a:buChar char="•"/>
              <a:defRPr/>
            </a:pPr>
            <a:r>
              <a:rPr lang="en-GB" sz="2000" b="1" dirty="0">
                <a:latin typeface="Calibri" pitchFamily="34" charset="0"/>
              </a:rPr>
              <a:t>Heat Recovery</a:t>
            </a:r>
          </a:p>
        </p:txBody>
      </p:sp>
      <p:sp>
        <p:nvSpPr>
          <p:cNvPr id="6" name="TextBox 5"/>
          <p:cNvSpPr txBox="1"/>
          <p:nvPr/>
        </p:nvSpPr>
        <p:spPr>
          <a:xfrm>
            <a:off x="4271963" y="2147888"/>
            <a:ext cx="4043362" cy="1938337"/>
          </a:xfrm>
          <a:prstGeom prst="rect">
            <a:avLst/>
          </a:prstGeom>
          <a:solidFill>
            <a:schemeClr val="accent3">
              <a:lumMod val="20000"/>
              <a:lumOff val="80000"/>
            </a:schemeClr>
          </a:solidFill>
        </p:spPr>
        <p:txBody>
          <a:bodyPr>
            <a:spAutoFit/>
          </a:bodyPr>
          <a:lstStyle/>
          <a:p>
            <a:pPr marL="342900" indent="-342900">
              <a:buFont typeface="Arial" pitchFamily="34" charset="0"/>
              <a:buChar char="•"/>
              <a:defRPr/>
            </a:pPr>
            <a:endParaRPr lang="en-GB" sz="2000" b="1" dirty="0">
              <a:latin typeface="Calibri" pitchFamily="34" charset="0"/>
            </a:endParaRPr>
          </a:p>
          <a:p>
            <a:pPr marL="342900" indent="-342900">
              <a:buFont typeface="Arial" pitchFamily="34" charset="0"/>
              <a:buChar char="•"/>
              <a:defRPr/>
            </a:pPr>
            <a:r>
              <a:rPr lang="en-GB" sz="2000" b="1" dirty="0">
                <a:latin typeface="Calibri" pitchFamily="34" charset="0"/>
              </a:rPr>
              <a:t>Thermal Storage</a:t>
            </a:r>
          </a:p>
          <a:p>
            <a:pPr marL="342900" indent="-342900">
              <a:buFont typeface="Arial" pitchFamily="34" charset="0"/>
              <a:buChar char="•"/>
              <a:defRPr/>
            </a:pPr>
            <a:r>
              <a:rPr lang="en-GB" sz="2000" b="1" dirty="0">
                <a:latin typeface="Calibri" pitchFamily="34" charset="0"/>
              </a:rPr>
              <a:t>Natural Ventilation </a:t>
            </a:r>
          </a:p>
          <a:p>
            <a:pPr marL="342900" indent="-342900">
              <a:buFont typeface="Arial" pitchFamily="34" charset="0"/>
              <a:buChar char="•"/>
              <a:defRPr/>
            </a:pPr>
            <a:r>
              <a:rPr lang="en-GB" sz="2000" b="1" dirty="0">
                <a:latin typeface="Calibri" pitchFamily="34" charset="0"/>
              </a:rPr>
              <a:t>Adaptive Envelope </a:t>
            </a:r>
          </a:p>
          <a:p>
            <a:pPr marL="342900" indent="-342900">
              <a:buFont typeface="Arial" pitchFamily="34" charset="0"/>
              <a:buChar char="•"/>
              <a:defRPr/>
            </a:pPr>
            <a:r>
              <a:rPr lang="en-GB" sz="2000" b="1" dirty="0">
                <a:latin typeface="Calibri" pitchFamily="34" charset="0"/>
              </a:rPr>
              <a:t>Active solar systems</a:t>
            </a:r>
          </a:p>
          <a:p>
            <a:pPr marL="342900" indent="-342900">
              <a:buFont typeface="Arial" pitchFamily="34" charset="0"/>
              <a:buChar char="•"/>
              <a:defRPr/>
            </a:pPr>
            <a:endParaRPr lang="en-GB" sz="2000" b="1" dirty="0">
              <a:latin typeface="Calibri" pitchFamily="34" charset="0"/>
            </a:endParaRPr>
          </a:p>
        </p:txBody>
      </p:sp>
      <p:sp>
        <p:nvSpPr>
          <p:cNvPr id="7" name="TextBox 6"/>
          <p:cNvSpPr txBox="1"/>
          <p:nvPr/>
        </p:nvSpPr>
        <p:spPr>
          <a:xfrm>
            <a:off x="4325938" y="4073525"/>
            <a:ext cx="4298950" cy="1631950"/>
          </a:xfrm>
          <a:prstGeom prst="rect">
            <a:avLst/>
          </a:prstGeom>
          <a:solidFill>
            <a:srgbClr val="FFD653"/>
          </a:solidFill>
        </p:spPr>
        <p:txBody>
          <a:bodyPr>
            <a:spAutoFit/>
          </a:bodyPr>
          <a:lstStyle/>
          <a:p>
            <a:pPr marL="342900" indent="-342900">
              <a:buFont typeface="Arial" pitchFamily="34" charset="0"/>
              <a:buChar char="•"/>
              <a:defRPr/>
            </a:pPr>
            <a:r>
              <a:rPr lang="en-GB" sz="2000" b="1" dirty="0">
                <a:latin typeface="Calibri" pitchFamily="34" charset="0"/>
              </a:rPr>
              <a:t>Buildings as Climate Refuges</a:t>
            </a:r>
          </a:p>
          <a:p>
            <a:pPr marL="342900" indent="-342900">
              <a:buFont typeface="Arial" pitchFamily="34" charset="0"/>
              <a:buChar char="•"/>
              <a:defRPr/>
            </a:pPr>
            <a:r>
              <a:rPr lang="en-GB" sz="2000" b="1" dirty="0">
                <a:latin typeface="Calibri" pitchFamily="34" charset="0"/>
              </a:rPr>
              <a:t>Climate Ready &amp;  Future-Proofed</a:t>
            </a:r>
          </a:p>
          <a:p>
            <a:pPr marL="285750" indent="-285750">
              <a:buFont typeface="Arial" pitchFamily="34" charset="0"/>
              <a:buChar char="•"/>
              <a:defRPr/>
            </a:pPr>
            <a:r>
              <a:rPr lang="en-GB" sz="2000" b="1" dirty="0">
                <a:latin typeface="Calibri" pitchFamily="34" charset="0"/>
              </a:rPr>
              <a:t> Run on Solar Energy with Storage</a:t>
            </a:r>
          </a:p>
          <a:p>
            <a:pPr marL="285750" indent="-285750">
              <a:buFont typeface="Arial" pitchFamily="34" charset="0"/>
              <a:buChar char="•"/>
              <a:defRPr/>
            </a:pPr>
            <a:r>
              <a:rPr lang="en-GB" sz="2000" b="1" dirty="0">
                <a:latin typeface="Calibri" pitchFamily="34" charset="0"/>
              </a:rPr>
              <a:t> Adaptive Opportunities  &amp; Controls</a:t>
            </a:r>
          </a:p>
          <a:p>
            <a:pPr marL="285750" indent="-285750">
              <a:buFont typeface="Arial" pitchFamily="34" charset="0"/>
              <a:buChar char="•"/>
              <a:defRPr/>
            </a:pPr>
            <a:r>
              <a:rPr lang="en-GB" sz="2000" b="1" dirty="0">
                <a:latin typeface="Calibri" pitchFamily="34" charset="0"/>
              </a:rPr>
              <a:t> Behaviours as part of the solution</a:t>
            </a:r>
          </a:p>
        </p:txBody>
      </p:sp>
      <p:sp>
        <p:nvSpPr>
          <p:cNvPr id="64519" name="TextBox 1"/>
          <p:cNvSpPr txBox="1">
            <a:spLocks noChangeArrowheads="1"/>
          </p:cNvSpPr>
          <p:nvPr/>
        </p:nvSpPr>
        <p:spPr bwMode="auto">
          <a:xfrm>
            <a:off x="-33338" y="6037263"/>
            <a:ext cx="9259888" cy="830262"/>
          </a:xfrm>
          <a:prstGeom prst="rect">
            <a:avLst/>
          </a:prstGeom>
          <a:solidFill>
            <a:srgbClr val="EAB7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endParaRPr lang="en-GB" altLang="en-US" sz="2400" b="1">
              <a:latin typeface="Calibri" panose="020F0502020204030204" pitchFamily="34" charset="0"/>
            </a:endParaRPr>
          </a:p>
          <a:p>
            <a:pPr algn="ctr">
              <a:spcBef>
                <a:spcPct val="0"/>
              </a:spcBef>
              <a:buFontTx/>
              <a:buNone/>
            </a:pPr>
            <a:endParaRPr lang="en-GB" altLang="en-US" sz="2400" b="1">
              <a:latin typeface="Calibri" panose="020F0502020204030204" pitchFamily="34" charset="0"/>
            </a:endParaRPr>
          </a:p>
        </p:txBody>
      </p:sp>
      <p:pic>
        <p:nvPicPr>
          <p:cNvPr id="645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5450" y="542925"/>
            <a:ext cx="2371725" cy="267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ctrTitle"/>
          </p:nvPr>
        </p:nvSpPr>
        <p:spPr>
          <a:xfrm>
            <a:off x="0" y="-254000"/>
            <a:ext cx="9144000" cy="1143000"/>
          </a:xfrm>
          <a:solidFill>
            <a:schemeClr val="bg1"/>
          </a:solidFill>
        </p:spPr>
        <p:txBody>
          <a:bodyPr/>
          <a:lstStyle/>
          <a:p>
            <a:pPr algn="ctr"/>
            <a:r>
              <a:rPr lang="en-GB" altLang="en-US" b="1">
                <a:solidFill>
                  <a:schemeClr val="accent2"/>
                </a:solidFill>
                <a:latin typeface="Calibri" panose="020F0502020204030204" pitchFamily="34" charset="0"/>
              </a:rPr>
              <a:t>FUTURE CITIES        David Jenkins HWU </a:t>
            </a:r>
          </a:p>
        </p:txBody>
      </p:sp>
      <p:sp>
        <p:nvSpPr>
          <p:cNvPr id="3" name="Subtitle 2"/>
          <p:cNvSpPr>
            <a:spLocks noGrp="1"/>
          </p:cNvSpPr>
          <p:nvPr>
            <p:ph type="subTitle" idx="1"/>
          </p:nvPr>
        </p:nvSpPr>
        <p:spPr>
          <a:xfrm>
            <a:off x="88900" y="609600"/>
            <a:ext cx="8724900" cy="711200"/>
          </a:xfrm>
          <a:solidFill>
            <a:schemeClr val="bg1"/>
          </a:solidFill>
        </p:spPr>
        <p:txBody>
          <a:bodyPr/>
          <a:lstStyle/>
          <a:p>
            <a:pPr>
              <a:defRPr/>
            </a:pPr>
            <a:r>
              <a:rPr lang="en-GB" b="1" dirty="0">
                <a:solidFill>
                  <a:schemeClr val="accent6"/>
                </a:solidFill>
              </a:rPr>
              <a:t>Business As Usual (BAU)/Medium Tech</a:t>
            </a:r>
          </a:p>
        </p:txBody>
      </p:sp>
      <p:graphicFrame>
        <p:nvGraphicFramePr>
          <p:cNvPr id="5" name="Table 4"/>
          <p:cNvGraphicFramePr>
            <a:graphicFrameLocks noGrp="1"/>
          </p:cNvGraphicFramePr>
          <p:nvPr/>
        </p:nvGraphicFramePr>
        <p:xfrm>
          <a:off x="1130300" y="1236663"/>
          <a:ext cx="6648450" cy="4656137"/>
        </p:xfrm>
        <a:graphic>
          <a:graphicData uri="http://schemas.openxmlformats.org/drawingml/2006/table">
            <a:tbl>
              <a:tblPr firstRow="1" bandRow="1">
                <a:tableStyleId>{5940675A-B579-460E-94D1-54222C63F5DA}</a:tableStyleId>
              </a:tblPr>
              <a:tblGrid>
                <a:gridCol w="3324225">
                  <a:extLst>
                    <a:ext uri="{9D8B030D-6E8A-4147-A177-3AD203B41FA5}">
                      <a16:colId xmlns:a16="http://schemas.microsoft.com/office/drawing/2014/main" val="20000"/>
                    </a:ext>
                  </a:extLst>
                </a:gridCol>
                <a:gridCol w="3324225">
                  <a:extLst>
                    <a:ext uri="{9D8B030D-6E8A-4147-A177-3AD203B41FA5}">
                      <a16:colId xmlns:a16="http://schemas.microsoft.com/office/drawing/2014/main" val="20001"/>
                    </a:ext>
                  </a:extLst>
                </a:gridCol>
              </a:tblGrid>
              <a:tr h="474318">
                <a:tc>
                  <a:txBody>
                    <a:bodyPr/>
                    <a:lstStyle/>
                    <a:p>
                      <a:pPr algn="ctr"/>
                      <a:r>
                        <a:rPr lang="en-GB" sz="2400" b="1" dirty="0"/>
                        <a:t>Good times for</a:t>
                      </a:r>
                      <a:r>
                        <a:rPr lang="en-GB" sz="2400" b="1" baseline="0" dirty="0"/>
                        <a:t>...</a:t>
                      </a:r>
                      <a:endParaRPr lang="en-GB" sz="2400" b="1" dirty="0"/>
                    </a:p>
                  </a:txBody>
                  <a:tcPr marL="91441" marR="91441" marT="45714" marB="45714" anchor="ctr">
                    <a:solidFill>
                      <a:srgbClr val="92D050"/>
                    </a:solidFill>
                  </a:tcPr>
                </a:tc>
                <a:tc>
                  <a:txBody>
                    <a:bodyPr/>
                    <a:lstStyle/>
                    <a:p>
                      <a:pPr algn="ctr"/>
                      <a:r>
                        <a:rPr lang="en-GB" sz="2400" b="1" dirty="0"/>
                        <a:t>Less</a:t>
                      </a:r>
                      <a:r>
                        <a:rPr lang="en-GB" sz="2400" b="1" baseline="0" dirty="0"/>
                        <a:t> good for....</a:t>
                      </a:r>
                      <a:endParaRPr lang="en-GB" sz="2400" b="1" dirty="0"/>
                    </a:p>
                  </a:txBody>
                  <a:tcPr marL="91441" marR="91441" marT="45714" marB="45714" anchor="ctr">
                    <a:solidFill>
                      <a:schemeClr val="accent2"/>
                    </a:solidFill>
                  </a:tcPr>
                </a:tc>
                <a:extLst>
                  <a:ext uri="{0D108BD9-81ED-4DB2-BD59-A6C34878D82A}">
                    <a16:rowId xmlns:a16="http://schemas.microsoft.com/office/drawing/2014/main" val="10000"/>
                  </a:ext>
                </a:extLst>
              </a:tr>
              <a:tr h="6806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a:t>Wind,</a:t>
                      </a:r>
                      <a:r>
                        <a:rPr lang="en-GB" sz="1800" baseline="0" dirty="0"/>
                        <a:t> gas, large-scale CHP and nuclear generation</a:t>
                      </a:r>
                      <a:endParaRPr lang="en-GB" sz="1800" dirty="0"/>
                    </a:p>
                  </a:txBody>
                  <a:tcPr marL="91441" marR="91441" marT="45714" marB="45714" anchor="ctr">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a:t>Marine/hydro</a:t>
                      </a:r>
                      <a:r>
                        <a:rPr lang="en-GB" sz="1800" baseline="0" dirty="0"/>
                        <a:t> generation</a:t>
                      </a:r>
                      <a:endParaRPr lang="en-GB" sz="1800" dirty="0"/>
                    </a:p>
                  </a:txBody>
                  <a:tcPr marL="91441" marR="91441" marT="45714" marB="45714" anchor="ctr">
                    <a:solidFill>
                      <a:schemeClr val="accent2">
                        <a:lumMod val="40000"/>
                        <a:lumOff val="60000"/>
                      </a:schemeClr>
                    </a:solidFill>
                  </a:tcPr>
                </a:tc>
                <a:extLst>
                  <a:ext uri="{0D108BD9-81ED-4DB2-BD59-A6C34878D82A}">
                    <a16:rowId xmlns:a16="http://schemas.microsoft.com/office/drawing/2014/main" val="10001"/>
                  </a:ext>
                </a:extLst>
              </a:tr>
              <a:tr h="4901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a:t>Countries</a:t>
                      </a:r>
                      <a:r>
                        <a:rPr lang="en-GB" sz="1800" baseline="0" dirty="0"/>
                        <a:t> that e</a:t>
                      </a:r>
                      <a:r>
                        <a:rPr lang="en-GB" sz="1800" dirty="0"/>
                        <a:t>xport gas</a:t>
                      </a:r>
                    </a:p>
                  </a:txBody>
                  <a:tcPr marL="91441" marR="91441" marT="45714" marB="45714" anchor="ctr">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a:t>Shale</a:t>
                      </a:r>
                      <a:r>
                        <a:rPr lang="en-GB" sz="1800" baseline="0" dirty="0"/>
                        <a:t> and North Sea gas</a:t>
                      </a:r>
                      <a:endParaRPr lang="en-GB" sz="1800" dirty="0"/>
                    </a:p>
                  </a:txBody>
                  <a:tcPr marL="91441" marR="91441" marT="45714" marB="45714" anchor="ctr">
                    <a:solidFill>
                      <a:schemeClr val="accent2">
                        <a:lumMod val="40000"/>
                        <a:lumOff val="60000"/>
                      </a:schemeClr>
                    </a:solidFill>
                  </a:tcPr>
                </a:tc>
                <a:extLst>
                  <a:ext uri="{0D108BD9-81ED-4DB2-BD59-A6C34878D82A}">
                    <a16:rowId xmlns:a16="http://schemas.microsoft.com/office/drawing/2014/main" val="10002"/>
                  </a:ext>
                </a:extLst>
              </a:tr>
              <a:tr h="91438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a:t>Cavity-wall</a:t>
                      </a:r>
                      <a:r>
                        <a:rPr lang="en-GB" sz="1800" baseline="0" dirty="0"/>
                        <a:t> and loft insulation</a:t>
                      </a:r>
                      <a:endParaRPr lang="en-GB" sz="1800" dirty="0"/>
                    </a:p>
                  </a:txBody>
                  <a:tcPr marL="91441" marR="91441" marT="45714" marB="45714" anchor="ctr">
                    <a:solidFill>
                      <a:schemeClr val="accent3">
                        <a:lumMod val="40000"/>
                        <a:lumOff val="60000"/>
                      </a:schemeClr>
                    </a:solidFill>
                  </a:tcPr>
                </a:tc>
                <a:tc>
                  <a:txBody>
                    <a:bodyPr/>
                    <a:lstStyle/>
                    <a:p>
                      <a:pPr algn="ctr"/>
                      <a:r>
                        <a:rPr lang="en-GB" sz="1800" dirty="0"/>
                        <a:t>Solid-wall</a:t>
                      </a:r>
                      <a:r>
                        <a:rPr lang="en-GB" sz="1800" baseline="0" dirty="0"/>
                        <a:t> insulation (and more expensive demand-reduction measures)</a:t>
                      </a:r>
                      <a:endParaRPr lang="en-GB" sz="1800" dirty="0"/>
                    </a:p>
                  </a:txBody>
                  <a:tcPr marL="91441" marR="91441" marT="45714" marB="45714" anchor="ctr">
                    <a:solidFill>
                      <a:schemeClr val="accent2">
                        <a:lumMod val="40000"/>
                        <a:lumOff val="60000"/>
                      </a:schemeClr>
                    </a:solidFill>
                  </a:tcPr>
                </a:tc>
                <a:extLst>
                  <a:ext uri="{0D108BD9-81ED-4DB2-BD59-A6C34878D82A}">
                    <a16:rowId xmlns:a16="http://schemas.microsoft.com/office/drawing/2014/main" val="10003"/>
                  </a:ext>
                </a:extLst>
              </a:tr>
              <a:tr h="476433">
                <a:tc>
                  <a:txBody>
                    <a:bodyPr/>
                    <a:lstStyle/>
                    <a:p>
                      <a:pPr algn="ctr"/>
                      <a:r>
                        <a:rPr lang="en-GB" sz="1800" dirty="0"/>
                        <a:t>Solar PV (with limitations)</a:t>
                      </a:r>
                    </a:p>
                  </a:txBody>
                  <a:tcPr marL="91441" marR="91441" marT="45714" marB="45714" anchor="ctr">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a:t>Heat pumps and micro-CHP</a:t>
                      </a:r>
                    </a:p>
                  </a:txBody>
                  <a:tcPr marL="91441" marR="91441" marT="45714" marB="45714" anchor="ctr">
                    <a:solidFill>
                      <a:schemeClr val="accent2">
                        <a:lumMod val="40000"/>
                        <a:lumOff val="60000"/>
                      </a:schemeClr>
                    </a:solidFill>
                  </a:tcPr>
                </a:tc>
                <a:extLst>
                  <a:ext uri="{0D108BD9-81ED-4DB2-BD59-A6C34878D82A}">
                    <a16:rowId xmlns:a16="http://schemas.microsoft.com/office/drawing/2014/main" val="10004"/>
                  </a:ext>
                </a:extLst>
              </a:tr>
              <a:tr h="640067">
                <a:tc>
                  <a:txBody>
                    <a:bodyPr/>
                    <a:lstStyle/>
                    <a:p>
                      <a:pPr algn="ctr"/>
                      <a:r>
                        <a:rPr lang="en-GB" sz="1800" dirty="0"/>
                        <a:t>Energy efficient</a:t>
                      </a:r>
                      <a:r>
                        <a:rPr lang="en-GB" sz="1800" baseline="0" dirty="0"/>
                        <a:t> appliances</a:t>
                      </a:r>
                      <a:endParaRPr lang="en-GB" sz="1800" dirty="0"/>
                    </a:p>
                  </a:txBody>
                  <a:tcPr marL="91441" marR="91441" marT="45714" marB="45714" anchor="ctr">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a:t>Low</a:t>
                      </a:r>
                      <a:r>
                        <a:rPr lang="en-GB" sz="1800" baseline="0" dirty="0"/>
                        <a:t> carbon commercial and industrial sectors</a:t>
                      </a:r>
                      <a:endParaRPr lang="en-GB" sz="1800" dirty="0"/>
                    </a:p>
                  </a:txBody>
                  <a:tcPr marL="91441" marR="91441" marT="45714" marB="45714" anchor="ctr">
                    <a:solidFill>
                      <a:schemeClr val="accent2">
                        <a:lumMod val="40000"/>
                        <a:lumOff val="60000"/>
                      </a:schemeClr>
                    </a:solidFill>
                  </a:tcPr>
                </a:tc>
                <a:extLst>
                  <a:ext uri="{0D108BD9-81ED-4DB2-BD59-A6C34878D82A}">
                    <a16:rowId xmlns:a16="http://schemas.microsoft.com/office/drawing/2014/main" val="10005"/>
                  </a:ext>
                </a:extLst>
              </a:tr>
              <a:tr h="4901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a:t>Zero carbon new homes</a:t>
                      </a:r>
                    </a:p>
                  </a:txBody>
                  <a:tcPr marL="91441" marR="91441" marT="45714" marB="45714" anchor="ctr">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a:t>Electric vehicles</a:t>
                      </a:r>
                    </a:p>
                  </a:txBody>
                  <a:tcPr marL="91441" marR="91441" marT="45714" marB="45714" anchor="ctr">
                    <a:solidFill>
                      <a:schemeClr val="accent2">
                        <a:lumMod val="40000"/>
                        <a:lumOff val="60000"/>
                      </a:schemeClr>
                    </a:solidFill>
                  </a:tcPr>
                </a:tc>
                <a:extLst>
                  <a:ext uri="{0D108BD9-81ED-4DB2-BD59-A6C34878D82A}">
                    <a16:rowId xmlns:a16="http://schemas.microsoft.com/office/drawing/2014/main" val="10006"/>
                  </a:ext>
                </a:extLst>
              </a:tr>
              <a:tr h="490104">
                <a:tc>
                  <a:txBody>
                    <a:bodyPr/>
                    <a:lstStyle/>
                    <a:p>
                      <a:pPr algn="ctr"/>
                      <a:r>
                        <a:rPr lang="en-GB" sz="1800" dirty="0"/>
                        <a:t>Low-carbon public transport</a:t>
                      </a:r>
                    </a:p>
                  </a:txBody>
                  <a:tcPr marL="91441" marR="91441" marT="45714" marB="45714" anchor="ctr">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800" dirty="0"/>
                    </a:p>
                  </a:txBody>
                  <a:tcPr marL="91441" marR="91441" marT="45714" marB="45714" anchor="ctr">
                    <a:solidFill>
                      <a:schemeClr val="accent2">
                        <a:lumMod val="40000"/>
                        <a:lumOff val="60000"/>
                      </a:schemeClr>
                    </a:solidFill>
                  </a:tcPr>
                </a:tc>
                <a:extLst>
                  <a:ext uri="{0D108BD9-81ED-4DB2-BD59-A6C34878D82A}">
                    <a16:rowId xmlns:a16="http://schemas.microsoft.com/office/drawing/2014/main" val="10007"/>
                  </a:ext>
                </a:extLst>
              </a:tr>
            </a:tbl>
          </a:graphicData>
        </a:graphic>
      </p:graphicFrame>
      <p:sp>
        <p:nvSpPr>
          <p:cNvPr id="65569" name="TextBox 5"/>
          <p:cNvSpPr txBox="1">
            <a:spLocks noChangeArrowheads="1"/>
          </p:cNvSpPr>
          <p:nvPr/>
        </p:nvSpPr>
        <p:spPr bwMode="auto">
          <a:xfrm>
            <a:off x="1117600" y="6157913"/>
            <a:ext cx="69675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3200" b="1">
                <a:solidFill>
                  <a:schemeClr val="accent2"/>
                </a:solidFill>
                <a:latin typeface="Calibri" panose="020F0502020204030204" pitchFamily="34" charset="0"/>
              </a:rPr>
              <a:t>The Rational Approach – Who Decides ?</a:t>
            </a:r>
          </a:p>
        </p:txBody>
      </p:sp>
      <p:pic>
        <p:nvPicPr>
          <p:cNvPr id="655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0825"/>
            <a:ext cx="9172575" cy="710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71" name="TextBox 7"/>
          <p:cNvSpPr txBox="1">
            <a:spLocks noChangeArrowheads="1"/>
          </p:cNvSpPr>
          <p:nvPr/>
        </p:nvSpPr>
        <p:spPr bwMode="auto">
          <a:xfrm>
            <a:off x="1933575" y="3079750"/>
            <a:ext cx="530542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b="1">
                <a:latin typeface="Arial" panose="020B0604020202020204" pitchFamily="34" charset="0"/>
                <a:cs typeface="Arial" panose="020B0604020202020204" pitchFamily="34" charset="0"/>
              </a:rPr>
              <a:t>INNOVATION ARCHITECTURE</a:t>
            </a:r>
          </a:p>
          <a:p>
            <a:pPr algn="ctr">
              <a:spcBef>
                <a:spcPct val="0"/>
              </a:spcBef>
              <a:buFontTx/>
              <a:buNone/>
            </a:pPr>
            <a:endParaRPr lang="en-GB" altLang="en-US" b="1">
              <a:latin typeface="Arial" panose="020B0604020202020204" pitchFamily="34" charset="0"/>
              <a:cs typeface="Arial" panose="020B0604020202020204" pitchFamily="34" charset="0"/>
            </a:endParaRPr>
          </a:p>
          <a:p>
            <a:pPr algn="ctr">
              <a:spcBef>
                <a:spcPct val="0"/>
              </a:spcBef>
              <a:buFontTx/>
              <a:buNone/>
            </a:pPr>
            <a:r>
              <a:rPr lang="en-GB" altLang="en-US" b="1">
                <a:solidFill>
                  <a:srgbClr val="FF0000"/>
                </a:solidFill>
                <a:latin typeface="Arial" panose="020B0604020202020204" pitchFamily="34" charset="0"/>
                <a:cs typeface="Arial" panose="020B0604020202020204" pitchFamily="34" charset="0"/>
              </a:rPr>
              <a:t>A Mixed Tech Revolution  </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Line 4"/>
          <p:cNvSpPr>
            <a:spLocks noChangeShapeType="1"/>
          </p:cNvSpPr>
          <p:nvPr/>
        </p:nvSpPr>
        <p:spPr bwMode="auto">
          <a:xfrm flipV="1">
            <a:off x="2817813" y="5732463"/>
            <a:ext cx="3581400" cy="0"/>
          </a:xfrm>
          <a:prstGeom prst="line">
            <a:avLst/>
          </a:prstGeom>
          <a:noFill/>
          <a:ln w="1270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63" name="Text Box 13"/>
          <p:cNvSpPr txBox="1">
            <a:spLocks noChangeArrowheads="1"/>
          </p:cNvSpPr>
          <p:nvPr/>
        </p:nvSpPr>
        <p:spPr bwMode="auto">
          <a:xfrm>
            <a:off x="0" y="15875"/>
            <a:ext cx="9112250" cy="1385888"/>
          </a:xfrm>
          <a:prstGeom prst="rect">
            <a:avLst/>
          </a:prstGeom>
          <a:solidFill>
            <a:srgbClr val="FFD65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b="1">
                <a:solidFill>
                  <a:srgbClr val="FF0000"/>
                </a:solidFill>
                <a:latin typeface="Arial" panose="020B0604020202020204" pitchFamily="34" charset="0"/>
                <a:cs typeface="Arial" panose="020B0604020202020204" pitchFamily="34" charset="0"/>
              </a:rPr>
              <a:t>Next Generation Thinking</a:t>
            </a:r>
            <a:r>
              <a:rPr lang="en-GB" altLang="en-US" b="1">
                <a:latin typeface="Arial" panose="020B0604020202020204" pitchFamily="34" charset="0"/>
                <a:cs typeface="Arial" panose="020B0604020202020204" pitchFamily="34" charset="0"/>
              </a:rPr>
              <a:t>: </a:t>
            </a:r>
          </a:p>
          <a:p>
            <a:pPr algn="ctr">
              <a:spcBef>
                <a:spcPct val="0"/>
              </a:spcBef>
              <a:buFontTx/>
              <a:buNone/>
            </a:pPr>
            <a:r>
              <a:rPr lang="en-GB" altLang="en-US" b="1">
                <a:latin typeface="Arial" panose="020B0604020202020204" pitchFamily="34" charset="0"/>
                <a:cs typeface="Arial" panose="020B0604020202020204" pitchFamily="34" charset="0"/>
              </a:rPr>
              <a:t>3 Big 21</a:t>
            </a:r>
            <a:r>
              <a:rPr lang="en-GB" altLang="en-US" b="1" baseline="30000">
                <a:latin typeface="Arial" panose="020B0604020202020204" pitchFamily="34" charset="0"/>
                <a:cs typeface="Arial" panose="020B0604020202020204" pitchFamily="34" charset="0"/>
              </a:rPr>
              <a:t>st</a:t>
            </a:r>
            <a:r>
              <a:rPr lang="en-GB" altLang="en-US" b="1">
                <a:latin typeface="Arial" panose="020B0604020202020204" pitchFamily="34" charset="0"/>
                <a:cs typeface="Arial" panose="020B0604020202020204" pitchFamily="34" charset="0"/>
              </a:rPr>
              <a:t> Century Innovations</a:t>
            </a:r>
          </a:p>
          <a:p>
            <a:pPr algn="ctr">
              <a:spcBef>
                <a:spcPct val="0"/>
              </a:spcBef>
              <a:buFontTx/>
              <a:buNone/>
            </a:pPr>
            <a:r>
              <a:rPr lang="en-GB" altLang="en-US" b="1">
                <a:latin typeface="Arial" panose="020B0604020202020204" pitchFamily="34" charset="0"/>
                <a:cs typeface="Arial" panose="020B0604020202020204" pitchFamily="34" charset="0"/>
              </a:rPr>
              <a:t> </a:t>
            </a:r>
          </a:p>
        </p:txBody>
      </p:sp>
      <p:pic>
        <p:nvPicPr>
          <p:cNvPr id="66564" name="Picture 2" descr="Timel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3663" y="4581525"/>
            <a:ext cx="26685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2" descr="fergus feedb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900113"/>
            <a:ext cx="2663825"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Line 3"/>
          <p:cNvSpPr>
            <a:spLocks noChangeShapeType="1"/>
          </p:cNvSpPr>
          <p:nvPr/>
        </p:nvSpPr>
        <p:spPr bwMode="auto">
          <a:xfrm>
            <a:off x="5580063" y="2205038"/>
            <a:ext cx="1447800" cy="2438400"/>
          </a:xfrm>
          <a:prstGeom prst="line">
            <a:avLst/>
          </a:prstGeom>
          <a:noFill/>
          <a:ln w="1270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67" name="Line 2"/>
          <p:cNvSpPr>
            <a:spLocks noChangeShapeType="1"/>
          </p:cNvSpPr>
          <p:nvPr/>
        </p:nvSpPr>
        <p:spPr bwMode="auto">
          <a:xfrm flipH="1">
            <a:off x="2124075" y="2205038"/>
            <a:ext cx="1600200" cy="2286000"/>
          </a:xfrm>
          <a:prstGeom prst="line">
            <a:avLst/>
          </a:prstGeom>
          <a:noFill/>
          <a:ln w="127000">
            <a:solidFill>
              <a:schemeClr val="tx1"/>
            </a:solidFill>
            <a:round/>
            <a:headEnd type="triangl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66568" name="Picture 18" descr="images (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581525"/>
            <a:ext cx="226695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2" descr="siberian cloth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2657475"/>
            <a:ext cx="1800225"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0" name="TextBox 10"/>
          <p:cNvSpPr txBox="1">
            <a:spLocks noChangeArrowheads="1"/>
          </p:cNvSpPr>
          <p:nvPr/>
        </p:nvSpPr>
        <p:spPr bwMode="auto">
          <a:xfrm>
            <a:off x="2246313" y="6224588"/>
            <a:ext cx="24003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latin typeface="Arial" panose="020B0604020202020204" pitchFamily="34" charset="0"/>
                <a:cs typeface="Arial" panose="020B0604020202020204" pitchFamily="34" charset="0"/>
              </a:rPr>
              <a:t>             </a:t>
            </a:r>
          </a:p>
        </p:txBody>
      </p:sp>
      <p:sp>
        <p:nvSpPr>
          <p:cNvPr id="66571" name="TextBox 1"/>
          <p:cNvSpPr txBox="1">
            <a:spLocks noChangeArrowheads="1"/>
          </p:cNvSpPr>
          <p:nvPr/>
        </p:nvSpPr>
        <p:spPr bwMode="auto">
          <a:xfrm>
            <a:off x="3244850" y="5218113"/>
            <a:ext cx="2909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solidFill>
                  <a:srgbClr val="FF0000"/>
                </a:solidFill>
                <a:latin typeface="Arial" panose="020B0604020202020204" pitchFamily="34" charset="0"/>
                <a:cs typeface="Arial" panose="020B0604020202020204" pitchFamily="34" charset="0"/>
              </a:rPr>
              <a:t>People + Comfort  </a:t>
            </a:r>
          </a:p>
        </p:txBody>
      </p:sp>
      <p:sp>
        <p:nvSpPr>
          <p:cNvPr id="66572" name="TextBox 2"/>
          <p:cNvSpPr txBox="1">
            <a:spLocks noChangeArrowheads="1"/>
          </p:cNvSpPr>
          <p:nvPr/>
        </p:nvSpPr>
        <p:spPr bwMode="auto">
          <a:xfrm>
            <a:off x="6651625" y="2765425"/>
            <a:ext cx="26622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latin typeface="Arial" panose="020B0604020202020204" pitchFamily="34" charset="0"/>
                <a:cs typeface="Arial" panose="020B0604020202020204" pitchFamily="34" charset="0"/>
              </a:rPr>
              <a:t>Buildings:</a:t>
            </a:r>
          </a:p>
          <a:p>
            <a:pPr>
              <a:spcBef>
                <a:spcPct val="0"/>
              </a:spcBef>
              <a:buFontTx/>
              <a:buNone/>
            </a:pPr>
            <a:r>
              <a:rPr lang="en-GB" altLang="en-US" sz="2400" b="1">
                <a:latin typeface="Arial" panose="020B0604020202020204" pitchFamily="34" charset="0"/>
                <a:cs typeface="Arial" panose="020B0604020202020204" pitchFamily="34" charset="0"/>
              </a:rPr>
              <a:t>Complex Spatial </a:t>
            </a:r>
          </a:p>
          <a:p>
            <a:pPr>
              <a:spcBef>
                <a:spcPct val="0"/>
              </a:spcBef>
              <a:buFontTx/>
              <a:buNone/>
            </a:pPr>
            <a:r>
              <a:rPr lang="en-GB" altLang="en-US" sz="2400" b="1">
                <a:latin typeface="Arial" panose="020B0604020202020204" pitchFamily="34" charset="0"/>
                <a:cs typeface="Arial" panose="020B0604020202020204" pitchFamily="34" charset="0"/>
              </a:rPr>
              <a:t>Landscaping </a:t>
            </a:r>
          </a:p>
        </p:txBody>
      </p:sp>
      <p:sp>
        <p:nvSpPr>
          <p:cNvPr id="66573" name="TextBox 3"/>
          <p:cNvSpPr txBox="1">
            <a:spLocks noChangeArrowheads="1"/>
          </p:cNvSpPr>
          <p:nvPr/>
        </p:nvSpPr>
        <p:spPr bwMode="auto">
          <a:xfrm>
            <a:off x="227013" y="2949575"/>
            <a:ext cx="20431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latin typeface="Arial" panose="020B0604020202020204" pitchFamily="34" charset="0"/>
                <a:cs typeface="Arial" panose="020B0604020202020204" pitchFamily="34" charset="0"/>
              </a:rPr>
              <a:t>Design With </a:t>
            </a:r>
          </a:p>
          <a:p>
            <a:pPr>
              <a:spcBef>
                <a:spcPct val="0"/>
              </a:spcBef>
              <a:buFontTx/>
              <a:buNone/>
            </a:pPr>
            <a:r>
              <a:rPr lang="en-GB" altLang="en-US" sz="2400" b="1">
                <a:latin typeface="Arial" panose="020B0604020202020204" pitchFamily="34" charset="0"/>
                <a:cs typeface="Arial" panose="020B0604020202020204" pitchFamily="34" charset="0"/>
              </a:rPr>
              <a:t>Climate</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25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87" name="TextBox 1"/>
          <p:cNvSpPr txBox="1">
            <a:spLocks noChangeArrowheads="1"/>
          </p:cNvSpPr>
          <p:nvPr/>
        </p:nvSpPr>
        <p:spPr bwMode="auto">
          <a:xfrm>
            <a:off x="595313" y="2260600"/>
            <a:ext cx="79819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b="1">
                <a:solidFill>
                  <a:srgbClr val="FF0000"/>
                </a:solidFill>
                <a:latin typeface="Arial" panose="020B0604020202020204" pitchFamily="34" charset="0"/>
                <a:cs typeface="Arial" panose="020B0604020202020204" pitchFamily="34" charset="0"/>
              </a:rPr>
              <a:t>INNOVATION 1: </a:t>
            </a:r>
          </a:p>
          <a:p>
            <a:pPr algn="ctr">
              <a:spcBef>
                <a:spcPct val="0"/>
              </a:spcBef>
              <a:buFontTx/>
              <a:buNone/>
            </a:pPr>
            <a:endParaRPr lang="en-GB" altLang="en-US" b="1">
              <a:solidFill>
                <a:srgbClr val="FF0000"/>
              </a:solidFill>
              <a:latin typeface="Arial" panose="020B0604020202020204" pitchFamily="34" charset="0"/>
              <a:cs typeface="Arial" panose="020B0604020202020204" pitchFamily="34" charset="0"/>
            </a:endParaRPr>
          </a:p>
          <a:p>
            <a:pPr algn="ctr">
              <a:spcBef>
                <a:spcPct val="0"/>
              </a:spcBef>
              <a:buFontTx/>
              <a:buNone/>
            </a:pPr>
            <a:r>
              <a:rPr lang="en-GB" altLang="en-US" b="1">
                <a:solidFill>
                  <a:srgbClr val="FF0000"/>
                </a:solidFill>
                <a:latin typeface="Arial" panose="020B0604020202020204" pitchFamily="34" charset="0"/>
                <a:cs typeface="Arial" panose="020B0604020202020204" pitchFamily="34" charset="0"/>
              </a:rPr>
              <a:t>THE COMFORT REVOLUTION</a:t>
            </a:r>
          </a:p>
          <a:p>
            <a:pPr algn="ctr">
              <a:spcBef>
                <a:spcPct val="0"/>
              </a:spcBef>
              <a:buFontTx/>
              <a:buNone/>
            </a:pPr>
            <a:endParaRPr lang="en-GB" altLang="en-US" b="1">
              <a:latin typeface="Arial" panose="020B0604020202020204" pitchFamily="34" charset="0"/>
              <a:cs typeface="Arial" panose="020B0604020202020204" pitchFamily="34" charset="0"/>
            </a:endParaRPr>
          </a:p>
          <a:p>
            <a:pPr algn="ctr">
              <a:spcBef>
                <a:spcPct val="0"/>
              </a:spcBef>
              <a:buFontTx/>
              <a:buNone/>
            </a:pPr>
            <a:r>
              <a:rPr lang="en-GB" altLang="en-US" b="1">
                <a:latin typeface="Arial" panose="020B0604020202020204" pitchFamily="34" charset="0"/>
                <a:cs typeface="Arial" panose="020B0604020202020204" pitchFamily="34" charset="0"/>
              </a:rPr>
              <a:t>1) There is no one comfort temperature</a:t>
            </a:r>
          </a:p>
          <a:p>
            <a:pPr algn="ctr">
              <a:spcBef>
                <a:spcPct val="0"/>
              </a:spcBef>
              <a:buFontTx/>
              <a:buNone/>
            </a:pPr>
            <a:r>
              <a:rPr lang="en-GB" altLang="en-US" b="1">
                <a:latin typeface="Arial" panose="020B0604020202020204" pitchFamily="34" charset="0"/>
                <a:cs typeface="Arial" panose="020B0604020202020204" pitchFamily="34" charset="0"/>
              </a:rPr>
              <a:t>People live in Local Comfort Clouds</a:t>
            </a:r>
          </a:p>
          <a:p>
            <a:pPr algn="ctr">
              <a:spcBef>
                <a:spcPct val="0"/>
              </a:spcBef>
              <a:buFontTx/>
              <a:buNone/>
            </a:pPr>
            <a:endParaRPr lang="en-GB" altLang="en-US" b="1">
              <a:latin typeface="Arial" panose="020B0604020202020204" pitchFamily="34" charset="0"/>
              <a:cs typeface="Arial" panose="020B0604020202020204" pitchFamily="34" charset="0"/>
            </a:endParaRPr>
          </a:p>
          <a:p>
            <a:pPr algn="ctr">
              <a:spcBef>
                <a:spcPct val="0"/>
              </a:spcBef>
              <a:buFontTx/>
              <a:buNone/>
            </a:pPr>
            <a:r>
              <a:rPr lang="en-GB" altLang="en-US" b="1">
                <a:latin typeface="Arial" panose="020B0604020202020204" pitchFamily="34" charset="0"/>
                <a:cs typeface="Arial" panose="020B0604020202020204" pitchFamily="34" charset="0"/>
              </a:rPr>
              <a:t>2) People Adapt themselves or their buildings</a:t>
            </a:r>
          </a:p>
          <a:p>
            <a:pPr algn="ctr">
              <a:spcBef>
                <a:spcPct val="0"/>
              </a:spcBef>
              <a:buFontTx/>
              <a:buNone/>
            </a:pPr>
            <a:r>
              <a:rPr lang="en-GB" altLang="en-US" b="1">
                <a:latin typeface="Arial" panose="020B0604020202020204" pitchFamily="34" charset="0"/>
                <a:cs typeface="Arial" panose="020B0604020202020204" pitchFamily="34" charset="0"/>
              </a:rPr>
              <a:t>to ttemperatures they normally occupy</a:t>
            </a:r>
          </a:p>
          <a:p>
            <a:pPr algn="ctr">
              <a:spcBef>
                <a:spcPct val="0"/>
              </a:spcBef>
              <a:buFontTx/>
              <a:buNone/>
            </a:pPr>
            <a:endParaRPr lang="en-GB" altLang="en-US" b="1">
              <a:latin typeface="Arial" panose="020B0604020202020204" pitchFamily="34" charset="0"/>
              <a:cs typeface="Arial" panose="020B0604020202020204" pitchFamily="34" charset="0"/>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1" name="TextBox 1"/>
          <p:cNvSpPr txBox="1">
            <a:spLocks noChangeArrowheads="1"/>
          </p:cNvSpPr>
          <p:nvPr/>
        </p:nvSpPr>
        <p:spPr bwMode="auto">
          <a:xfrm>
            <a:off x="2257425" y="384175"/>
            <a:ext cx="46259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sz="3600" b="1">
                <a:latin typeface="Calibri" panose="020F0502020204030204" pitchFamily="34" charset="0"/>
              </a:rPr>
              <a:t>3</a:t>
            </a:r>
            <a:r>
              <a:rPr lang="en-GB" altLang="en-US" sz="3600" b="1" baseline="30000">
                <a:latin typeface="Calibri" panose="020F0502020204030204" pitchFamily="34" charset="0"/>
              </a:rPr>
              <a:t>0</a:t>
            </a:r>
            <a:r>
              <a:rPr lang="en-GB" altLang="en-US" sz="3600" b="1">
                <a:latin typeface="Calibri" panose="020F0502020204030204" pitchFamily="34" charset="0"/>
              </a:rPr>
              <a:t>C Designed for:</a:t>
            </a:r>
          </a:p>
          <a:p>
            <a:pPr algn="ctr">
              <a:spcBef>
                <a:spcPct val="0"/>
              </a:spcBef>
              <a:buFontTx/>
              <a:buNone/>
            </a:pPr>
            <a:endParaRPr lang="en-GB" altLang="en-US" sz="3600" b="1">
              <a:latin typeface="Calibri" panose="020F0502020204030204" pitchFamily="34" charset="0"/>
            </a:endParaRPr>
          </a:p>
          <a:p>
            <a:pPr algn="ctr">
              <a:spcBef>
                <a:spcPct val="0"/>
              </a:spcBef>
              <a:buFontTx/>
              <a:buNone/>
            </a:pPr>
            <a:r>
              <a:rPr lang="en-GB" altLang="en-US" sz="3600" b="1">
                <a:latin typeface="Calibri" panose="020F0502020204030204" pitchFamily="34" charset="0"/>
              </a:rPr>
              <a:t>Radical New </a:t>
            </a:r>
          </a:p>
          <a:p>
            <a:pPr algn="ctr">
              <a:spcBef>
                <a:spcPct val="0"/>
              </a:spcBef>
              <a:buFontTx/>
              <a:buNone/>
            </a:pPr>
            <a:r>
              <a:rPr lang="en-GB" altLang="en-US" sz="3600" b="1">
                <a:latin typeface="Calibri" panose="020F0502020204030204" pitchFamily="34" charset="0"/>
              </a:rPr>
              <a:t>COMFORT Approaches </a:t>
            </a:r>
            <a:endParaRPr lang="en-US" altLang="en-US" sz="3600" b="1">
              <a:latin typeface="Calibri" panose="020F0502020204030204" pitchFamily="34" charset="0"/>
            </a:endParaRPr>
          </a:p>
        </p:txBody>
      </p:sp>
      <p:sp>
        <p:nvSpPr>
          <p:cNvPr id="68612" name="AutoShape 2" descr="Image result for fan"/>
          <p:cNvSpPr>
            <a:spLocks noChangeAspect="1" noChangeArrowheads="1"/>
          </p:cNvSpPr>
          <p:nvPr/>
        </p:nvSpPr>
        <p:spPr bwMode="auto">
          <a:xfrm>
            <a:off x="76200"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GB" altLang="en-US" sz="2400">
              <a:latin typeface="Times New Roman" panose="02020603050405020304" pitchFamily="18" charset="0"/>
            </a:endParaRPr>
          </a:p>
        </p:txBody>
      </p:sp>
      <p:pic>
        <p:nvPicPr>
          <p:cNvPr id="686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950" y="2825750"/>
            <a:ext cx="3086100" cy="375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307513" cy="6858001"/>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pic>
      <p:sp>
        <p:nvSpPr>
          <p:cNvPr id="70659" name="Line 3"/>
          <p:cNvSpPr>
            <a:spLocks noChangeShapeType="1"/>
          </p:cNvSpPr>
          <p:nvPr/>
        </p:nvSpPr>
        <p:spPr bwMode="auto">
          <a:xfrm>
            <a:off x="1116013" y="3213100"/>
            <a:ext cx="7632700" cy="0"/>
          </a:xfrm>
          <a:prstGeom prst="line">
            <a:avLst/>
          </a:prstGeom>
          <a:noFill/>
          <a:ln w="5715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0" name="Text Box 4"/>
          <p:cNvSpPr txBox="1">
            <a:spLocks noChangeArrowheads="1"/>
          </p:cNvSpPr>
          <p:nvPr/>
        </p:nvSpPr>
        <p:spPr bwMode="auto">
          <a:xfrm>
            <a:off x="1258888" y="1484313"/>
            <a:ext cx="2089150" cy="385762"/>
          </a:xfrm>
          <a:prstGeom prst="rect">
            <a:avLst/>
          </a:prstGeom>
          <a:solidFill>
            <a:srgbClr val="FFFFFF"/>
          </a:solidFill>
          <a:ln w="19050">
            <a:solidFill>
              <a:srgbClr val="993300"/>
            </a:solidFill>
            <a:miter lim="800000"/>
            <a:headEnd/>
            <a:tailEnd/>
          </a:ln>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eaLnBrk="1" hangingPunct="1">
              <a:spcBef>
                <a:spcPct val="50000"/>
              </a:spcBef>
              <a:buFontTx/>
              <a:buNone/>
            </a:pPr>
            <a:r>
              <a:rPr lang="en-GB" altLang="en-US" sz="1800" b="1">
                <a:solidFill>
                  <a:srgbClr val="990000"/>
                </a:solidFill>
                <a:latin typeface="Times New Roman" panose="02020603050405020304" pitchFamily="18" charset="0"/>
                <a:cs typeface="Arial" panose="020B0604020202020204" pitchFamily="34" charset="0"/>
              </a:rPr>
              <a:t>ISO7730 summer</a:t>
            </a:r>
          </a:p>
        </p:txBody>
      </p:sp>
      <p:sp>
        <p:nvSpPr>
          <p:cNvPr id="70661" name="Line 5"/>
          <p:cNvSpPr>
            <a:spLocks noChangeShapeType="1"/>
          </p:cNvSpPr>
          <p:nvPr/>
        </p:nvSpPr>
        <p:spPr bwMode="auto">
          <a:xfrm>
            <a:off x="2555875" y="1916113"/>
            <a:ext cx="360363" cy="1225550"/>
          </a:xfrm>
          <a:prstGeom prst="line">
            <a:avLst/>
          </a:prstGeom>
          <a:noFill/>
          <a:ln w="28575">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62" name="Text Box 6"/>
          <p:cNvSpPr txBox="1">
            <a:spLocks noChangeArrowheads="1"/>
          </p:cNvSpPr>
          <p:nvPr/>
        </p:nvSpPr>
        <p:spPr bwMode="auto">
          <a:xfrm>
            <a:off x="6372225" y="1196975"/>
            <a:ext cx="1944688" cy="415925"/>
          </a:xfrm>
          <a:prstGeom prst="rect">
            <a:avLst/>
          </a:prstGeom>
          <a:solidFill>
            <a:srgbClr val="FFFFFF"/>
          </a:solidFill>
          <a:ln w="19050">
            <a:solidFill>
              <a:srgbClr val="008080"/>
            </a:solidFill>
            <a:miter lim="800000"/>
            <a:headEnd/>
            <a:tailEnd/>
          </a:ln>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eaLnBrk="1" hangingPunct="1">
              <a:spcBef>
                <a:spcPct val="50000"/>
              </a:spcBef>
              <a:buFontTx/>
              <a:buNone/>
            </a:pPr>
            <a:r>
              <a:rPr lang="en-GB" altLang="en-US" sz="2000" b="1">
                <a:solidFill>
                  <a:schemeClr val="hlink"/>
                </a:solidFill>
                <a:latin typeface="Times New Roman" panose="02020603050405020304" pitchFamily="18" charset="0"/>
                <a:cs typeface="Arial" panose="020B0604020202020204" pitchFamily="34" charset="0"/>
              </a:rPr>
              <a:t>prEN 15251</a:t>
            </a:r>
          </a:p>
        </p:txBody>
      </p:sp>
      <p:sp>
        <p:nvSpPr>
          <p:cNvPr id="70663" name="Line 7"/>
          <p:cNvSpPr>
            <a:spLocks noChangeShapeType="1"/>
          </p:cNvSpPr>
          <p:nvPr/>
        </p:nvSpPr>
        <p:spPr bwMode="auto">
          <a:xfrm>
            <a:off x="7092950" y="1628775"/>
            <a:ext cx="71438" cy="504825"/>
          </a:xfrm>
          <a:prstGeom prst="line">
            <a:avLst/>
          </a:prstGeom>
          <a:noFill/>
          <a:ln w="38100">
            <a:solidFill>
              <a:srgbClr val="008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64" name="Line 8"/>
          <p:cNvSpPr>
            <a:spLocks noChangeShapeType="1"/>
          </p:cNvSpPr>
          <p:nvPr/>
        </p:nvSpPr>
        <p:spPr bwMode="auto">
          <a:xfrm>
            <a:off x="1042988" y="3284538"/>
            <a:ext cx="2305050" cy="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5" name="Line 9"/>
          <p:cNvSpPr>
            <a:spLocks noChangeShapeType="1"/>
          </p:cNvSpPr>
          <p:nvPr/>
        </p:nvSpPr>
        <p:spPr bwMode="auto">
          <a:xfrm>
            <a:off x="3348038" y="2852738"/>
            <a:ext cx="2447925" cy="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6" name="Line 10"/>
          <p:cNvSpPr>
            <a:spLocks noChangeShapeType="1"/>
          </p:cNvSpPr>
          <p:nvPr/>
        </p:nvSpPr>
        <p:spPr bwMode="auto">
          <a:xfrm>
            <a:off x="5795963" y="2708275"/>
            <a:ext cx="2232025" cy="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7" name="Text Box 11"/>
          <p:cNvSpPr txBox="1">
            <a:spLocks noChangeArrowheads="1"/>
          </p:cNvSpPr>
          <p:nvPr/>
        </p:nvSpPr>
        <p:spPr bwMode="auto">
          <a:xfrm>
            <a:off x="3924300" y="1125538"/>
            <a:ext cx="1584325" cy="392112"/>
          </a:xfrm>
          <a:prstGeom prst="rect">
            <a:avLst/>
          </a:prstGeom>
          <a:solidFill>
            <a:schemeClr val="bg1"/>
          </a:solidFill>
          <a:ln w="25400">
            <a:solidFill>
              <a:srgbClr val="00FF00"/>
            </a:solidFill>
            <a:miter lim="800000"/>
            <a:headEnd/>
            <a:tailEnd/>
          </a:ln>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eaLnBrk="1" hangingPunct="1">
              <a:spcBef>
                <a:spcPct val="50000"/>
              </a:spcBef>
              <a:buFontTx/>
              <a:buNone/>
            </a:pPr>
            <a:r>
              <a:rPr lang="en-GB" altLang="en-US" sz="1800">
                <a:solidFill>
                  <a:srgbClr val="00CC00"/>
                </a:solidFill>
                <a:latin typeface="Times New Roman" panose="02020603050405020304" pitchFamily="18" charset="0"/>
              </a:rPr>
              <a:t>ASHRAE 55</a:t>
            </a:r>
          </a:p>
        </p:txBody>
      </p:sp>
      <p:sp>
        <p:nvSpPr>
          <p:cNvPr id="70668" name="Line 12"/>
          <p:cNvSpPr>
            <a:spLocks noChangeShapeType="1"/>
          </p:cNvSpPr>
          <p:nvPr/>
        </p:nvSpPr>
        <p:spPr bwMode="auto">
          <a:xfrm flipH="1">
            <a:off x="3995738" y="1484313"/>
            <a:ext cx="431800" cy="1368425"/>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TextBox 12"/>
          <p:cNvSpPr txBox="1"/>
          <p:nvPr/>
        </p:nvSpPr>
        <p:spPr>
          <a:xfrm>
            <a:off x="22225" y="0"/>
            <a:ext cx="9099550" cy="830263"/>
          </a:xfrm>
          <a:prstGeom prst="rect">
            <a:avLst/>
          </a:prstGeom>
          <a:solidFill>
            <a:schemeClr val="accent6">
              <a:lumMod val="20000"/>
              <a:lumOff val="80000"/>
            </a:schemeClr>
          </a:solidFill>
        </p:spPr>
        <p:txBody>
          <a:bodyPr wrap="none">
            <a:spAutoFit/>
          </a:bodyPr>
          <a:lstStyle/>
          <a:p>
            <a:pPr algn="ctr">
              <a:defRPr/>
            </a:pPr>
            <a:r>
              <a:rPr lang="en-GB" b="1" dirty="0">
                <a:solidFill>
                  <a:srgbClr val="FF0000"/>
                </a:solidFill>
                <a:latin typeface="Arial" charset="0"/>
              </a:rPr>
              <a:t>ADAPTIVE THERMAL COMFORT </a:t>
            </a:r>
            <a:r>
              <a:rPr lang="en-GB" b="1" dirty="0">
                <a:latin typeface="Arial" charset="0"/>
              </a:rPr>
              <a:t>BECOMES THE STANDARD</a:t>
            </a:r>
          </a:p>
          <a:p>
            <a:pPr algn="ctr">
              <a:defRPr/>
            </a:pPr>
            <a:r>
              <a:rPr lang="en-GB" b="1" dirty="0">
                <a:latin typeface="Arial" charset="0"/>
              </a:rPr>
              <a:t>Allowing temperatures indoors to tracks seasons</a:t>
            </a:r>
          </a:p>
        </p:txBody>
      </p:sp>
      <p:sp>
        <p:nvSpPr>
          <p:cNvPr id="70670" name="TextBox 13"/>
          <p:cNvSpPr txBox="1">
            <a:spLocks noChangeArrowheads="1"/>
          </p:cNvSpPr>
          <p:nvPr/>
        </p:nvSpPr>
        <p:spPr bwMode="auto">
          <a:xfrm>
            <a:off x="1908175" y="4581525"/>
            <a:ext cx="31130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sz="2400">
                <a:latin typeface="Times New Roman" panose="02020603050405020304" pitchFamily="18" charset="0"/>
              </a:rPr>
              <a:t>Palermo-Punta Raisa</a:t>
            </a:r>
          </a:p>
          <a:p>
            <a:pPr algn="ctr">
              <a:spcBef>
                <a:spcPct val="0"/>
              </a:spcBef>
              <a:buFontTx/>
              <a:buNone/>
            </a:pPr>
            <a:r>
              <a:rPr lang="en-GB" altLang="en-US" sz="2400">
                <a:latin typeface="Times New Roman" panose="02020603050405020304" pitchFamily="18" charset="0"/>
              </a:rPr>
              <a:t>Brazil </a:t>
            </a:r>
          </a:p>
        </p:txBody>
      </p:sp>
      <p:sp>
        <p:nvSpPr>
          <p:cNvPr id="70671" name="TextBox 1"/>
          <p:cNvSpPr txBox="1">
            <a:spLocks noChangeArrowheads="1"/>
          </p:cNvSpPr>
          <p:nvPr/>
        </p:nvSpPr>
        <p:spPr bwMode="auto">
          <a:xfrm>
            <a:off x="5956300" y="3030538"/>
            <a:ext cx="1911350" cy="461962"/>
          </a:xfrm>
          <a:prstGeom prst="rect">
            <a:avLst/>
          </a:prstGeom>
          <a:solidFill>
            <a:srgbClr val="FFD65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latin typeface="Arial" panose="020B0604020202020204" pitchFamily="34" charset="0"/>
                <a:cs typeface="Arial" panose="020B0604020202020204" pitchFamily="34" charset="0"/>
              </a:rPr>
              <a:t>20</a:t>
            </a:r>
            <a:r>
              <a:rPr lang="en-GB" altLang="en-US" sz="2400" b="1" baseline="30000">
                <a:latin typeface="Arial" panose="020B0604020202020204" pitchFamily="34" charset="0"/>
                <a:cs typeface="Arial" panose="020B0604020202020204" pitchFamily="34" charset="0"/>
              </a:rPr>
              <a:t>th</a:t>
            </a:r>
            <a:r>
              <a:rPr lang="en-GB" altLang="en-US" sz="2400" b="1">
                <a:latin typeface="Arial" panose="020B0604020202020204" pitchFamily="34" charset="0"/>
                <a:cs typeface="Arial" panose="020B0604020202020204" pitchFamily="34" charset="0"/>
              </a:rPr>
              <a:t> C Temp</a:t>
            </a:r>
          </a:p>
        </p:txBody>
      </p:sp>
      <p:sp>
        <p:nvSpPr>
          <p:cNvPr id="70672" name="TextBox 15"/>
          <p:cNvSpPr txBox="1">
            <a:spLocks noChangeArrowheads="1"/>
          </p:cNvSpPr>
          <p:nvPr/>
        </p:nvSpPr>
        <p:spPr bwMode="auto">
          <a:xfrm>
            <a:off x="7345363" y="1870075"/>
            <a:ext cx="1900237" cy="461963"/>
          </a:xfrm>
          <a:prstGeom prst="rect">
            <a:avLst/>
          </a:prstGeom>
          <a:solidFill>
            <a:srgbClr val="FFD65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latin typeface="Arial" panose="020B0604020202020204" pitchFamily="34" charset="0"/>
                <a:cs typeface="Arial" panose="020B0604020202020204" pitchFamily="34" charset="0"/>
              </a:rPr>
              <a:t>21</a:t>
            </a:r>
            <a:r>
              <a:rPr lang="en-GB" altLang="en-US" sz="2400" b="1" baseline="30000">
                <a:latin typeface="Arial" panose="020B0604020202020204" pitchFamily="34" charset="0"/>
                <a:cs typeface="Arial" panose="020B0604020202020204" pitchFamily="34" charset="0"/>
              </a:rPr>
              <a:t>st</a:t>
            </a:r>
            <a:r>
              <a:rPr lang="en-GB" altLang="en-US" sz="2400" b="1">
                <a:latin typeface="Arial" panose="020B0604020202020204" pitchFamily="34" charset="0"/>
                <a:cs typeface="Arial" panose="020B0604020202020204" pitchFamily="34" charset="0"/>
              </a:rPr>
              <a:t> C Temp</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two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7050" y="-85725"/>
            <a:ext cx="4916488" cy="674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1"/>
          <p:cNvSpPr txBox="1">
            <a:spLocks noChangeArrowheads="1"/>
          </p:cNvSpPr>
          <p:nvPr/>
        </p:nvSpPr>
        <p:spPr bwMode="auto">
          <a:xfrm>
            <a:off x="1588" y="14288"/>
            <a:ext cx="5586412"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3200" b="1">
                <a:latin typeface="Arial" panose="020B0604020202020204" pitchFamily="34" charset="0"/>
                <a:cs typeface="Arial" panose="020B0604020202020204" pitchFamily="34" charset="0"/>
              </a:rPr>
              <a:t>21</a:t>
            </a:r>
            <a:r>
              <a:rPr lang="en-GB" altLang="en-US" sz="3200" b="1" baseline="30000">
                <a:latin typeface="Arial" panose="020B0604020202020204" pitchFamily="34" charset="0"/>
                <a:cs typeface="Arial" panose="020B0604020202020204" pitchFamily="34" charset="0"/>
              </a:rPr>
              <a:t>ST</a:t>
            </a:r>
            <a:r>
              <a:rPr lang="en-GB" altLang="en-US" sz="3200" b="1">
                <a:latin typeface="Arial" panose="020B0604020202020204" pitchFamily="34" charset="0"/>
                <a:cs typeface="Arial" panose="020B0604020202020204" pitchFamily="34" charset="0"/>
              </a:rPr>
              <a:t> Century Challenges</a:t>
            </a:r>
            <a:r>
              <a:rPr lang="en-GB" altLang="en-US" sz="2400" b="1">
                <a:solidFill>
                  <a:srgbClr val="FF0000"/>
                </a:solidFill>
                <a:latin typeface="Arial" panose="020B0604020202020204" pitchFamily="34" charset="0"/>
                <a:cs typeface="Arial" panose="020B0604020202020204" pitchFamily="34" charset="0"/>
              </a:rPr>
              <a:t>: </a:t>
            </a:r>
          </a:p>
          <a:p>
            <a:pPr>
              <a:spcBef>
                <a:spcPct val="0"/>
              </a:spcBef>
              <a:buFontTx/>
              <a:buNone/>
            </a:pPr>
            <a:r>
              <a:rPr lang="en-GB" altLang="en-US" sz="2400" b="1">
                <a:solidFill>
                  <a:srgbClr val="FF0000"/>
                </a:solidFill>
                <a:latin typeface="Arial" panose="020B0604020202020204" pitchFamily="34" charset="0"/>
                <a:cs typeface="Arial" panose="020B0604020202020204" pitchFamily="34" charset="0"/>
              </a:rPr>
              <a:t>PROBLEM 1</a:t>
            </a:r>
            <a:r>
              <a:rPr lang="en-GB" altLang="en-US" sz="2400" b="1">
                <a:latin typeface="Arial" panose="020B0604020202020204" pitchFamily="34" charset="0"/>
                <a:cs typeface="Arial" panose="020B0604020202020204" pitchFamily="34" charset="0"/>
              </a:rPr>
              <a:t>:  Humanity – More of Us</a:t>
            </a:r>
          </a:p>
          <a:p>
            <a:pPr>
              <a:spcBef>
                <a:spcPct val="0"/>
              </a:spcBef>
              <a:buFontTx/>
              <a:buNone/>
            </a:pPr>
            <a:r>
              <a:rPr lang="en-GB" altLang="en-US" sz="2400" b="1">
                <a:solidFill>
                  <a:srgbClr val="FF0000"/>
                </a:solidFill>
                <a:latin typeface="Arial" panose="020B0604020202020204" pitchFamily="34" charset="0"/>
                <a:cs typeface="Arial" panose="020B0604020202020204" pitchFamily="34" charset="0"/>
              </a:rPr>
              <a:t>PROBLEM 2</a:t>
            </a:r>
            <a:r>
              <a:rPr lang="en-GB" altLang="en-US" sz="2400" b="1">
                <a:latin typeface="Arial" panose="020B0604020202020204" pitchFamily="34" charset="0"/>
                <a:cs typeface="Arial" panose="020B0604020202020204" pitchFamily="34" charset="0"/>
              </a:rPr>
              <a:t>:  Industrialisation  </a:t>
            </a:r>
          </a:p>
        </p:txBody>
      </p:sp>
      <p:pic>
        <p:nvPicPr>
          <p:cNvPr id="2662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825" y="1568450"/>
            <a:ext cx="4391025"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550" y="4446588"/>
            <a:ext cx="4059238"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Box 1"/>
          <p:cNvSpPr txBox="1">
            <a:spLocks noChangeArrowheads="1"/>
          </p:cNvSpPr>
          <p:nvPr/>
        </p:nvSpPr>
        <p:spPr bwMode="auto">
          <a:xfrm>
            <a:off x="4178300" y="6388100"/>
            <a:ext cx="518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latin typeface="Arial" panose="020B0604020202020204" pitchFamily="34" charset="0"/>
                <a:cs typeface="Arial" panose="020B0604020202020204" pitchFamily="34" charset="0"/>
              </a:rPr>
              <a:t>Vernacular Buildings: Archetypes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ctrTitle"/>
          </p:nvPr>
        </p:nvSpPr>
        <p:spPr>
          <a:xfrm>
            <a:off x="0" y="0"/>
            <a:ext cx="9144000" cy="1143000"/>
          </a:xfrm>
          <a:solidFill>
            <a:schemeClr val="bg1"/>
          </a:solidFill>
        </p:spPr>
        <p:txBody>
          <a:bodyPr/>
          <a:lstStyle/>
          <a:p>
            <a:pPr algn="ctr">
              <a:defRPr/>
            </a:pPr>
            <a:r>
              <a:rPr lang="en-US" b="1" dirty="0">
                <a:solidFill>
                  <a:srgbClr val="FF0000"/>
                </a:solidFill>
                <a:latin typeface="+mn-lt"/>
                <a:cs typeface="Arial" charset="0"/>
              </a:rPr>
              <a:t>SAVING BILLIONS £ IN RUNNING COSTS </a:t>
            </a:r>
          </a:p>
        </p:txBody>
      </p:sp>
      <p:pic>
        <p:nvPicPr>
          <p:cNvPr id="7168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688" y="1046163"/>
            <a:ext cx="7410450" cy="524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5"/>
          <p:cNvSpPr txBox="1">
            <a:spLocks noChangeArrowheads="1"/>
          </p:cNvSpPr>
          <p:nvPr/>
        </p:nvSpPr>
        <p:spPr bwMode="auto">
          <a:xfrm>
            <a:off x="5630863" y="5003800"/>
            <a:ext cx="1331912"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nSpc>
                <a:spcPct val="95000"/>
              </a:lnSpc>
              <a:spcBef>
                <a:spcPct val="0"/>
              </a:spcBef>
              <a:spcAft>
                <a:spcPct val="30000"/>
              </a:spcAft>
              <a:buClr>
                <a:srgbClr val="040C72"/>
              </a:buClr>
              <a:buFont typeface="Wingdings" panose="05000000000000000000" pitchFamily="2" charset="2"/>
              <a:buNone/>
            </a:pPr>
            <a:r>
              <a:rPr lang="en-US" altLang="en-US" sz="1400">
                <a:solidFill>
                  <a:srgbClr val="000000"/>
                </a:solidFill>
                <a:latin typeface="Times New Roman" panose="02020603050405020304" pitchFamily="18" charset="0"/>
              </a:rPr>
              <a:t>(71F to 75F)</a:t>
            </a:r>
          </a:p>
        </p:txBody>
      </p:sp>
      <p:sp>
        <p:nvSpPr>
          <p:cNvPr id="71685" name="Rectangle 6"/>
          <p:cNvSpPr>
            <a:spLocks noChangeArrowheads="1"/>
          </p:cNvSpPr>
          <p:nvPr/>
        </p:nvSpPr>
        <p:spPr bwMode="auto">
          <a:xfrm>
            <a:off x="-88900" y="6056313"/>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800">
                <a:solidFill>
                  <a:schemeClr val="tx1"/>
                </a:solidFill>
                <a:latin typeface="Tahoma" panose="020B0604030504040204" pitchFamily="34" charset="0"/>
              </a:defRPr>
            </a:lvl1pPr>
            <a:lvl2pPr marL="400050" indent="-231775">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lvl="1">
              <a:spcBef>
                <a:spcPct val="0"/>
              </a:spcBef>
              <a:spcAft>
                <a:spcPts val="1200"/>
              </a:spcAft>
              <a:buClr>
                <a:srgbClr val="040C72"/>
              </a:buClr>
              <a:buFont typeface="Wingdings" panose="05000000000000000000" pitchFamily="2" charset="2"/>
              <a:buNone/>
            </a:pPr>
            <a:r>
              <a:rPr lang="en-GB" altLang="en-US" sz="1600">
                <a:solidFill>
                  <a:srgbClr val="303030"/>
                </a:solidFill>
                <a:latin typeface="Times New Roman" panose="02020603050405020304" pitchFamily="18" charset="0"/>
              </a:rPr>
              <a:t>	Hoyt, T., H.L. Kwang, H. Zhang, E. Arens, T. Webster, 2009, “Energy savings from extended air temperature setpoints and reductions in room air mixing.”   </a:t>
            </a:r>
            <a:r>
              <a:rPr lang="en-GB" altLang="en-US" sz="1600" i="1">
                <a:solidFill>
                  <a:srgbClr val="303030"/>
                </a:solidFill>
                <a:latin typeface="Times New Roman" panose="02020603050405020304" pitchFamily="18" charset="0"/>
              </a:rPr>
              <a:t>International Conference on </a:t>
            </a:r>
            <a:r>
              <a:rPr lang="nl-NL" altLang="en-US" sz="1600" i="1">
                <a:solidFill>
                  <a:srgbClr val="303030"/>
                </a:solidFill>
                <a:latin typeface="Times New Roman" panose="02020603050405020304" pitchFamily="18" charset="0"/>
              </a:rPr>
              <a:t>Environmental Ergonomics</a:t>
            </a:r>
            <a:r>
              <a:rPr lang="nl-NL" altLang="en-US" sz="1600">
                <a:solidFill>
                  <a:srgbClr val="303030"/>
                </a:solidFill>
                <a:latin typeface="Times New Roman" panose="02020603050405020304" pitchFamily="18" charset="0"/>
              </a:rPr>
              <a:t> 2009. Source: Arens</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0" y="0"/>
            <a:ext cx="9144000" cy="1155700"/>
          </a:xfrm>
          <a:solidFill>
            <a:srgbClr val="FFD653"/>
          </a:solidFill>
        </p:spPr>
        <p:txBody>
          <a:bodyPr/>
          <a:lstStyle/>
          <a:p>
            <a:pPr algn="ctr"/>
            <a:r>
              <a:rPr lang="en-GB" altLang="en-US" sz="2800" b="1">
                <a:solidFill>
                  <a:schemeClr val="tx1"/>
                </a:solidFill>
                <a:latin typeface="Arial" panose="020B0604020202020204" pitchFamily="34" charset="0"/>
                <a:cs typeface="Arial" panose="020B0604020202020204" pitchFamily="34" charset="0"/>
              </a:rPr>
              <a:t>Occupied Temperatures in English dwellings</a:t>
            </a:r>
            <a:br>
              <a:rPr lang="en-GB" altLang="en-US" sz="2800" b="1">
                <a:solidFill>
                  <a:schemeClr val="tx1"/>
                </a:solidFill>
                <a:latin typeface="Arial" panose="020B0604020202020204" pitchFamily="34" charset="0"/>
                <a:cs typeface="Arial" panose="020B0604020202020204" pitchFamily="34" charset="0"/>
              </a:rPr>
            </a:br>
            <a:r>
              <a:rPr lang="en-GB" altLang="en-US" sz="2800" b="1">
                <a:solidFill>
                  <a:schemeClr val="tx1"/>
                </a:solidFill>
                <a:latin typeface="Arial" panose="020B0604020202020204" pitchFamily="34" charset="0"/>
                <a:cs typeface="Arial" panose="020B0604020202020204" pitchFamily="34" charset="0"/>
              </a:rPr>
              <a:t>People live in a wide range of temperatures</a:t>
            </a:r>
          </a:p>
        </p:txBody>
      </p:sp>
      <p:pic>
        <p:nvPicPr>
          <p:cNvPr id="72707"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1692275" y="1670050"/>
            <a:ext cx="5715000" cy="4525963"/>
          </a:xfrm>
        </p:spPr>
      </p:pic>
      <p:cxnSp>
        <p:nvCxnSpPr>
          <p:cNvPr id="5" name="Straight Connector 4"/>
          <p:cNvCxnSpPr/>
          <p:nvPr/>
        </p:nvCxnSpPr>
        <p:spPr>
          <a:xfrm flipV="1">
            <a:off x="3924300" y="2708275"/>
            <a:ext cx="3024188" cy="288131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72709" name="TextBox 2"/>
          <p:cNvSpPr txBox="1">
            <a:spLocks noChangeArrowheads="1"/>
          </p:cNvSpPr>
          <p:nvPr/>
        </p:nvSpPr>
        <p:spPr bwMode="auto">
          <a:xfrm>
            <a:off x="3348038" y="1989138"/>
            <a:ext cx="32400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a:latin typeface="Times New Roman" panose="02020603050405020304" pitchFamily="18" charset="0"/>
              </a:rPr>
              <a:t>Measurements Aug 07 – Jan 08</a:t>
            </a:r>
          </a:p>
        </p:txBody>
      </p:sp>
      <p:sp>
        <p:nvSpPr>
          <p:cNvPr id="6" name="Rectangle 5"/>
          <p:cNvSpPr/>
          <p:nvPr/>
        </p:nvSpPr>
        <p:spPr>
          <a:xfrm>
            <a:off x="7056438" y="6396038"/>
            <a:ext cx="1993900" cy="338137"/>
          </a:xfrm>
          <a:prstGeom prst="rect">
            <a:avLst/>
          </a:prstGeom>
        </p:spPr>
        <p:txBody>
          <a:bodyPr wrap="none">
            <a:spAutoFit/>
          </a:bodyPr>
          <a:lstStyle/>
          <a:p>
            <a:pPr>
              <a:defRPr/>
            </a:pPr>
            <a:r>
              <a:rPr lang="en-US" sz="1600" dirty="0">
                <a:solidFill>
                  <a:schemeClr val="accent6"/>
                </a:solidFill>
                <a:latin typeface="Calibri" pitchFamily="34" charset="0"/>
              </a:rPr>
              <a:t>(Source: Fergus Nicol)</a:t>
            </a:r>
            <a:endParaRPr lang="en-GB" sz="1600" dirty="0">
              <a:latin typeface="Calibri" pitchFamily="34" charset="0"/>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0" y="0"/>
            <a:ext cx="9144000" cy="1030288"/>
          </a:xfrm>
          <a:solidFill>
            <a:srgbClr val="FFD653"/>
          </a:solidFill>
        </p:spPr>
        <p:txBody>
          <a:bodyPr/>
          <a:lstStyle/>
          <a:p>
            <a:r>
              <a:rPr lang="en-GB" altLang="en-US" sz="2800" b="1">
                <a:latin typeface="Arial" panose="020B0604020202020204" pitchFamily="34" charset="0"/>
                <a:cs typeface="Arial" panose="020B0604020202020204" pitchFamily="34" charset="0"/>
              </a:rPr>
              <a:t>Comparison of UK domestic temperatures overlaid on Japanese measurements for winter and summer </a:t>
            </a:r>
          </a:p>
        </p:txBody>
      </p:sp>
      <p:pic>
        <p:nvPicPr>
          <p:cNvPr id="7373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5763" y="1611313"/>
            <a:ext cx="8758237" cy="51117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32" name="TextBox 2"/>
          <p:cNvSpPr txBox="1">
            <a:spLocks noChangeArrowheads="1"/>
          </p:cNvSpPr>
          <p:nvPr/>
        </p:nvSpPr>
        <p:spPr bwMode="auto">
          <a:xfrm>
            <a:off x="2654300" y="3732213"/>
            <a:ext cx="6461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latin typeface="Arial" panose="020B0604020202020204" pitchFamily="34" charset="0"/>
                <a:cs typeface="Arial" panose="020B0604020202020204" pitchFamily="34" charset="0"/>
              </a:rPr>
              <a:t>UK</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0" y="-88900"/>
            <a:ext cx="9144000" cy="1168400"/>
          </a:xfrm>
          <a:solidFill>
            <a:srgbClr val="FFD653"/>
          </a:solidFill>
        </p:spPr>
        <p:txBody>
          <a:bodyPr/>
          <a:lstStyle/>
          <a:p>
            <a:pPr algn="ctr"/>
            <a:r>
              <a:rPr lang="en-GB" altLang="en-US" b="1">
                <a:solidFill>
                  <a:schemeClr val="tx1"/>
                </a:solidFill>
                <a:latin typeface="Arial" panose="020B0604020202020204" pitchFamily="34" charset="0"/>
                <a:cs typeface="Arial" panose="020B0604020202020204" pitchFamily="34" charset="0"/>
              </a:rPr>
              <a:t>Comparison with International temperatures</a:t>
            </a:r>
          </a:p>
        </p:txBody>
      </p:sp>
      <p:pic>
        <p:nvPicPr>
          <p:cNvPr id="7475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74650" y="1412875"/>
            <a:ext cx="8758238" cy="52959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4500563" y="2349500"/>
            <a:ext cx="1727200" cy="1511300"/>
          </a:xfrm>
          <a:prstGeom prst="roundRect">
            <a:avLst/>
          </a:prstGeom>
          <a:solidFill>
            <a:schemeClr val="accent6">
              <a:lumMod val="75000"/>
              <a:alpha val="27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7" name="Oval 6"/>
          <p:cNvSpPr/>
          <p:nvPr/>
        </p:nvSpPr>
        <p:spPr>
          <a:xfrm>
            <a:off x="3132138" y="3284538"/>
            <a:ext cx="863600" cy="936625"/>
          </a:xfrm>
          <a:prstGeom prst="ellipse">
            <a:avLst/>
          </a:prstGeom>
          <a:solidFill>
            <a:schemeClr val="accent2">
              <a:lumMod val="40000"/>
              <a:lumOff val="60000"/>
              <a:alpha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1" name="Rounded Rectangle 10"/>
          <p:cNvSpPr/>
          <p:nvPr/>
        </p:nvSpPr>
        <p:spPr>
          <a:xfrm>
            <a:off x="2070100" y="3429000"/>
            <a:ext cx="1133475" cy="1368425"/>
          </a:xfrm>
          <a:prstGeom prst="round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74759" name="TextBox 11"/>
          <p:cNvSpPr txBox="1">
            <a:spLocks noChangeArrowheads="1"/>
          </p:cNvSpPr>
          <p:nvPr/>
        </p:nvSpPr>
        <p:spPr bwMode="auto">
          <a:xfrm>
            <a:off x="5580063" y="4078288"/>
            <a:ext cx="1512887" cy="830262"/>
          </a:xfrm>
          <a:prstGeom prst="rect">
            <a:avLst/>
          </a:prstGeom>
          <a:solidFill>
            <a:srgbClr val="FF0000">
              <a:alpha val="25098"/>
            </a:srgbClr>
          </a:solidFill>
          <a:ln w="9525">
            <a:solidFill>
              <a:srgbClr val="FF0000"/>
            </a:solidFill>
            <a:miter lim="800000"/>
            <a:headEnd/>
            <a:tailEnd/>
          </a:ln>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a:solidFill>
                  <a:srgbClr val="000000"/>
                </a:solidFill>
                <a:latin typeface="Times New Roman" panose="02020603050405020304" pitchFamily="18" charset="0"/>
              </a:rPr>
              <a:t>Dammam summer</a:t>
            </a:r>
          </a:p>
        </p:txBody>
      </p:sp>
      <p:cxnSp>
        <p:nvCxnSpPr>
          <p:cNvPr id="14" name="Straight Connector 13"/>
          <p:cNvCxnSpPr/>
          <p:nvPr/>
        </p:nvCxnSpPr>
        <p:spPr>
          <a:xfrm>
            <a:off x="5867400" y="3860800"/>
            <a:ext cx="73025" cy="2174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4761" name="TextBox 14"/>
          <p:cNvSpPr txBox="1">
            <a:spLocks noChangeArrowheads="1"/>
          </p:cNvSpPr>
          <p:nvPr/>
        </p:nvSpPr>
        <p:spPr bwMode="auto">
          <a:xfrm>
            <a:off x="2636838" y="2195513"/>
            <a:ext cx="1719262" cy="369887"/>
          </a:xfrm>
          <a:prstGeom prst="rect">
            <a:avLst/>
          </a:prstGeom>
          <a:solidFill>
            <a:srgbClr val="FFC000">
              <a:alpha val="20000"/>
            </a:srgbClr>
          </a:solidFill>
          <a:ln w="9525">
            <a:solidFill>
              <a:srgbClr val="FFC000"/>
            </a:solidFill>
            <a:miter lim="800000"/>
            <a:headEnd/>
            <a:tailEnd/>
          </a:ln>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a:solidFill>
                  <a:srgbClr val="000000"/>
                </a:solidFill>
                <a:latin typeface="Times New Roman" panose="02020603050405020304" pitchFamily="18" charset="0"/>
              </a:rPr>
              <a:t>UK Summer (FR)</a:t>
            </a:r>
          </a:p>
        </p:txBody>
      </p:sp>
      <p:cxnSp>
        <p:nvCxnSpPr>
          <p:cNvPr id="17" name="Straight Connector 16"/>
          <p:cNvCxnSpPr/>
          <p:nvPr/>
        </p:nvCxnSpPr>
        <p:spPr>
          <a:xfrm flipH="1">
            <a:off x="3563938" y="2565400"/>
            <a:ext cx="144462" cy="71913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403350" y="2708275"/>
            <a:ext cx="1233488" cy="369888"/>
          </a:xfrm>
          <a:prstGeom prst="rect">
            <a:avLst/>
          </a:prstGeom>
          <a:solidFill>
            <a:schemeClr val="tx2">
              <a:lumMod val="40000"/>
              <a:lumOff val="60000"/>
              <a:alpha val="37000"/>
            </a:schemeClr>
          </a:solidFill>
          <a:ln w="19050">
            <a:solidFill>
              <a:srgbClr val="0070C0"/>
            </a:solidFill>
          </a:ln>
        </p:spPr>
        <p:txBody>
          <a:bodyPr>
            <a:spAutoFit/>
          </a:bodyPr>
          <a:lstStyle/>
          <a:p>
            <a:pPr>
              <a:defRPr/>
            </a:pPr>
            <a:r>
              <a:rPr lang="en-GB" dirty="0">
                <a:solidFill>
                  <a:prstClr val="black"/>
                </a:solidFill>
              </a:rPr>
              <a:t>UK winter</a:t>
            </a:r>
          </a:p>
        </p:txBody>
      </p:sp>
      <p:cxnSp>
        <p:nvCxnSpPr>
          <p:cNvPr id="20" name="Straight Connector 19"/>
          <p:cNvCxnSpPr/>
          <p:nvPr/>
        </p:nvCxnSpPr>
        <p:spPr>
          <a:xfrm>
            <a:off x="1692275" y="3078163"/>
            <a:ext cx="377825" cy="4953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092950" y="6370638"/>
            <a:ext cx="1993900" cy="338137"/>
          </a:xfrm>
          <a:prstGeom prst="rect">
            <a:avLst/>
          </a:prstGeom>
        </p:spPr>
        <p:txBody>
          <a:bodyPr wrap="none">
            <a:spAutoFit/>
          </a:bodyPr>
          <a:lstStyle/>
          <a:p>
            <a:pPr>
              <a:defRPr/>
            </a:pPr>
            <a:r>
              <a:rPr lang="en-US" sz="1600" dirty="0">
                <a:solidFill>
                  <a:schemeClr val="accent6"/>
                </a:solidFill>
                <a:latin typeface="Calibri" pitchFamily="34" charset="0"/>
              </a:rPr>
              <a:t>(Source: Fergus Nicol)</a:t>
            </a:r>
            <a:endParaRPr lang="en-GB" sz="1600" dirty="0">
              <a:latin typeface="Calibri" pitchFamily="34" charset="0"/>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 y="695325"/>
            <a:ext cx="440690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0" y="4000500"/>
            <a:ext cx="20669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03425" y="3892550"/>
            <a:ext cx="198437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03425" y="5359400"/>
            <a:ext cx="1997075"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TextBox 6"/>
          <p:cNvSpPr txBox="1">
            <a:spLocks noChangeArrowheads="1"/>
          </p:cNvSpPr>
          <p:nvPr/>
        </p:nvSpPr>
        <p:spPr bwMode="auto">
          <a:xfrm>
            <a:off x="-33338" y="-26988"/>
            <a:ext cx="9118601" cy="523876"/>
          </a:xfrm>
          <a:prstGeom prst="rect">
            <a:avLst/>
          </a:prstGeom>
          <a:solidFill>
            <a:srgbClr val="FFD65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b="1">
                <a:latin typeface="Calibri" panose="020F0502020204030204" pitchFamily="34" charset="0"/>
              </a:rPr>
              <a:t>Japan: KOTATSU + HOT BATHS – Traditional Solutions </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ool Biz Presentation May31,200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52400"/>
            <a:ext cx="493236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3" descr="CO2EmissionsCostOfComfo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15888"/>
            <a:ext cx="3724275"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4" descr="coolbiz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3716338"/>
            <a:ext cx="4352925"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5" descr="CoolBiz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716338"/>
            <a:ext cx="4268787" cy="28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TextBox 6"/>
          <p:cNvSpPr txBox="1">
            <a:spLocks noChangeArrowheads="1"/>
          </p:cNvSpPr>
          <p:nvPr/>
        </p:nvSpPr>
        <p:spPr bwMode="auto">
          <a:xfrm>
            <a:off x="5292725" y="2636838"/>
            <a:ext cx="36385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eaLnBrk="1" hangingPunct="1">
              <a:spcBef>
                <a:spcPct val="0"/>
              </a:spcBef>
              <a:buFontTx/>
              <a:buNone/>
            </a:pPr>
            <a:r>
              <a:rPr lang="en-GB" altLang="en-US" sz="2000">
                <a:latin typeface="Times New Roman" panose="02020603050405020304" pitchFamily="18" charset="0"/>
                <a:cs typeface="Arial" panose="020B0604020202020204" pitchFamily="34" charset="0"/>
              </a:rPr>
              <a:t>2005 Cool Biz introduced</a:t>
            </a:r>
          </a:p>
          <a:p>
            <a:pPr eaLnBrk="1" hangingPunct="1">
              <a:spcBef>
                <a:spcPct val="0"/>
              </a:spcBef>
              <a:buFontTx/>
              <a:buNone/>
            </a:pPr>
            <a:r>
              <a:rPr lang="en-GB" altLang="en-US" sz="2000">
                <a:latin typeface="Times New Roman" panose="02020603050405020304" pitchFamily="18" charset="0"/>
                <a:cs typeface="Arial" panose="020B0604020202020204" pitchFamily="34" charset="0"/>
              </a:rPr>
              <a:t>Japanese Government Offices</a:t>
            </a:r>
          </a:p>
          <a:p>
            <a:pPr eaLnBrk="1" hangingPunct="1">
              <a:spcBef>
                <a:spcPct val="0"/>
              </a:spcBef>
              <a:buFontTx/>
              <a:buNone/>
            </a:pPr>
            <a:r>
              <a:rPr lang="en-GB" altLang="en-US" sz="2000">
                <a:latin typeface="Times New Roman" panose="02020603050405020304" pitchFamily="18" charset="0"/>
                <a:cs typeface="Arial" panose="020B0604020202020204" pitchFamily="34" charset="0"/>
              </a:rPr>
              <a:t>AC only goes on above 28 C</a:t>
            </a:r>
          </a:p>
          <a:p>
            <a:pPr eaLnBrk="1" hangingPunct="1">
              <a:spcBef>
                <a:spcPct val="0"/>
              </a:spcBef>
              <a:buFontTx/>
              <a:buNone/>
            </a:pPr>
            <a:endParaRPr lang="en-GB" altLang="en-US" sz="2400">
              <a:latin typeface="Times New Roman" panose="02020603050405020304" pitchFamily="18" charset="0"/>
              <a:cs typeface="Arial" panose="020B0604020202020204" pitchFamily="34" charset="0"/>
            </a:endParaRPr>
          </a:p>
        </p:txBody>
      </p:sp>
      <p:sp>
        <p:nvSpPr>
          <p:cNvPr id="76807" name="TextBox 7"/>
          <p:cNvSpPr txBox="1">
            <a:spLocks noChangeArrowheads="1"/>
          </p:cNvSpPr>
          <p:nvPr/>
        </p:nvSpPr>
        <p:spPr bwMode="auto">
          <a:xfrm>
            <a:off x="0" y="0"/>
            <a:ext cx="9144000" cy="523875"/>
          </a:xfrm>
          <a:prstGeom prst="rect">
            <a:avLst/>
          </a:prstGeom>
          <a:solidFill>
            <a:srgbClr val="FFD65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b="1">
                <a:latin typeface="Arial" panose="020B0604020202020204" pitchFamily="34" charset="0"/>
                <a:cs typeface="Arial" panose="020B0604020202020204" pitchFamily="34" charset="0"/>
              </a:rPr>
              <a:t>Japanese Changing Fast their Clothing Culture</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7827" name="Rectangle 5"/>
          <p:cNvSpPr>
            <a:spLocks noChangeArrowheads="1"/>
          </p:cNvSpPr>
          <p:nvPr/>
        </p:nvSpPr>
        <p:spPr bwMode="auto">
          <a:xfrm>
            <a:off x="1042988" y="6165850"/>
            <a:ext cx="72723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nSpc>
                <a:spcPct val="95000"/>
              </a:lnSpc>
              <a:buFontTx/>
              <a:buNone/>
            </a:pPr>
            <a:r>
              <a:rPr lang="en-US" altLang="en-US" sz="1600">
                <a:latin typeface="Times New Roman" panose="02020603050405020304" pitchFamily="18" charset="0"/>
              </a:rPr>
              <a:t>Source: Edward Arens, UC Berkeley, Windsor Conference 9-11 April 2010. </a:t>
            </a:r>
          </a:p>
          <a:p>
            <a:pPr>
              <a:lnSpc>
                <a:spcPct val="95000"/>
              </a:lnSpc>
              <a:buFontTx/>
              <a:buNone/>
            </a:pPr>
            <a:endParaRPr lang="en-US" altLang="en-US" sz="1600">
              <a:latin typeface="Times New Roman" panose="02020603050405020304" pitchFamily="18" charset="0"/>
            </a:endParaRPr>
          </a:p>
          <a:p>
            <a:pPr>
              <a:lnSpc>
                <a:spcPct val="95000"/>
              </a:lnSpc>
              <a:buFontTx/>
              <a:buNone/>
            </a:pPr>
            <a:endParaRPr lang="en-US" altLang="en-US" sz="1600">
              <a:latin typeface="Times New Roman" panose="02020603050405020304" pitchFamily="18" charset="0"/>
            </a:endParaRPr>
          </a:p>
        </p:txBody>
      </p:sp>
      <p:sp>
        <p:nvSpPr>
          <p:cNvPr id="77828" name="TextBox 3"/>
          <p:cNvSpPr txBox="1">
            <a:spLocks noChangeArrowheads="1"/>
          </p:cNvSpPr>
          <p:nvPr/>
        </p:nvSpPr>
        <p:spPr bwMode="auto">
          <a:xfrm>
            <a:off x="0" y="20638"/>
            <a:ext cx="9144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b="1">
                <a:latin typeface="Calibri" panose="020F0502020204030204" pitchFamily="34" charset="0"/>
                <a:ea typeface="Segoe UI Symbol" panose="020B0502040204020203" pitchFamily="34" charset="0"/>
                <a:cs typeface="Segoe UI Symbol" panose="020B0502040204020203" pitchFamily="34" charset="0"/>
              </a:rPr>
              <a:t>PERSONAL ENVIRONMENTAL TECHNOLOGIES - PETS</a:t>
            </a:r>
          </a:p>
          <a:p>
            <a:pPr algn="ctr">
              <a:spcBef>
                <a:spcPct val="0"/>
              </a:spcBef>
              <a:buFontTx/>
              <a:buNone/>
            </a:pPr>
            <a:r>
              <a:rPr lang="en-GB" altLang="en-US" b="1">
                <a:latin typeface="Calibri" panose="020F0502020204030204" pitchFamily="34" charset="0"/>
                <a:ea typeface="Segoe UI Symbol" panose="020B0502040204020203" pitchFamily="34" charset="0"/>
                <a:cs typeface="Segoe UI Symbol" panose="020B0502040204020203" pitchFamily="34" charset="0"/>
              </a:rPr>
              <a:t>In Future we will heat / cool people not buildings</a:t>
            </a:r>
          </a:p>
        </p:txBody>
      </p:sp>
    </p:spTree>
  </p:cSld>
  <p:clrMapOvr>
    <a:masterClrMapping/>
  </p:clrMapOvr>
  <p:transition advClick="0" advTm="15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3175" y="38100"/>
            <a:ext cx="9140825" cy="1000125"/>
          </a:xfrm>
          <a:solidFill>
            <a:srgbClr val="F0CB62"/>
          </a:solidFill>
        </p:spPr>
        <p:txBody>
          <a:bodyPr/>
          <a:lstStyle/>
          <a:p>
            <a:pPr algn="ctr" eaLnBrk="1" hangingPunct="1"/>
            <a:r>
              <a:rPr lang="en-US" altLang="en-US" b="1">
                <a:solidFill>
                  <a:schemeClr val="tx1"/>
                </a:solidFill>
                <a:latin typeface="Arial" panose="020B0604020202020204" pitchFamily="34" charset="0"/>
                <a:cs typeface="Arial" panose="020B0604020202020204" pitchFamily="34" charset="0"/>
              </a:rPr>
              <a:t>PETS / Air - Take you PET with you</a:t>
            </a:r>
            <a:br>
              <a:rPr lang="en-US" altLang="en-US" b="1">
                <a:solidFill>
                  <a:schemeClr val="tx1"/>
                </a:solidFill>
                <a:latin typeface="Arial" panose="020B0604020202020204" pitchFamily="34" charset="0"/>
                <a:cs typeface="Arial" panose="020B0604020202020204" pitchFamily="34" charset="0"/>
              </a:rPr>
            </a:br>
            <a:endParaRPr lang="en-US" altLang="en-US" b="1">
              <a:solidFill>
                <a:schemeClr val="tx1"/>
              </a:solidFill>
              <a:latin typeface="Arial" panose="020B0604020202020204" pitchFamily="34" charset="0"/>
              <a:cs typeface="Arial" panose="020B0604020202020204" pitchFamily="34" charset="0"/>
            </a:endParaRPr>
          </a:p>
        </p:txBody>
      </p:sp>
      <p:pic>
        <p:nvPicPr>
          <p:cNvPr id="78851" name="Picture 2" descr="C:\Users\EDAREN~1\AppData\Local\Temp\DSC01489.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1185863"/>
            <a:ext cx="3856038" cy="4395787"/>
          </a:xfrm>
          <a:noFill/>
        </p:spPr>
      </p:pic>
      <p:pic>
        <p:nvPicPr>
          <p:cNvPr id="78852" name="Picture 4" descr="Fan Front Quart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385888"/>
            <a:ext cx="155575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6" descr="DSC0149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4419600"/>
            <a:ext cx="1628775"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421438" y="3836988"/>
            <a:ext cx="2411412" cy="385762"/>
          </a:xfrm>
          <a:prstGeom prst="rect">
            <a:avLst/>
          </a:prstGeom>
          <a:noFill/>
        </p:spPr>
        <p:txBody>
          <a:bodyPr>
            <a:spAutoFit/>
          </a:bodyPr>
          <a:lstStyle/>
          <a:p>
            <a:pPr>
              <a:lnSpc>
                <a:spcPct val="95000"/>
              </a:lnSpc>
              <a:spcAft>
                <a:spcPct val="30000"/>
              </a:spcAft>
              <a:buClr>
                <a:srgbClr val="040C72"/>
              </a:buClr>
              <a:buFont typeface="Wingdings" pitchFamily="2" charset="2"/>
              <a:buNone/>
              <a:defRPr/>
            </a:pPr>
            <a:r>
              <a:rPr lang="en-US" sz="2000" dirty="0">
                <a:solidFill>
                  <a:schemeClr val="tx1">
                    <a:lumMod val="50000"/>
                  </a:schemeClr>
                </a:solidFill>
                <a:latin typeface="Calibri" pitchFamily="34" charset="0"/>
                <a:cs typeface="Arial" charset="0"/>
              </a:rPr>
              <a:t>occupancy sensor</a:t>
            </a:r>
          </a:p>
        </p:txBody>
      </p:sp>
      <p:sp>
        <p:nvSpPr>
          <p:cNvPr id="9" name="TextBox 8"/>
          <p:cNvSpPr txBox="1"/>
          <p:nvPr/>
        </p:nvSpPr>
        <p:spPr>
          <a:xfrm>
            <a:off x="6421438" y="4937125"/>
            <a:ext cx="2063750" cy="385763"/>
          </a:xfrm>
          <a:prstGeom prst="rect">
            <a:avLst/>
          </a:prstGeom>
          <a:noFill/>
        </p:spPr>
        <p:txBody>
          <a:bodyPr>
            <a:spAutoFit/>
          </a:bodyPr>
          <a:lstStyle/>
          <a:p>
            <a:pPr>
              <a:lnSpc>
                <a:spcPct val="95000"/>
              </a:lnSpc>
              <a:spcAft>
                <a:spcPct val="30000"/>
              </a:spcAft>
              <a:buClr>
                <a:srgbClr val="040C72"/>
              </a:buClr>
              <a:buFont typeface="Wingdings" pitchFamily="2" charset="2"/>
              <a:buNone/>
              <a:defRPr/>
            </a:pPr>
            <a:r>
              <a:rPr lang="en-US" sz="2000" dirty="0">
                <a:solidFill>
                  <a:schemeClr val="tx1">
                    <a:lumMod val="50000"/>
                  </a:schemeClr>
                </a:solidFill>
                <a:latin typeface="Calibri" pitchFamily="34" charset="0"/>
                <a:cs typeface="Arial" charset="0"/>
              </a:rPr>
              <a:t>remote control</a:t>
            </a:r>
          </a:p>
        </p:txBody>
      </p:sp>
      <p:sp>
        <p:nvSpPr>
          <p:cNvPr id="78856" name="TextBox 10"/>
          <p:cNvSpPr txBox="1">
            <a:spLocks noChangeArrowheads="1"/>
          </p:cNvSpPr>
          <p:nvPr/>
        </p:nvSpPr>
        <p:spPr bwMode="auto">
          <a:xfrm>
            <a:off x="1566863" y="3465513"/>
            <a:ext cx="113823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eaLnBrk="1" hangingPunct="1">
              <a:lnSpc>
                <a:spcPct val="95000"/>
              </a:lnSpc>
              <a:spcBef>
                <a:spcPct val="0"/>
              </a:spcBef>
              <a:spcAft>
                <a:spcPct val="30000"/>
              </a:spcAft>
              <a:buClr>
                <a:srgbClr val="040C72"/>
              </a:buClr>
              <a:buFont typeface="Wingdings" panose="05000000000000000000" pitchFamily="2" charset="2"/>
              <a:buNone/>
            </a:pPr>
            <a:r>
              <a:rPr lang="en-US" altLang="en-US" sz="2000">
                <a:latin typeface="Times New Roman" panose="02020603050405020304" pitchFamily="18" charset="0"/>
                <a:cs typeface="Arial" panose="020B0604020202020204" pitchFamily="34" charset="0"/>
              </a:rPr>
              <a:t>3  W!</a:t>
            </a:r>
          </a:p>
        </p:txBody>
      </p:sp>
      <p:sp>
        <p:nvSpPr>
          <p:cNvPr id="78857" name="TextBox 9"/>
          <p:cNvSpPr txBox="1">
            <a:spLocks noChangeArrowheads="1"/>
          </p:cNvSpPr>
          <p:nvPr/>
        </p:nvSpPr>
        <p:spPr bwMode="auto">
          <a:xfrm>
            <a:off x="6353175" y="1847850"/>
            <a:ext cx="2479675"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eaLnBrk="1" hangingPunct="1">
              <a:lnSpc>
                <a:spcPct val="95000"/>
              </a:lnSpc>
              <a:spcBef>
                <a:spcPct val="0"/>
              </a:spcBef>
              <a:spcAft>
                <a:spcPct val="30000"/>
              </a:spcAft>
              <a:buClr>
                <a:srgbClr val="040C72"/>
              </a:buClr>
              <a:buFont typeface="Wingdings" panose="05000000000000000000" pitchFamily="2" charset="2"/>
              <a:buNone/>
            </a:pPr>
            <a:r>
              <a:rPr lang="en-US" altLang="en-US" sz="2000">
                <a:solidFill>
                  <a:srgbClr val="000000"/>
                </a:solidFill>
                <a:latin typeface="Calibri" panose="020F0502020204030204" pitchFamily="34" charset="0"/>
                <a:cs typeface="Arial" panose="020B0604020202020204" pitchFamily="34" charset="0"/>
              </a:rPr>
              <a:t>1 m/s corresponds to 3K temperature increase</a:t>
            </a:r>
          </a:p>
          <a:p>
            <a:pPr eaLnBrk="1" hangingPunct="1">
              <a:lnSpc>
                <a:spcPct val="95000"/>
              </a:lnSpc>
              <a:spcBef>
                <a:spcPct val="0"/>
              </a:spcBef>
              <a:spcAft>
                <a:spcPct val="30000"/>
              </a:spcAft>
              <a:buClr>
                <a:srgbClr val="040C72"/>
              </a:buClr>
              <a:buFont typeface="Wingdings" panose="05000000000000000000" pitchFamily="2" charset="2"/>
              <a:buNone/>
            </a:pPr>
            <a:endParaRPr lang="en-US" altLang="en-US" sz="2000">
              <a:solidFill>
                <a:srgbClr val="000000"/>
              </a:solidFill>
              <a:latin typeface="Calibri" panose="020F0502020204030204" pitchFamily="34" charset="0"/>
              <a:cs typeface="Arial" panose="020B0604020202020204" pitchFamily="34" charset="0"/>
            </a:endParaRPr>
          </a:p>
          <a:p>
            <a:pPr eaLnBrk="1" hangingPunct="1">
              <a:lnSpc>
                <a:spcPct val="95000"/>
              </a:lnSpc>
              <a:spcBef>
                <a:spcPct val="0"/>
              </a:spcBef>
              <a:spcAft>
                <a:spcPct val="30000"/>
              </a:spcAft>
              <a:buClr>
                <a:srgbClr val="040C72"/>
              </a:buClr>
              <a:buFont typeface="Wingdings" panose="05000000000000000000" pitchFamily="2" charset="2"/>
              <a:buNone/>
            </a:pPr>
            <a:endParaRPr lang="en-US" altLang="en-US" sz="2000">
              <a:solidFill>
                <a:srgbClr val="000000"/>
              </a:solidFill>
              <a:latin typeface="Calibri" panose="020F0502020204030204" pitchFamily="34" charset="0"/>
              <a:cs typeface="Arial" panose="020B0604020202020204" pitchFamily="34" charset="0"/>
            </a:endParaRPr>
          </a:p>
          <a:p>
            <a:pPr eaLnBrk="1" hangingPunct="1">
              <a:lnSpc>
                <a:spcPct val="95000"/>
              </a:lnSpc>
              <a:spcBef>
                <a:spcPct val="0"/>
              </a:spcBef>
              <a:spcAft>
                <a:spcPct val="30000"/>
              </a:spcAft>
              <a:buClr>
                <a:srgbClr val="040C72"/>
              </a:buClr>
              <a:buFont typeface="Wingdings" panose="05000000000000000000" pitchFamily="2" charset="2"/>
              <a:buNone/>
            </a:pPr>
            <a:endParaRPr lang="en-US" altLang="en-US" sz="2000">
              <a:solidFill>
                <a:srgbClr val="000000"/>
              </a:solidFill>
              <a:latin typeface="Calibri" panose="020F0502020204030204" pitchFamily="34" charset="0"/>
              <a:cs typeface="Arial" panose="020B0604020202020204" pitchFamily="34" charset="0"/>
            </a:endParaRPr>
          </a:p>
          <a:p>
            <a:pPr eaLnBrk="1" hangingPunct="1">
              <a:lnSpc>
                <a:spcPct val="95000"/>
              </a:lnSpc>
              <a:spcBef>
                <a:spcPct val="0"/>
              </a:spcBef>
              <a:spcAft>
                <a:spcPct val="30000"/>
              </a:spcAft>
              <a:buClr>
                <a:srgbClr val="040C72"/>
              </a:buClr>
              <a:buFont typeface="Wingdings" panose="05000000000000000000" pitchFamily="2" charset="2"/>
              <a:buNone/>
            </a:pPr>
            <a:endParaRPr lang="en-US" altLang="en-US" sz="2000">
              <a:solidFill>
                <a:srgbClr val="000000"/>
              </a:solidFill>
              <a:latin typeface="Calibri" panose="020F0502020204030204" pitchFamily="34" charset="0"/>
              <a:cs typeface="Arial" panose="020B0604020202020204" pitchFamily="34" charset="0"/>
            </a:endParaRPr>
          </a:p>
        </p:txBody>
      </p:sp>
      <p:sp>
        <p:nvSpPr>
          <p:cNvPr id="78858" name="Rectangle 5"/>
          <p:cNvSpPr>
            <a:spLocks noChangeArrowheads="1"/>
          </p:cNvSpPr>
          <p:nvPr/>
        </p:nvSpPr>
        <p:spPr bwMode="auto">
          <a:xfrm>
            <a:off x="387350" y="6350000"/>
            <a:ext cx="8291513"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nSpc>
                <a:spcPct val="95000"/>
              </a:lnSpc>
              <a:buFontTx/>
              <a:buNone/>
            </a:pPr>
            <a:r>
              <a:rPr lang="en-US" altLang="en-US" sz="2000">
                <a:latin typeface="Calibri" panose="020F0502020204030204" pitchFamily="34" charset="0"/>
              </a:rPr>
              <a:t>Source: Edward Arens, UC Berkeley, Windsor Conference 9-11 April 2010. </a:t>
            </a:r>
          </a:p>
          <a:p>
            <a:pPr>
              <a:lnSpc>
                <a:spcPct val="95000"/>
              </a:lnSpc>
              <a:buFontTx/>
              <a:buNone/>
            </a:pPr>
            <a:endParaRPr lang="en-US" altLang="en-US" sz="2000">
              <a:latin typeface="Calibri" panose="020F0502020204030204" pitchFamily="34" charset="0"/>
            </a:endParaRPr>
          </a:p>
          <a:p>
            <a:pPr>
              <a:lnSpc>
                <a:spcPct val="95000"/>
              </a:lnSpc>
              <a:buFontTx/>
              <a:buNone/>
            </a:pPr>
            <a:endParaRPr lang="en-US" altLang="en-US" sz="2000">
              <a:latin typeface="Calibri" panose="020F0502020204030204" pitchFamily="34" charset="0"/>
            </a:endParaRP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0"/>
            <a:ext cx="4130676" cy="633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29075" y="44450"/>
            <a:ext cx="5100638"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Box 5"/>
          <p:cNvSpPr txBox="1">
            <a:spLocks noChangeArrowheads="1"/>
          </p:cNvSpPr>
          <p:nvPr/>
        </p:nvSpPr>
        <p:spPr bwMode="auto">
          <a:xfrm>
            <a:off x="0" y="6356350"/>
            <a:ext cx="9129713" cy="461963"/>
          </a:xfrm>
          <a:prstGeom prst="rect">
            <a:avLst/>
          </a:prstGeom>
          <a:solidFill>
            <a:srgbClr val="FFD65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eaLnBrk="1" hangingPunct="1">
              <a:spcBef>
                <a:spcPct val="0"/>
              </a:spcBef>
              <a:buFontTx/>
              <a:buNone/>
            </a:pPr>
            <a:r>
              <a:rPr lang="en-GB" altLang="en-US" sz="2400" b="1">
                <a:latin typeface="Arial" panose="020B0604020202020204" pitchFamily="34" charset="0"/>
                <a:ea typeface="ＭＳ Ｐゴシック" panose="020B0600070205080204" pitchFamily="34" charset="-128"/>
                <a:cs typeface="Arial" panose="020B0604020202020204" pitchFamily="34" charset="0"/>
              </a:rPr>
              <a:t>RE-THINK HOW PEOPLE HEAT AND COOL THEM SELVES</a:t>
            </a:r>
          </a:p>
        </p:txBody>
      </p:sp>
      <p:pic>
        <p:nvPicPr>
          <p:cNvPr id="79877" name="Picture 2" descr="radiant_group02.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3594100"/>
            <a:ext cx="1954212"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9950" y="3594100"/>
            <a:ext cx="3179763"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995738" y="3363913"/>
            <a:ext cx="795337" cy="460375"/>
          </a:xfrm>
          <a:prstGeom prst="rect">
            <a:avLst/>
          </a:prstGeom>
          <a:solidFill>
            <a:schemeClr val="bg1"/>
          </a:solidFill>
        </p:spPr>
        <p:txBody>
          <a:bodyPr wrap="none">
            <a:spAutoFit/>
          </a:bodyPr>
          <a:lstStyle/>
          <a:p>
            <a:pPr>
              <a:defRPr/>
            </a:pPr>
            <a:r>
              <a:rPr lang="en-GB" b="1" dirty="0">
                <a:solidFill>
                  <a:schemeClr val="accent6"/>
                </a:solidFill>
                <a:latin typeface="Calibri" pitchFamily="34" charset="0"/>
              </a:rPr>
              <a:t>PETS</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Box 4"/>
          <p:cNvSpPr txBox="1">
            <a:spLocks noChangeArrowheads="1"/>
          </p:cNvSpPr>
          <p:nvPr/>
        </p:nvSpPr>
        <p:spPr bwMode="auto">
          <a:xfrm>
            <a:off x="2692400" y="77788"/>
            <a:ext cx="3546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b="1">
                <a:solidFill>
                  <a:schemeClr val="bg1"/>
                </a:solidFill>
                <a:latin typeface="Calibri" panose="020F0502020204030204" pitchFamily="34" charset="0"/>
              </a:rPr>
              <a:t>Protect the Vulnerable</a:t>
            </a:r>
          </a:p>
        </p:txBody>
      </p:sp>
      <p:sp>
        <p:nvSpPr>
          <p:cNvPr id="80899" name="Rectangle 5"/>
          <p:cNvSpPr>
            <a:spLocks noChangeArrowheads="1"/>
          </p:cNvSpPr>
          <p:nvPr/>
        </p:nvSpPr>
        <p:spPr bwMode="auto">
          <a:xfrm>
            <a:off x="250825" y="1127125"/>
            <a:ext cx="29210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solidFill>
                  <a:srgbClr val="FF0000"/>
                </a:solidFill>
                <a:latin typeface="Calibri" panose="020F0502020204030204" pitchFamily="34" charset="0"/>
              </a:rPr>
              <a:t>WARM GRAN PLAN</a:t>
            </a:r>
          </a:p>
          <a:p>
            <a:pPr>
              <a:spcBef>
                <a:spcPct val="0"/>
              </a:spcBef>
              <a:buFontTx/>
              <a:buNone/>
            </a:pPr>
            <a:endParaRPr lang="en-GB" altLang="en-US" sz="2400" b="1">
              <a:solidFill>
                <a:srgbClr val="FF0000"/>
              </a:solidFill>
              <a:latin typeface="Calibri" panose="020F0502020204030204" pitchFamily="34" charset="0"/>
            </a:endParaRPr>
          </a:p>
          <a:p>
            <a:pPr>
              <a:spcBef>
                <a:spcPct val="0"/>
              </a:spcBef>
              <a:buFontTx/>
              <a:buNone/>
            </a:pPr>
            <a:endParaRPr lang="en-GB" altLang="en-US" sz="2400" b="1">
              <a:solidFill>
                <a:srgbClr val="FF0000"/>
              </a:solidFill>
              <a:latin typeface="Calibri" panose="020F0502020204030204" pitchFamily="34" charset="0"/>
            </a:endParaRPr>
          </a:p>
        </p:txBody>
      </p:sp>
      <p:pic>
        <p:nvPicPr>
          <p:cNvPr id="8090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5825" y="1008063"/>
            <a:ext cx="2498725"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Box 7"/>
          <p:cNvSpPr txBox="1">
            <a:spLocks noChangeArrowheads="1"/>
          </p:cNvSpPr>
          <p:nvPr/>
        </p:nvSpPr>
        <p:spPr bwMode="auto">
          <a:xfrm>
            <a:off x="3925888" y="1130300"/>
            <a:ext cx="15319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sz="2400" b="1">
                <a:solidFill>
                  <a:schemeClr val="bg1"/>
                </a:solidFill>
                <a:latin typeface="Calibri" panose="020F0502020204030204" pitchFamily="34" charset="0"/>
              </a:rPr>
              <a:t>Building </a:t>
            </a:r>
          </a:p>
          <a:p>
            <a:pPr algn="ctr">
              <a:spcBef>
                <a:spcPct val="0"/>
              </a:spcBef>
              <a:buFontTx/>
              <a:buNone/>
            </a:pPr>
            <a:r>
              <a:rPr lang="en-GB" altLang="en-US" sz="2400" b="1">
                <a:solidFill>
                  <a:schemeClr val="bg1"/>
                </a:solidFill>
                <a:latin typeface="Calibri" panose="020F0502020204030204" pitchFamily="34" charset="0"/>
              </a:rPr>
              <a:t>Resilience </a:t>
            </a:r>
          </a:p>
          <a:p>
            <a:pPr algn="ctr">
              <a:spcBef>
                <a:spcPct val="0"/>
              </a:spcBef>
              <a:buFontTx/>
              <a:buNone/>
            </a:pPr>
            <a:r>
              <a:rPr lang="en-GB" altLang="en-US" sz="2400" b="1">
                <a:solidFill>
                  <a:schemeClr val="bg1"/>
                </a:solidFill>
                <a:latin typeface="Calibri" panose="020F0502020204030204" pitchFamily="34" charset="0"/>
              </a:rPr>
              <a:t>Matters</a:t>
            </a:r>
          </a:p>
        </p:txBody>
      </p:sp>
      <p:pic>
        <p:nvPicPr>
          <p:cNvPr id="8090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838" y="177641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902075"/>
            <a:ext cx="25654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4" name="Rectangle 9"/>
          <p:cNvSpPr>
            <a:spLocks noChangeArrowheads="1"/>
          </p:cNvSpPr>
          <p:nvPr/>
        </p:nvSpPr>
        <p:spPr bwMode="auto">
          <a:xfrm>
            <a:off x="6253163" y="1216025"/>
            <a:ext cx="29210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solidFill>
                  <a:schemeClr val="accent2"/>
                </a:solidFill>
                <a:latin typeface="Calibri" panose="020F0502020204030204" pitchFamily="34" charset="0"/>
              </a:rPr>
              <a:t>KOOL GRAN PLAN</a:t>
            </a:r>
          </a:p>
          <a:p>
            <a:pPr>
              <a:spcBef>
                <a:spcPct val="0"/>
              </a:spcBef>
              <a:buFontTx/>
              <a:buNone/>
            </a:pPr>
            <a:endParaRPr lang="en-GB" altLang="en-US" sz="2400" b="1">
              <a:solidFill>
                <a:schemeClr val="accent2"/>
              </a:solidFill>
              <a:latin typeface="Calibri" panose="020F0502020204030204" pitchFamily="34" charset="0"/>
            </a:endParaRPr>
          </a:p>
          <a:p>
            <a:pPr>
              <a:spcBef>
                <a:spcPct val="0"/>
              </a:spcBef>
              <a:buFontTx/>
              <a:buNone/>
            </a:pPr>
            <a:endParaRPr lang="en-GB" altLang="en-US" sz="2400" b="1">
              <a:solidFill>
                <a:schemeClr val="accent2"/>
              </a:solidFill>
              <a:latin typeface="Calibri" panose="020F0502020204030204" pitchFamily="34" charset="0"/>
            </a:endParaRPr>
          </a:p>
        </p:txBody>
      </p:sp>
      <p:pic>
        <p:nvPicPr>
          <p:cNvPr id="8090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62663" y="1758950"/>
            <a:ext cx="2643187"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6"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38875" y="3902075"/>
            <a:ext cx="246697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7" name="TextBox 6"/>
          <p:cNvSpPr txBox="1">
            <a:spLocks noChangeArrowheads="1"/>
          </p:cNvSpPr>
          <p:nvPr/>
        </p:nvSpPr>
        <p:spPr bwMode="auto">
          <a:xfrm>
            <a:off x="2822575" y="3509963"/>
            <a:ext cx="3416300" cy="1816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b="1">
                <a:latin typeface="Calibri" panose="020F0502020204030204" pitchFamily="34" charset="0"/>
              </a:rPr>
              <a:t>Make a Climate</a:t>
            </a:r>
          </a:p>
          <a:p>
            <a:pPr algn="ctr">
              <a:spcBef>
                <a:spcPct val="0"/>
              </a:spcBef>
              <a:buFontTx/>
              <a:buNone/>
            </a:pPr>
            <a:r>
              <a:rPr lang="en-GB" altLang="en-US" b="1">
                <a:latin typeface="Calibri" panose="020F0502020204030204" pitchFamily="34" charset="0"/>
              </a:rPr>
              <a:t>Safe Room for </a:t>
            </a:r>
          </a:p>
          <a:p>
            <a:pPr algn="ctr">
              <a:spcBef>
                <a:spcPct val="0"/>
              </a:spcBef>
              <a:buFontTx/>
              <a:buNone/>
            </a:pPr>
            <a:r>
              <a:rPr lang="en-GB" altLang="en-US" b="1">
                <a:latin typeface="Calibri" panose="020F0502020204030204" pitchFamily="34" charset="0"/>
              </a:rPr>
              <a:t>The old and the </a:t>
            </a:r>
          </a:p>
          <a:p>
            <a:pPr algn="ctr">
              <a:spcBef>
                <a:spcPct val="0"/>
              </a:spcBef>
              <a:buFontTx/>
              <a:buNone/>
            </a:pPr>
            <a:r>
              <a:rPr lang="en-GB" altLang="en-US" b="1">
                <a:latin typeface="Calibri" panose="020F0502020204030204" pitchFamily="34" charset="0"/>
              </a:rPr>
              <a:t>Young in homes</a:t>
            </a:r>
          </a:p>
        </p:txBody>
      </p:sp>
      <p:sp>
        <p:nvSpPr>
          <p:cNvPr id="80908" name="TextBox 9"/>
          <p:cNvSpPr txBox="1">
            <a:spLocks noChangeArrowheads="1"/>
          </p:cNvSpPr>
          <p:nvPr/>
        </p:nvSpPr>
        <p:spPr bwMode="auto">
          <a:xfrm>
            <a:off x="0" y="19050"/>
            <a:ext cx="9144000" cy="954088"/>
          </a:xfrm>
          <a:prstGeom prst="rect">
            <a:avLst/>
          </a:prstGeom>
          <a:solidFill>
            <a:srgbClr val="FFD65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eaLnBrk="1" hangingPunct="1">
              <a:spcBef>
                <a:spcPct val="0"/>
              </a:spcBef>
              <a:buFontTx/>
              <a:buNone/>
            </a:pPr>
            <a:r>
              <a:rPr lang="en-GB" altLang="en-US" b="1">
                <a:latin typeface="Arial" panose="020B0604020202020204" pitchFamily="34" charset="0"/>
                <a:ea typeface="ＭＳ Ｐゴシック" panose="020B0600070205080204" pitchFamily="34" charset="-128"/>
                <a:cs typeface="Arial" panose="020B0604020202020204" pitchFamily="34" charset="0"/>
              </a:rPr>
              <a:t>BUILDINGS / LIFESTYLES  WITH CLIMATE REFUGES - </a:t>
            </a:r>
            <a:r>
              <a:rPr lang="en-GB" altLang="en-US" b="1">
                <a:solidFill>
                  <a:srgbClr val="FF0000"/>
                </a:solidFill>
                <a:latin typeface="Arial" panose="020B0604020202020204" pitchFamily="34" charset="0"/>
                <a:ea typeface="ＭＳ Ｐゴシック" panose="020B0600070205080204" pitchFamily="34" charset="-128"/>
                <a:cs typeface="Arial" panose="020B0604020202020204" pitchFamily="34" charset="0"/>
              </a:rPr>
              <a:t>Cool and Cosy Corners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Emissions_800"/>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4925" y="622300"/>
            <a:ext cx="9144000" cy="6235700"/>
          </a:xfrm>
        </p:spPr>
      </p:pic>
      <p:sp>
        <p:nvSpPr>
          <p:cNvPr id="27651" name="Text Box 3"/>
          <p:cNvSpPr txBox="1">
            <a:spLocks noChangeArrowheads="1"/>
          </p:cNvSpPr>
          <p:nvPr/>
        </p:nvSpPr>
        <p:spPr bwMode="auto">
          <a:xfrm>
            <a:off x="5627688" y="6453188"/>
            <a:ext cx="32242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1800">
                <a:latin typeface="Arial" panose="020B0604020202020204" pitchFamily="34" charset="0"/>
                <a:cs typeface="Arial" panose="020B0604020202020204" pitchFamily="34" charset="0"/>
              </a:rPr>
              <a:t>www.</a:t>
            </a:r>
            <a:r>
              <a:rPr lang="en-GB" altLang="en-US" sz="1800" b="1">
                <a:latin typeface="Arial" panose="020B0604020202020204" pitchFamily="34" charset="0"/>
                <a:cs typeface="Arial" panose="020B0604020202020204" pitchFamily="34" charset="0"/>
              </a:rPr>
              <a:t>ipcc</a:t>
            </a:r>
            <a:r>
              <a:rPr lang="en-GB" altLang="en-US" sz="1800">
                <a:latin typeface="Arial" panose="020B0604020202020204" pitchFamily="34" charset="0"/>
                <a:cs typeface="Arial" panose="020B0604020202020204" pitchFamily="34" charset="0"/>
              </a:rPr>
              <a:t>.ch/SPM6avr07.pdf </a:t>
            </a:r>
          </a:p>
        </p:txBody>
      </p:sp>
      <p:sp>
        <p:nvSpPr>
          <p:cNvPr id="27652" name="Text Box 4"/>
          <p:cNvSpPr txBox="1">
            <a:spLocks noChangeArrowheads="1"/>
          </p:cNvSpPr>
          <p:nvPr/>
        </p:nvSpPr>
        <p:spPr bwMode="auto">
          <a:xfrm>
            <a:off x="0" y="-26988"/>
            <a:ext cx="9144000" cy="954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b="1">
                <a:solidFill>
                  <a:srgbClr val="FF0000"/>
                </a:solidFill>
                <a:latin typeface="Arial" panose="020B0604020202020204" pitchFamily="34" charset="0"/>
                <a:cs typeface="Arial" panose="020B0604020202020204" pitchFamily="34" charset="0"/>
              </a:rPr>
              <a:t>PROBLEM 3: </a:t>
            </a:r>
            <a:r>
              <a:rPr lang="en-GB" altLang="en-US" b="1">
                <a:latin typeface="Arial" panose="020B0604020202020204" pitchFamily="34" charset="0"/>
                <a:cs typeface="Arial" panose="020B0604020202020204" pitchFamily="34" charset="0"/>
              </a:rPr>
              <a:t>CLIMATE CHAOS</a:t>
            </a:r>
          </a:p>
          <a:p>
            <a:pPr algn="ctr">
              <a:spcBef>
                <a:spcPct val="0"/>
              </a:spcBef>
              <a:buFontTx/>
              <a:buNone/>
            </a:pPr>
            <a:r>
              <a:rPr lang="en-GB" altLang="en-US" b="1">
                <a:solidFill>
                  <a:srgbClr val="FF0000"/>
                </a:solidFill>
                <a:latin typeface="Arial" panose="020B0604020202020204" pitchFamily="34" charset="0"/>
                <a:cs typeface="Arial" panose="020B0604020202020204" pitchFamily="34" charset="0"/>
              </a:rPr>
              <a:t>PROBLEM 4: </a:t>
            </a:r>
            <a:r>
              <a:rPr lang="en-GB" altLang="en-US" b="1">
                <a:latin typeface="Arial" panose="020B0604020202020204" pitchFamily="34" charset="0"/>
                <a:cs typeface="Arial" panose="020B0604020202020204" pitchFamily="34" charset="0"/>
              </a:rPr>
              <a:t>NOT ‘ GETTING IT’</a:t>
            </a:r>
            <a:endParaRPr lang="en-US" altLang="en-US" b="1">
              <a:latin typeface="Arial" panose="020B0604020202020204" pitchFamily="34" charset="0"/>
              <a:cs typeface="Arial" panose="020B0604020202020204" pitchFamily="34" charset="0"/>
            </a:endParaRPr>
          </a:p>
        </p:txBody>
      </p:sp>
      <p:sp>
        <p:nvSpPr>
          <p:cNvPr id="27653" name="Text Box 5"/>
          <p:cNvSpPr txBox="1">
            <a:spLocks noChangeArrowheads="1"/>
          </p:cNvSpPr>
          <p:nvPr/>
        </p:nvSpPr>
        <p:spPr bwMode="auto">
          <a:xfrm>
            <a:off x="8340725" y="4321175"/>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a:latin typeface="Times New Roman" panose="02020603050405020304" pitchFamily="18" charset="0"/>
              </a:rPr>
              <a:t>0</a:t>
            </a:r>
            <a:r>
              <a:rPr lang="en-GB" altLang="en-US" sz="2400" baseline="30000">
                <a:latin typeface="Times New Roman" panose="02020603050405020304" pitchFamily="18" charset="0"/>
              </a:rPr>
              <a:t>0</a:t>
            </a:r>
            <a:r>
              <a:rPr lang="en-GB" altLang="en-US" sz="2400">
                <a:latin typeface="Times New Roman" panose="02020603050405020304" pitchFamily="18" charset="0"/>
              </a:rPr>
              <a:t>C</a:t>
            </a:r>
            <a:endParaRPr lang="en-US" altLang="en-US" sz="2400">
              <a:latin typeface="Times New Roman" panose="02020603050405020304" pitchFamily="18" charset="0"/>
            </a:endParaRPr>
          </a:p>
        </p:txBody>
      </p:sp>
      <p:sp>
        <p:nvSpPr>
          <p:cNvPr id="27654" name="Text Box 6"/>
          <p:cNvSpPr txBox="1">
            <a:spLocks noChangeArrowheads="1"/>
          </p:cNvSpPr>
          <p:nvPr/>
        </p:nvSpPr>
        <p:spPr bwMode="auto">
          <a:xfrm>
            <a:off x="8340725" y="3419475"/>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a:latin typeface="Times New Roman" panose="02020603050405020304" pitchFamily="18" charset="0"/>
              </a:rPr>
              <a:t>2</a:t>
            </a:r>
            <a:r>
              <a:rPr lang="en-GB" altLang="en-US" sz="2400" baseline="30000">
                <a:latin typeface="Times New Roman" panose="02020603050405020304" pitchFamily="18" charset="0"/>
              </a:rPr>
              <a:t>0</a:t>
            </a:r>
            <a:r>
              <a:rPr lang="en-GB" altLang="en-US" sz="2400">
                <a:latin typeface="Times New Roman" panose="02020603050405020304" pitchFamily="18" charset="0"/>
              </a:rPr>
              <a:t>C</a:t>
            </a:r>
            <a:endParaRPr lang="en-US" altLang="en-US" sz="2400">
              <a:latin typeface="Times New Roman" panose="02020603050405020304" pitchFamily="18" charset="0"/>
            </a:endParaRPr>
          </a:p>
        </p:txBody>
      </p:sp>
      <p:sp>
        <p:nvSpPr>
          <p:cNvPr id="27655" name="Text Box 7"/>
          <p:cNvSpPr txBox="1">
            <a:spLocks noChangeArrowheads="1"/>
          </p:cNvSpPr>
          <p:nvPr/>
        </p:nvSpPr>
        <p:spPr bwMode="auto">
          <a:xfrm>
            <a:off x="8375650" y="2403475"/>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a:latin typeface="Times New Roman" panose="02020603050405020304" pitchFamily="18" charset="0"/>
              </a:rPr>
              <a:t>4</a:t>
            </a:r>
            <a:r>
              <a:rPr lang="en-GB" altLang="en-US" sz="2400" baseline="30000">
                <a:latin typeface="Times New Roman" panose="02020603050405020304" pitchFamily="18" charset="0"/>
              </a:rPr>
              <a:t>0</a:t>
            </a:r>
            <a:r>
              <a:rPr lang="en-GB" altLang="en-US" sz="2400">
                <a:latin typeface="Times New Roman" panose="02020603050405020304" pitchFamily="18" charset="0"/>
              </a:rPr>
              <a:t>C</a:t>
            </a:r>
            <a:endParaRPr lang="en-US" altLang="en-US" sz="2400">
              <a:latin typeface="Times New Roman" panose="02020603050405020304" pitchFamily="18" charset="0"/>
            </a:endParaRPr>
          </a:p>
        </p:txBody>
      </p:sp>
      <p:sp>
        <p:nvSpPr>
          <p:cNvPr id="27656" name="Text Box 8"/>
          <p:cNvSpPr txBox="1">
            <a:spLocks noChangeArrowheads="1"/>
          </p:cNvSpPr>
          <p:nvPr/>
        </p:nvSpPr>
        <p:spPr bwMode="auto">
          <a:xfrm>
            <a:off x="8340725" y="1438275"/>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a:latin typeface="Times New Roman" panose="02020603050405020304" pitchFamily="18" charset="0"/>
              </a:rPr>
              <a:t>6</a:t>
            </a:r>
            <a:r>
              <a:rPr lang="en-GB" altLang="en-US" sz="2400" baseline="30000">
                <a:latin typeface="Times New Roman" panose="02020603050405020304" pitchFamily="18" charset="0"/>
              </a:rPr>
              <a:t>0</a:t>
            </a:r>
            <a:r>
              <a:rPr lang="en-GB" altLang="en-US" sz="2400">
                <a:latin typeface="Times New Roman" panose="02020603050405020304" pitchFamily="18" charset="0"/>
              </a:rPr>
              <a:t>C</a:t>
            </a:r>
            <a:endParaRPr lang="en-US" altLang="en-US" sz="2400">
              <a:latin typeface="Times New Roman" panose="02020603050405020304" pitchFamily="18" charset="0"/>
            </a:endParaRPr>
          </a:p>
        </p:txBody>
      </p:sp>
      <p:sp>
        <p:nvSpPr>
          <p:cNvPr id="27657" name="AutoShape 9"/>
          <p:cNvSpPr>
            <a:spLocks noChangeArrowheads="1"/>
          </p:cNvSpPr>
          <p:nvPr/>
        </p:nvSpPr>
        <p:spPr bwMode="auto">
          <a:xfrm>
            <a:off x="4657725" y="3440113"/>
            <a:ext cx="1903413" cy="155575"/>
          </a:xfrm>
          <a:prstGeom prst="rightArrow">
            <a:avLst>
              <a:gd name="adj1" fmla="val 50000"/>
              <a:gd name="adj2" fmla="val 305867"/>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GB" altLang="en-US" sz="2400">
              <a:latin typeface="Times New Roman" panose="02020603050405020304" pitchFamily="18" charset="0"/>
            </a:endParaRPr>
          </a:p>
        </p:txBody>
      </p:sp>
      <p:sp>
        <p:nvSpPr>
          <p:cNvPr id="27658" name="AutoShape 10"/>
          <p:cNvSpPr>
            <a:spLocks noChangeArrowheads="1"/>
          </p:cNvSpPr>
          <p:nvPr/>
        </p:nvSpPr>
        <p:spPr bwMode="auto">
          <a:xfrm>
            <a:off x="5453063" y="2878138"/>
            <a:ext cx="1827212" cy="180975"/>
          </a:xfrm>
          <a:prstGeom prst="rightArrow">
            <a:avLst>
              <a:gd name="adj1" fmla="val 50000"/>
              <a:gd name="adj2" fmla="val 252412"/>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endParaRPr lang="en-US" altLang="en-US" sz="2400">
              <a:solidFill>
                <a:srgbClr val="FF0000"/>
              </a:solidFill>
              <a:latin typeface="Times New Roman" panose="02020603050405020304" pitchFamily="18" charset="0"/>
            </a:endParaRPr>
          </a:p>
        </p:txBody>
      </p:sp>
      <p:sp>
        <p:nvSpPr>
          <p:cNvPr id="27659" name="AutoShape 11"/>
          <p:cNvSpPr>
            <a:spLocks noChangeArrowheads="1"/>
          </p:cNvSpPr>
          <p:nvPr/>
        </p:nvSpPr>
        <p:spPr bwMode="auto">
          <a:xfrm>
            <a:off x="7185025" y="2951163"/>
            <a:ext cx="307975" cy="2959100"/>
          </a:xfrm>
          <a:prstGeom prst="upDownArrow">
            <a:avLst>
              <a:gd name="adj1" fmla="val 50000"/>
              <a:gd name="adj2" fmla="val 192165"/>
            </a:avLst>
          </a:prstGeom>
          <a:solidFill>
            <a:srgbClr val="FF3300"/>
          </a:solidFill>
          <a:ln w="9525">
            <a:solidFill>
              <a:schemeClr val="tx1"/>
            </a:solidFill>
            <a:miter lim="800000"/>
            <a:headEnd/>
            <a:tailEnd/>
          </a:ln>
        </p:spPr>
        <p:txBody>
          <a:bodyPr vert="eaVert"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endParaRPr lang="en-US" altLang="en-US" sz="2400">
              <a:solidFill>
                <a:srgbClr val="FF3300"/>
              </a:solidFill>
              <a:latin typeface="Times New Roman" panose="02020603050405020304" pitchFamily="18" charset="0"/>
            </a:endParaRPr>
          </a:p>
        </p:txBody>
      </p:sp>
      <p:sp>
        <p:nvSpPr>
          <p:cNvPr id="27660" name="Text Box 12"/>
          <p:cNvSpPr txBox="1">
            <a:spLocks noChangeArrowheads="1"/>
          </p:cNvSpPr>
          <p:nvPr/>
        </p:nvSpPr>
        <p:spPr bwMode="auto">
          <a:xfrm>
            <a:off x="7019925" y="5876925"/>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latin typeface="Times New Roman" panose="02020603050405020304" pitchFamily="18" charset="0"/>
              </a:rPr>
              <a:t>2065</a:t>
            </a:r>
            <a:endParaRPr lang="en-US" altLang="en-US" sz="2400" b="1">
              <a:latin typeface="Times New Roman" panose="02020603050405020304" pitchFamily="18" charset="0"/>
            </a:endParaRPr>
          </a:p>
        </p:txBody>
      </p:sp>
      <p:sp>
        <p:nvSpPr>
          <p:cNvPr id="62477" name="Rectangle 13"/>
          <p:cNvSpPr>
            <a:spLocks noChangeArrowheads="1"/>
          </p:cNvSpPr>
          <p:nvPr/>
        </p:nvSpPr>
        <p:spPr bwMode="auto">
          <a:xfrm>
            <a:off x="1509713" y="3267075"/>
            <a:ext cx="3305175" cy="400050"/>
          </a:xfrm>
          <a:prstGeom prst="rect">
            <a:avLst/>
          </a:prstGeom>
          <a:solidFill>
            <a:schemeClr val="bg1"/>
          </a:solidFill>
          <a:ln>
            <a:noFill/>
          </a:ln>
        </p:spPr>
        <p:txBody>
          <a:bodyPr>
            <a:spAutoFit/>
          </a:bodyPr>
          <a:lstStyle/>
          <a:p>
            <a:pPr>
              <a:defRPr/>
            </a:pPr>
            <a:r>
              <a:rPr lang="en-GB" sz="2000" b="1" dirty="0">
                <a:solidFill>
                  <a:srgbClr val="FF0000"/>
                </a:solidFill>
                <a:latin typeface="Calibri" pitchFamily="34" charset="0"/>
              </a:rPr>
              <a:t>2</a:t>
            </a:r>
            <a:r>
              <a:rPr lang="en-GB" sz="2000" b="1" baseline="30000" dirty="0">
                <a:solidFill>
                  <a:srgbClr val="FF0000"/>
                </a:solidFill>
                <a:latin typeface="Calibri" pitchFamily="34" charset="0"/>
              </a:rPr>
              <a:t>0</a:t>
            </a:r>
            <a:r>
              <a:rPr lang="en-GB" sz="2000" b="1" dirty="0">
                <a:solidFill>
                  <a:srgbClr val="FF0000"/>
                </a:solidFill>
                <a:latin typeface="Calibri" pitchFamily="34" charset="0"/>
              </a:rPr>
              <a:t>C </a:t>
            </a:r>
            <a:r>
              <a:rPr lang="en-GB" sz="2000" b="1" dirty="0">
                <a:solidFill>
                  <a:schemeClr val="accent6"/>
                </a:solidFill>
                <a:latin typeface="Calibri" pitchFamily="34" charset="0"/>
              </a:rPr>
              <a:t>– 2000s – Sustainability </a:t>
            </a:r>
            <a:endParaRPr lang="en-US" sz="2000" b="1" dirty="0">
              <a:solidFill>
                <a:schemeClr val="accent6"/>
              </a:solidFill>
              <a:latin typeface="Calibri" pitchFamily="34" charset="0"/>
            </a:endParaRPr>
          </a:p>
        </p:txBody>
      </p:sp>
      <p:sp>
        <p:nvSpPr>
          <p:cNvPr id="62478" name="Rectangle 14"/>
          <p:cNvSpPr>
            <a:spLocks noChangeArrowheads="1"/>
          </p:cNvSpPr>
          <p:nvPr/>
        </p:nvSpPr>
        <p:spPr bwMode="auto">
          <a:xfrm>
            <a:off x="2254250" y="2751138"/>
            <a:ext cx="3238500" cy="400050"/>
          </a:xfrm>
          <a:prstGeom prst="rect">
            <a:avLst/>
          </a:prstGeom>
          <a:solidFill>
            <a:schemeClr val="bg1"/>
          </a:solidFill>
          <a:ln>
            <a:noFill/>
          </a:ln>
        </p:spPr>
        <p:txBody>
          <a:bodyPr wrap="none">
            <a:spAutoFit/>
          </a:bodyPr>
          <a:lstStyle/>
          <a:p>
            <a:pPr>
              <a:defRPr/>
            </a:pPr>
            <a:r>
              <a:rPr lang="en-GB" sz="2000" b="1" dirty="0">
                <a:solidFill>
                  <a:srgbClr val="FF0000"/>
                </a:solidFill>
                <a:latin typeface="Calibri" pitchFamily="34" charset="0"/>
              </a:rPr>
              <a:t>3</a:t>
            </a:r>
            <a:r>
              <a:rPr lang="en-GB" sz="2000" b="1" baseline="30000" dirty="0">
                <a:solidFill>
                  <a:srgbClr val="FF0000"/>
                </a:solidFill>
                <a:latin typeface="Calibri" pitchFamily="34" charset="0"/>
              </a:rPr>
              <a:t>0</a:t>
            </a:r>
            <a:r>
              <a:rPr lang="en-GB" sz="2000" b="1" dirty="0">
                <a:solidFill>
                  <a:srgbClr val="FF0000"/>
                </a:solidFill>
                <a:latin typeface="Calibri" pitchFamily="34" charset="0"/>
              </a:rPr>
              <a:t>C </a:t>
            </a:r>
            <a:r>
              <a:rPr lang="en-GB" sz="2000" b="1" dirty="0">
                <a:solidFill>
                  <a:schemeClr val="accent6"/>
                </a:solidFill>
                <a:latin typeface="Calibri" pitchFamily="34" charset="0"/>
              </a:rPr>
              <a:t>– Paris 2015 + Resilience </a:t>
            </a:r>
            <a:endParaRPr lang="en-US" sz="2000" b="1" dirty="0">
              <a:solidFill>
                <a:schemeClr val="accent6"/>
              </a:solidFill>
              <a:latin typeface="Calibri" pitchFamily="34" charset="0"/>
            </a:endParaRPr>
          </a:p>
        </p:txBody>
      </p:sp>
      <p:sp>
        <p:nvSpPr>
          <p:cNvPr id="27663" name="AutoShape 15"/>
          <p:cNvSpPr>
            <a:spLocks noChangeArrowheads="1"/>
          </p:cNvSpPr>
          <p:nvPr/>
        </p:nvSpPr>
        <p:spPr bwMode="auto">
          <a:xfrm>
            <a:off x="3773488" y="3865563"/>
            <a:ext cx="1903412" cy="155575"/>
          </a:xfrm>
          <a:prstGeom prst="rightArrow">
            <a:avLst>
              <a:gd name="adj1" fmla="val 50000"/>
              <a:gd name="adj2" fmla="val 305867"/>
            </a:avLst>
          </a:prstGeom>
          <a:solidFill>
            <a:srgbClr val="FF0000"/>
          </a:solidFill>
          <a:ln w="9525">
            <a:solidFill>
              <a:schemeClr val="tx1"/>
            </a:solidFill>
            <a:miter lim="800000"/>
            <a:headEnd/>
            <a:tailEnd/>
          </a:ln>
        </p:spPr>
        <p:txBody>
          <a:bodyPr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GB" altLang="en-US" sz="2400">
              <a:latin typeface="Times New Roman" panose="02020603050405020304" pitchFamily="18" charset="0"/>
            </a:endParaRPr>
          </a:p>
        </p:txBody>
      </p:sp>
      <p:sp>
        <p:nvSpPr>
          <p:cNvPr id="62480" name="Rectangle 16"/>
          <p:cNvSpPr>
            <a:spLocks noChangeArrowheads="1"/>
          </p:cNvSpPr>
          <p:nvPr/>
        </p:nvSpPr>
        <p:spPr bwMode="auto">
          <a:xfrm>
            <a:off x="1143000" y="3802063"/>
            <a:ext cx="2670175" cy="400050"/>
          </a:xfrm>
          <a:prstGeom prst="rect">
            <a:avLst/>
          </a:prstGeom>
          <a:solidFill>
            <a:schemeClr val="bg1"/>
          </a:solidFill>
          <a:ln>
            <a:noFill/>
          </a:ln>
        </p:spPr>
        <p:txBody>
          <a:bodyPr>
            <a:spAutoFit/>
          </a:bodyPr>
          <a:lstStyle/>
          <a:p>
            <a:pPr>
              <a:defRPr/>
            </a:pPr>
            <a:r>
              <a:rPr lang="en-GB" sz="2000" b="1" dirty="0">
                <a:solidFill>
                  <a:srgbClr val="FF0000"/>
                </a:solidFill>
                <a:latin typeface="Calibri" pitchFamily="34" charset="0"/>
              </a:rPr>
              <a:t>1</a:t>
            </a:r>
            <a:r>
              <a:rPr lang="en-GB" sz="2000" b="1" baseline="30000" dirty="0">
                <a:solidFill>
                  <a:srgbClr val="FF0000"/>
                </a:solidFill>
                <a:latin typeface="Calibri" pitchFamily="34" charset="0"/>
              </a:rPr>
              <a:t>0</a:t>
            </a:r>
            <a:r>
              <a:rPr lang="en-GB" sz="2000" b="1" dirty="0">
                <a:solidFill>
                  <a:srgbClr val="FF0000"/>
                </a:solidFill>
                <a:latin typeface="Calibri" pitchFamily="34" charset="0"/>
              </a:rPr>
              <a:t>C </a:t>
            </a:r>
            <a:r>
              <a:rPr lang="en-GB" sz="2000" b="1" dirty="0">
                <a:solidFill>
                  <a:schemeClr val="accent6"/>
                </a:solidFill>
                <a:latin typeface="Calibri" pitchFamily="34" charset="0"/>
              </a:rPr>
              <a:t>– 20</a:t>
            </a:r>
            <a:r>
              <a:rPr lang="en-GB" sz="2000" b="1" baseline="30000" dirty="0">
                <a:solidFill>
                  <a:schemeClr val="accent6"/>
                </a:solidFill>
                <a:latin typeface="Calibri" pitchFamily="34" charset="0"/>
              </a:rPr>
              <a:t>th</a:t>
            </a:r>
            <a:r>
              <a:rPr lang="en-GB" sz="2000" b="1" dirty="0">
                <a:solidFill>
                  <a:schemeClr val="accent6"/>
                </a:solidFill>
                <a:latin typeface="Calibri" pitchFamily="34" charset="0"/>
              </a:rPr>
              <a:t> Century BAU</a:t>
            </a:r>
            <a:endParaRPr lang="en-US" sz="2000" b="1" dirty="0">
              <a:solidFill>
                <a:schemeClr val="accent6"/>
              </a:solidFill>
              <a:latin typeface="Calibri" pitchFamily="34" charset="0"/>
            </a:endParaRPr>
          </a:p>
        </p:txBody>
      </p:sp>
      <p:sp>
        <p:nvSpPr>
          <p:cNvPr id="27665" name="AutoShape 17"/>
          <p:cNvSpPr>
            <a:spLocks noChangeArrowheads="1"/>
          </p:cNvSpPr>
          <p:nvPr/>
        </p:nvSpPr>
        <p:spPr bwMode="auto">
          <a:xfrm>
            <a:off x="5592763" y="4002088"/>
            <a:ext cx="193675" cy="1866900"/>
          </a:xfrm>
          <a:prstGeom prst="upDownArrow">
            <a:avLst>
              <a:gd name="adj1" fmla="val 50000"/>
              <a:gd name="adj2" fmla="val 192787"/>
            </a:avLst>
          </a:prstGeom>
          <a:solidFill>
            <a:srgbClr val="FF3300"/>
          </a:solidFill>
          <a:ln w="9525">
            <a:solidFill>
              <a:schemeClr val="tx1"/>
            </a:solidFill>
            <a:miter lim="800000"/>
            <a:headEnd/>
            <a:tailEnd/>
          </a:ln>
        </p:spPr>
        <p:txBody>
          <a:bodyPr vert="eaVert"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endParaRPr lang="en-US" altLang="en-US" sz="2400">
              <a:solidFill>
                <a:srgbClr val="FF3300"/>
              </a:solidFill>
              <a:latin typeface="Times New Roman" panose="02020603050405020304" pitchFamily="18" charset="0"/>
            </a:endParaRPr>
          </a:p>
        </p:txBody>
      </p:sp>
      <p:sp>
        <p:nvSpPr>
          <p:cNvPr id="27666" name="Text Box 18"/>
          <p:cNvSpPr txBox="1">
            <a:spLocks noChangeArrowheads="1"/>
          </p:cNvSpPr>
          <p:nvPr/>
        </p:nvSpPr>
        <p:spPr bwMode="auto">
          <a:xfrm>
            <a:off x="5580063" y="602138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latin typeface="Times New Roman" panose="02020603050405020304" pitchFamily="18" charset="0"/>
              </a:rPr>
              <a:t>2010</a:t>
            </a:r>
            <a:endParaRPr lang="en-US" altLang="en-US" sz="2400" b="1">
              <a:latin typeface="Times New Roman" panose="02020603050405020304" pitchFamily="18" charset="0"/>
            </a:endParaRPr>
          </a:p>
        </p:txBody>
      </p:sp>
      <p:sp>
        <p:nvSpPr>
          <p:cNvPr id="27667" name="AutoShape 19"/>
          <p:cNvSpPr>
            <a:spLocks noChangeArrowheads="1"/>
          </p:cNvSpPr>
          <p:nvPr/>
        </p:nvSpPr>
        <p:spPr bwMode="auto">
          <a:xfrm>
            <a:off x="6481763" y="3541713"/>
            <a:ext cx="206375" cy="2362200"/>
          </a:xfrm>
          <a:prstGeom prst="upDownArrow">
            <a:avLst>
              <a:gd name="adj1" fmla="val 50000"/>
              <a:gd name="adj2" fmla="val 228923"/>
            </a:avLst>
          </a:prstGeom>
          <a:solidFill>
            <a:srgbClr val="FF3300"/>
          </a:solidFill>
          <a:ln w="9525">
            <a:solidFill>
              <a:schemeClr val="tx1"/>
            </a:solidFill>
            <a:miter lim="800000"/>
            <a:headEnd/>
            <a:tailEnd/>
          </a:ln>
        </p:spPr>
        <p:txBody>
          <a:bodyPr vert="eaVert"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endParaRPr lang="en-US" altLang="en-US" sz="2400">
              <a:solidFill>
                <a:srgbClr val="FF3300"/>
              </a:solidFill>
              <a:latin typeface="Times New Roman" panose="02020603050405020304" pitchFamily="18" charset="0"/>
            </a:endParaRPr>
          </a:p>
        </p:txBody>
      </p:sp>
      <p:sp>
        <p:nvSpPr>
          <p:cNvPr id="27668" name="Text Box 20"/>
          <p:cNvSpPr txBox="1">
            <a:spLocks noChangeArrowheads="1"/>
          </p:cNvSpPr>
          <p:nvPr/>
        </p:nvSpPr>
        <p:spPr bwMode="auto">
          <a:xfrm>
            <a:off x="6300788" y="5949950"/>
            <a:ext cx="7556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latin typeface="Times New Roman" panose="02020603050405020304" pitchFamily="18" charset="0"/>
              </a:rPr>
              <a:t>2045  </a:t>
            </a:r>
            <a:endParaRPr lang="en-US" altLang="en-US" sz="2400" b="1">
              <a:latin typeface="Times New Roman" panose="02020603050405020304" pitchFamily="18" charset="0"/>
            </a:endParaRPr>
          </a:p>
        </p:txBody>
      </p:sp>
      <p:sp>
        <p:nvSpPr>
          <p:cNvPr id="27669" name="TextBox 20"/>
          <p:cNvSpPr txBox="1">
            <a:spLocks noChangeArrowheads="1"/>
          </p:cNvSpPr>
          <p:nvPr/>
        </p:nvSpPr>
        <p:spPr bwMode="auto">
          <a:xfrm>
            <a:off x="1023938" y="6280150"/>
            <a:ext cx="3403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a:latin typeface="Times New Roman" panose="02020603050405020304" pitchFamily="18" charset="0"/>
                <a:hlinkClick r:id="rId3"/>
              </a:rPr>
              <a:t>www.berkeleyearth.org</a:t>
            </a:r>
            <a:r>
              <a:rPr lang="en-GB" altLang="en-US" sz="2400">
                <a:latin typeface="Times New Roman" panose="02020603050405020304" pitchFamily="18" charset="0"/>
              </a:rPr>
              <a:t> </a:t>
            </a:r>
          </a:p>
        </p:txBody>
      </p:sp>
      <p:sp>
        <p:nvSpPr>
          <p:cNvPr id="27670" name="Right Arrow 21"/>
          <p:cNvSpPr>
            <a:spLocks noChangeArrowheads="1"/>
          </p:cNvSpPr>
          <p:nvPr/>
        </p:nvSpPr>
        <p:spPr bwMode="auto">
          <a:xfrm>
            <a:off x="0" y="6256338"/>
            <a:ext cx="977900" cy="485775"/>
          </a:xfrm>
          <a:prstGeom prst="rightArrow">
            <a:avLst>
              <a:gd name="adj1" fmla="val 50000"/>
              <a:gd name="adj2" fmla="val 49861"/>
            </a:avLst>
          </a:prstGeom>
          <a:solidFill>
            <a:srgbClr val="FF0000"/>
          </a:solidFill>
          <a:ln w="9525" algn="ctr">
            <a:solidFill>
              <a:schemeClr val="tx1"/>
            </a:solidFill>
            <a:round/>
            <a:headEnd/>
            <a:tailEnd/>
          </a:ln>
        </p:spPr>
        <p:txBody>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GB" altLang="en-US" sz="2400">
              <a:solidFill>
                <a:srgbClr val="FF0000"/>
              </a:solidFill>
              <a:latin typeface="Arial" panose="020B0604020202020204" pitchFamily="34" charset="0"/>
              <a:cs typeface="ヒラギノ角ゴ Pro W3" charset="0"/>
            </a:endParaRPr>
          </a:p>
        </p:txBody>
      </p:sp>
      <p:pic>
        <p:nvPicPr>
          <p:cNvPr id="27671" name="Picture 24" descr="Image result for wind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3000" y="12700"/>
            <a:ext cx="1338263"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2" name="Picture 24" descr="Image result for wind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12700"/>
            <a:ext cx="1338262"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0" y="-273050"/>
            <a:ext cx="9144000" cy="1092200"/>
          </a:xfrm>
          <a:solidFill>
            <a:srgbClr val="FFD653"/>
          </a:solidFill>
        </p:spPr>
        <p:txBody>
          <a:bodyPr/>
          <a:lstStyle/>
          <a:p>
            <a:r>
              <a:rPr lang="en-GB" altLang="en-US" sz="2400" b="1">
                <a:solidFill>
                  <a:schemeClr val="tx1"/>
                </a:solidFill>
                <a:latin typeface="Arial" panose="020B0604020202020204" pitchFamily="34" charset="0"/>
                <a:cs typeface="Arial" panose="020B0604020202020204" pitchFamily="34" charset="0"/>
              </a:rPr>
              <a:t>CLIMATICALLY APPROPRIATE VERNACULAR ARCHETYPES</a:t>
            </a:r>
          </a:p>
        </p:txBody>
      </p:sp>
      <p:pic>
        <p:nvPicPr>
          <p:cNvPr id="8192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6563" y="819150"/>
            <a:ext cx="3779837"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5975" y="3871913"/>
            <a:ext cx="38227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819150"/>
            <a:ext cx="38211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538" y="3886200"/>
            <a:ext cx="3821112"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Timel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675" y="1536700"/>
            <a:ext cx="7543800"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Line 3"/>
          <p:cNvSpPr>
            <a:spLocks noChangeShapeType="1"/>
          </p:cNvSpPr>
          <p:nvPr/>
        </p:nvSpPr>
        <p:spPr bwMode="auto">
          <a:xfrm flipH="1">
            <a:off x="1524000" y="1341438"/>
            <a:ext cx="6172200" cy="0"/>
          </a:xfrm>
          <a:prstGeom prst="line">
            <a:avLst/>
          </a:prstGeom>
          <a:noFill/>
          <a:ln w="95250">
            <a:solidFill>
              <a:srgbClr val="FF6600"/>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82948" name="Line 4"/>
          <p:cNvSpPr>
            <a:spLocks noChangeShapeType="1"/>
          </p:cNvSpPr>
          <p:nvPr/>
        </p:nvSpPr>
        <p:spPr bwMode="auto">
          <a:xfrm>
            <a:off x="990600" y="1196975"/>
            <a:ext cx="0" cy="4724400"/>
          </a:xfrm>
          <a:prstGeom prst="line">
            <a:avLst/>
          </a:prstGeom>
          <a:noFill/>
          <a:ln w="85725">
            <a:solidFill>
              <a:srgbClr val="FF6600"/>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82949" name="Text Box 5"/>
          <p:cNvSpPr txBox="1">
            <a:spLocks noChangeArrowheads="1"/>
          </p:cNvSpPr>
          <p:nvPr/>
        </p:nvSpPr>
        <p:spPr bwMode="auto">
          <a:xfrm>
            <a:off x="381000" y="1752600"/>
            <a:ext cx="4730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sz="2400" b="1">
                <a:latin typeface="Comic Sans MS" panose="030F0702030302020204" pitchFamily="66" charset="0"/>
                <a:cs typeface="Arial" panose="020B0604020202020204" pitchFamily="34" charset="0"/>
              </a:rPr>
              <a:t>Increasing Time lag</a:t>
            </a:r>
          </a:p>
        </p:txBody>
      </p:sp>
      <p:sp>
        <p:nvSpPr>
          <p:cNvPr id="82950" name="Text Box 6"/>
          <p:cNvSpPr txBox="1">
            <a:spLocks noChangeArrowheads="1"/>
          </p:cNvSpPr>
          <p:nvPr/>
        </p:nvSpPr>
        <p:spPr bwMode="auto">
          <a:xfrm>
            <a:off x="3095625" y="668338"/>
            <a:ext cx="3132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000" b="1">
                <a:latin typeface="Comic Sans MS" panose="030F0702030302020204" pitchFamily="66" charset="0"/>
                <a:cs typeface="Arial" panose="020B0604020202020204" pitchFamily="34" charset="0"/>
              </a:rPr>
              <a:t>Increasing Time lag</a:t>
            </a:r>
          </a:p>
        </p:txBody>
      </p:sp>
      <p:sp>
        <p:nvSpPr>
          <p:cNvPr id="82951" name="Text Box 8"/>
          <p:cNvSpPr txBox="1">
            <a:spLocks noChangeArrowheads="1"/>
          </p:cNvSpPr>
          <p:nvPr/>
        </p:nvSpPr>
        <p:spPr bwMode="auto">
          <a:xfrm>
            <a:off x="282575" y="6081713"/>
            <a:ext cx="8653463" cy="785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50000"/>
              </a:spcBef>
              <a:buFontTx/>
              <a:buNone/>
            </a:pPr>
            <a:r>
              <a:rPr lang="en-GB" altLang="en-US" sz="1800" b="1">
                <a:latin typeface="Arial" panose="020B0604020202020204" pitchFamily="34" charset="0"/>
                <a:cs typeface="Arial" panose="020B0604020202020204" pitchFamily="34" charset="0"/>
              </a:rPr>
              <a:t>5</a:t>
            </a:r>
            <a:r>
              <a:rPr lang="en-GB" altLang="en-US" sz="1800" b="1" baseline="52000">
                <a:latin typeface="Arial" panose="020B0604020202020204" pitchFamily="34" charset="0"/>
                <a:cs typeface="Arial" panose="020B0604020202020204" pitchFamily="34" charset="0"/>
              </a:rPr>
              <a:t>o</a:t>
            </a:r>
            <a:r>
              <a:rPr lang="en-GB" altLang="en-US" sz="1800" b="1">
                <a:latin typeface="Arial" panose="020B0604020202020204" pitchFamily="34" charset="0"/>
                <a:cs typeface="Arial" panose="020B0604020202020204" pitchFamily="34" charset="0"/>
              </a:rPr>
              <a:t>-10</a:t>
            </a:r>
            <a:r>
              <a:rPr lang="en-GB" altLang="en-US" sz="1800" b="1" baseline="52000">
                <a:latin typeface="Arial" panose="020B0604020202020204" pitchFamily="34" charset="0"/>
                <a:cs typeface="Arial" panose="020B0604020202020204" pitchFamily="34" charset="0"/>
              </a:rPr>
              <a:t>o</a:t>
            </a:r>
            <a:r>
              <a:rPr lang="en-GB" altLang="en-US" sz="1800" b="1">
                <a:latin typeface="Arial" panose="020B0604020202020204" pitchFamily="34" charset="0"/>
                <a:cs typeface="Arial" panose="020B0604020202020204" pitchFamily="34" charset="0"/>
              </a:rPr>
              <a:t>C temperature differences found in different rooms in the same house </a:t>
            </a:r>
          </a:p>
          <a:p>
            <a:pPr algn="ctr">
              <a:spcBef>
                <a:spcPct val="50000"/>
              </a:spcBef>
              <a:buFontTx/>
              <a:buNone/>
            </a:pPr>
            <a:r>
              <a:rPr lang="en-GB" altLang="en-US" sz="1800" b="1">
                <a:latin typeface="Arial" panose="020B0604020202020204" pitchFamily="34" charset="0"/>
                <a:cs typeface="Arial" panose="020B0604020202020204" pitchFamily="34" charset="0"/>
              </a:rPr>
              <a:t>Source: Jane Matthews</a:t>
            </a:r>
          </a:p>
        </p:txBody>
      </p:sp>
      <p:sp>
        <p:nvSpPr>
          <p:cNvPr id="82952" name="TextBox 8"/>
          <p:cNvSpPr txBox="1">
            <a:spLocks noChangeArrowheads="1"/>
          </p:cNvSpPr>
          <p:nvPr/>
        </p:nvSpPr>
        <p:spPr bwMode="auto">
          <a:xfrm>
            <a:off x="0" y="98425"/>
            <a:ext cx="9144000" cy="461963"/>
          </a:xfrm>
          <a:prstGeom prst="rect">
            <a:avLst/>
          </a:prstGeom>
          <a:solidFill>
            <a:srgbClr val="FFD65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latin typeface="Arial" panose="020B0604020202020204" pitchFamily="34" charset="0"/>
                <a:cs typeface="Arial" panose="020B0604020202020204" pitchFamily="34" charset="0"/>
              </a:rPr>
              <a:t>      COMPLEX MICRO-CLIMATES IN BUILDINGS</a:t>
            </a:r>
          </a:p>
        </p:txBody>
      </p:sp>
      <p:sp>
        <p:nvSpPr>
          <p:cNvPr id="82953" name="Rectangle 9"/>
          <p:cNvSpPr>
            <a:spLocks noChangeArrowheads="1"/>
          </p:cNvSpPr>
          <p:nvPr/>
        </p:nvSpPr>
        <p:spPr bwMode="auto">
          <a:xfrm>
            <a:off x="4422775" y="3198813"/>
            <a:ext cx="298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aseline="52000">
                <a:latin typeface="Times New Roman" panose="02020603050405020304" pitchFamily="18" charset="0"/>
              </a:rPr>
              <a:t>o</a:t>
            </a:r>
            <a:endParaRPr lang="en-GB" altLang="en-US" sz="2400">
              <a:latin typeface="Times New Roman" panose="02020603050405020304" pitchFamily="18" charset="0"/>
            </a:endParaRPr>
          </a:p>
        </p:txBody>
      </p:sp>
      <p:pic>
        <p:nvPicPr>
          <p:cNvPr id="82954" name="Picture 11" descr="ar'sun.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6963" y="-4763"/>
            <a:ext cx="1363662" cy="1363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2955" name="TextBox 12"/>
          <p:cNvSpPr txBox="1">
            <a:spLocks noChangeArrowheads="1"/>
          </p:cNvSpPr>
          <p:nvPr/>
        </p:nvSpPr>
        <p:spPr bwMode="auto">
          <a:xfrm>
            <a:off x="8575675" y="1311275"/>
            <a:ext cx="412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3200" b="1">
                <a:solidFill>
                  <a:srgbClr val="FF0000"/>
                </a:solidFill>
                <a:latin typeface="Times New Roman" panose="02020603050405020304" pitchFamily="18" charset="0"/>
              </a:rPr>
              <a:t>S</a:t>
            </a:r>
          </a:p>
        </p:txBody>
      </p:sp>
      <p:sp>
        <p:nvSpPr>
          <p:cNvPr id="55308" name="TextBox 13"/>
          <p:cNvSpPr txBox="1">
            <a:spLocks noChangeArrowheads="1"/>
          </p:cNvSpPr>
          <p:nvPr/>
        </p:nvSpPr>
        <p:spPr bwMode="auto">
          <a:xfrm>
            <a:off x="176213" y="1322388"/>
            <a:ext cx="482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r>
              <a:rPr lang="en-GB" sz="3200" b="1" dirty="0">
                <a:solidFill>
                  <a:schemeClr val="accent6"/>
                </a:solidFill>
              </a:rPr>
              <a:t>N</a:t>
            </a:r>
          </a:p>
        </p:txBody>
      </p:sp>
      <p:sp>
        <p:nvSpPr>
          <p:cNvPr id="82957" name="TextBox 14"/>
          <p:cNvSpPr txBox="1">
            <a:spLocks noChangeArrowheads="1"/>
          </p:cNvSpPr>
          <p:nvPr/>
        </p:nvSpPr>
        <p:spPr bwMode="auto">
          <a:xfrm>
            <a:off x="7596188" y="4429125"/>
            <a:ext cx="792162" cy="584200"/>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1600">
                <a:latin typeface="Comic Sans MS" panose="030F0702030302020204" pitchFamily="66" charset="0"/>
              </a:rPr>
              <a:t>Shade</a:t>
            </a:r>
          </a:p>
          <a:p>
            <a:pPr>
              <a:spcBef>
                <a:spcPct val="0"/>
              </a:spcBef>
              <a:buFontTx/>
              <a:buNone/>
            </a:pPr>
            <a:endParaRPr lang="en-GB" altLang="en-US" sz="1600">
              <a:latin typeface="Comic Sans MS" panose="030F0702030302020204" pitchFamily="66" charset="0"/>
            </a:endParaRPr>
          </a:p>
        </p:txBody>
      </p:sp>
      <p:sp>
        <p:nvSpPr>
          <p:cNvPr id="82958" name="Left-Right Arrow 15"/>
          <p:cNvSpPr>
            <a:spLocks noChangeArrowheads="1"/>
          </p:cNvSpPr>
          <p:nvPr/>
        </p:nvSpPr>
        <p:spPr bwMode="auto">
          <a:xfrm>
            <a:off x="1476375" y="2997200"/>
            <a:ext cx="6624638" cy="287338"/>
          </a:xfrm>
          <a:prstGeom prst="leftRightArrow">
            <a:avLst>
              <a:gd name="adj1" fmla="val 50000"/>
              <a:gd name="adj2" fmla="val 50166"/>
            </a:avLst>
          </a:prstGeom>
          <a:solidFill>
            <a:srgbClr val="E1691F"/>
          </a:solidFill>
          <a:ln w="9525" algn="ctr">
            <a:solidFill>
              <a:schemeClr val="tx1"/>
            </a:solidFill>
            <a:round/>
            <a:headEnd/>
            <a:tailEnd/>
          </a:ln>
        </p:spPr>
        <p:txBody>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82959" name="Up Arrow 16"/>
          <p:cNvSpPr>
            <a:spLocks noChangeArrowheads="1"/>
          </p:cNvSpPr>
          <p:nvPr/>
        </p:nvSpPr>
        <p:spPr bwMode="auto">
          <a:xfrm>
            <a:off x="5003800" y="2205038"/>
            <a:ext cx="484188" cy="863600"/>
          </a:xfrm>
          <a:prstGeom prst="upArrow">
            <a:avLst>
              <a:gd name="adj1" fmla="val 50000"/>
              <a:gd name="adj2" fmla="val 50015"/>
            </a:avLst>
          </a:prstGeom>
          <a:solidFill>
            <a:srgbClr val="FF0000"/>
          </a:solidFill>
          <a:ln w="9525" algn="ctr">
            <a:solidFill>
              <a:schemeClr val="tx1"/>
            </a:solidFill>
            <a:round/>
            <a:headEnd/>
            <a:tailEnd/>
          </a:ln>
        </p:spPr>
        <p:txBody>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82960" name="TextBox 17"/>
          <p:cNvSpPr txBox="1">
            <a:spLocks noChangeArrowheads="1"/>
          </p:cNvSpPr>
          <p:nvPr/>
        </p:nvSpPr>
        <p:spPr bwMode="auto">
          <a:xfrm>
            <a:off x="5551488" y="2276475"/>
            <a:ext cx="1108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1600" b="1">
                <a:solidFill>
                  <a:srgbClr val="FF0000"/>
                </a:solidFill>
                <a:latin typeface="Comic Sans MS" panose="030F0702030302020204" pitchFamily="66" charset="0"/>
              </a:rPr>
              <a:t>Hot Zone</a:t>
            </a:r>
          </a:p>
        </p:txBody>
      </p:sp>
      <p:cxnSp>
        <p:nvCxnSpPr>
          <p:cNvPr id="82961" name="Straight Arrow Connector 19"/>
          <p:cNvCxnSpPr>
            <a:cxnSpLocks noChangeShapeType="1"/>
          </p:cNvCxnSpPr>
          <p:nvPr/>
        </p:nvCxnSpPr>
        <p:spPr bwMode="auto">
          <a:xfrm flipH="1">
            <a:off x="8243888" y="1773238"/>
            <a:ext cx="649287" cy="93503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82962" name="Straight Arrow Connector 23"/>
          <p:cNvCxnSpPr>
            <a:cxnSpLocks noChangeShapeType="1"/>
          </p:cNvCxnSpPr>
          <p:nvPr/>
        </p:nvCxnSpPr>
        <p:spPr bwMode="auto">
          <a:xfrm flipH="1">
            <a:off x="4140200" y="1700213"/>
            <a:ext cx="719138" cy="86518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82963" name="TextBox 25"/>
          <p:cNvSpPr txBox="1">
            <a:spLocks noChangeArrowheads="1"/>
          </p:cNvSpPr>
          <p:nvPr/>
        </p:nvSpPr>
        <p:spPr bwMode="auto">
          <a:xfrm>
            <a:off x="2051050" y="4962525"/>
            <a:ext cx="1146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1600" b="1">
                <a:solidFill>
                  <a:schemeClr val="accent2"/>
                </a:solidFill>
                <a:latin typeface="Comic Sans MS" panose="030F0702030302020204" pitchFamily="66" charset="0"/>
              </a:rPr>
              <a:t>Cool Zone</a:t>
            </a:r>
          </a:p>
        </p:txBody>
      </p:sp>
      <p:pic>
        <p:nvPicPr>
          <p:cNvPr id="8296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8438" y="2559050"/>
            <a:ext cx="660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65425" y="5357813"/>
            <a:ext cx="660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descr="sue hous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9713" y="0"/>
            <a:ext cx="513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4" descr="Need for renewables"/>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222250" y="1773238"/>
            <a:ext cx="4248150" cy="50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5425" y="-12700"/>
            <a:ext cx="4221163" cy="1938338"/>
          </a:xfrm>
          <a:prstGeom prst="rect">
            <a:avLst/>
          </a:prstGeom>
          <a:solidFill>
            <a:srgbClr val="FEED86"/>
          </a:solidFill>
          <a:ln>
            <a:solidFill>
              <a:schemeClr val="tx2"/>
            </a:solidFill>
          </a:ln>
        </p:spPr>
        <p:txBody>
          <a:bodyPr>
            <a:spAutoFit/>
          </a:bodyPr>
          <a:lstStyle/>
          <a:p>
            <a:pPr algn="ctr">
              <a:defRPr/>
            </a:pPr>
            <a:r>
              <a:rPr lang="en-GB" b="1" dirty="0"/>
              <a:t>But the</a:t>
            </a:r>
            <a:r>
              <a:rPr lang="en-GB" b="1" dirty="0">
                <a:solidFill>
                  <a:srgbClr val="FF0000"/>
                </a:solidFill>
              </a:rPr>
              <a:t> Secret </a:t>
            </a:r>
            <a:r>
              <a:rPr lang="en-GB" b="1" dirty="0"/>
              <a:t>of a Successful </a:t>
            </a:r>
          </a:p>
          <a:p>
            <a:pPr algn="ctr">
              <a:defRPr/>
            </a:pPr>
            <a:r>
              <a:rPr lang="en-GB" b="1" dirty="0"/>
              <a:t>Solar House lies in </a:t>
            </a:r>
          </a:p>
          <a:p>
            <a:pPr algn="ctr">
              <a:defRPr/>
            </a:pPr>
            <a:r>
              <a:rPr lang="en-GB" b="1" dirty="0">
                <a:solidFill>
                  <a:srgbClr val="FF0000"/>
                </a:solidFill>
              </a:rPr>
              <a:t>the Building Itself </a:t>
            </a:r>
          </a:p>
          <a:p>
            <a:pPr algn="ctr">
              <a:defRPr/>
            </a:pPr>
            <a:r>
              <a:rPr lang="en-GB" b="1" dirty="0"/>
              <a:t>And its Ability to </a:t>
            </a:r>
            <a:r>
              <a:rPr lang="en-GB" b="1" dirty="0">
                <a:solidFill>
                  <a:schemeClr val="tx2">
                    <a:lumMod val="50000"/>
                  </a:schemeClr>
                </a:solidFill>
              </a:rPr>
              <a:t>Harvest</a:t>
            </a:r>
            <a:r>
              <a:rPr lang="en-GB" b="1" dirty="0"/>
              <a:t>, </a:t>
            </a:r>
            <a:r>
              <a:rPr lang="en-GB" b="1" dirty="0">
                <a:solidFill>
                  <a:schemeClr val="tx2">
                    <a:lumMod val="50000"/>
                  </a:schemeClr>
                </a:solidFill>
              </a:rPr>
              <a:t>Manage</a:t>
            </a:r>
            <a:r>
              <a:rPr lang="en-GB" b="1" dirty="0"/>
              <a:t> and </a:t>
            </a:r>
            <a:r>
              <a:rPr lang="en-GB" b="1" dirty="0">
                <a:solidFill>
                  <a:schemeClr val="tx2">
                    <a:lumMod val="50000"/>
                  </a:schemeClr>
                </a:solidFill>
              </a:rPr>
              <a:t>Store</a:t>
            </a:r>
            <a:r>
              <a:rPr lang="en-GB" b="1" dirty="0"/>
              <a:t> Energy</a:t>
            </a:r>
          </a:p>
        </p:txBody>
      </p:sp>
      <p:sp>
        <p:nvSpPr>
          <p:cNvPr id="83973" name="TextBox 2"/>
          <p:cNvSpPr txBox="1">
            <a:spLocks noChangeArrowheads="1"/>
          </p:cNvSpPr>
          <p:nvPr/>
        </p:nvSpPr>
        <p:spPr bwMode="auto">
          <a:xfrm>
            <a:off x="2054225" y="3779838"/>
            <a:ext cx="1716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b="1"/>
              <a:t>(Passive Design)</a:t>
            </a:r>
          </a:p>
        </p:txBody>
      </p:sp>
      <p:sp>
        <p:nvSpPr>
          <p:cNvPr id="83974" name="TextBox 3"/>
          <p:cNvSpPr txBox="1">
            <a:spLocks noChangeArrowheads="1"/>
          </p:cNvSpPr>
          <p:nvPr/>
        </p:nvSpPr>
        <p:spPr bwMode="auto">
          <a:xfrm>
            <a:off x="3198813" y="4233863"/>
            <a:ext cx="12287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1800" b="1"/>
              <a:t>Double</a:t>
            </a:r>
          </a:p>
          <a:p>
            <a:r>
              <a:rPr lang="en-GB" altLang="en-US" sz="1800" b="1"/>
              <a:t>Efficiency </a:t>
            </a:r>
          </a:p>
          <a:p>
            <a:r>
              <a:rPr lang="en-GB" altLang="en-US" sz="1800" b="1"/>
              <a:t>Machines </a:t>
            </a:r>
          </a:p>
        </p:txBody>
      </p:sp>
      <p:sp>
        <p:nvSpPr>
          <p:cNvPr id="83975" name="TextBox 4"/>
          <p:cNvSpPr txBox="1">
            <a:spLocks noChangeArrowheads="1"/>
          </p:cNvSpPr>
          <p:nvPr/>
        </p:nvSpPr>
        <p:spPr bwMode="auto">
          <a:xfrm>
            <a:off x="3203575" y="5084763"/>
            <a:ext cx="13128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1800" b="1"/>
              <a:t>Generate </a:t>
            </a:r>
          </a:p>
          <a:p>
            <a:r>
              <a:rPr lang="en-GB" altLang="en-US" sz="1800" b="1"/>
              <a:t>Solar + Use</a:t>
            </a:r>
          </a:p>
        </p:txBody>
      </p:sp>
      <p:sp>
        <p:nvSpPr>
          <p:cNvPr id="83976" name="TextBox 5"/>
          <p:cNvSpPr txBox="1">
            <a:spLocks noChangeArrowheads="1"/>
          </p:cNvSpPr>
          <p:nvPr/>
        </p:nvSpPr>
        <p:spPr bwMode="auto">
          <a:xfrm>
            <a:off x="3198813" y="5724525"/>
            <a:ext cx="304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1800" b="1"/>
              <a:t>Generate Solar + Store + Use</a:t>
            </a:r>
          </a:p>
        </p:txBody>
      </p:sp>
      <p:sp>
        <p:nvSpPr>
          <p:cNvPr id="83977" name="Rectangle 6"/>
          <p:cNvSpPr>
            <a:spLocks noChangeArrowheads="1"/>
          </p:cNvSpPr>
          <p:nvPr/>
        </p:nvSpPr>
        <p:spPr bwMode="auto">
          <a:xfrm>
            <a:off x="-222250" y="2366963"/>
            <a:ext cx="4271963" cy="1954212"/>
          </a:xfrm>
          <a:prstGeom prst="rect">
            <a:avLst/>
          </a:prstGeom>
          <a:solidFill>
            <a:srgbClr val="FF0000">
              <a:alpha val="30196"/>
            </a:srgbClr>
          </a:solidFill>
          <a:ln w="9525">
            <a:solidFill>
              <a:schemeClr val="tx1"/>
            </a:solidFill>
            <a:miter lim="800000"/>
            <a:headEnd/>
            <a:tailEnd/>
          </a:ln>
        </p:spPr>
        <p:txBody>
          <a:bodyPr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eaLnBrk="1" hangingPunct="1">
              <a:spcBef>
                <a:spcPct val="0"/>
              </a:spcBef>
              <a:buFontTx/>
              <a:buNone/>
            </a:pPr>
            <a:endParaRPr lang="en-GB" altLang="ja-JP" sz="2400">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83978" name="Rectangle 6"/>
          <p:cNvSpPr>
            <a:spLocks noChangeArrowheads="1"/>
          </p:cNvSpPr>
          <p:nvPr/>
        </p:nvSpPr>
        <p:spPr bwMode="auto">
          <a:xfrm>
            <a:off x="-238125" y="5684838"/>
            <a:ext cx="6354763" cy="420687"/>
          </a:xfrm>
          <a:prstGeom prst="rect">
            <a:avLst/>
          </a:prstGeom>
          <a:solidFill>
            <a:srgbClr val="FFFF00">
              <a:alpha val="30196"/>
            </a:srgbClr>
          </a:solidFill>
          <a:ln w="9525">
            <a:solidFill>
              <a:schemeClr val="tx1"/>
            </a:solidFill>
            <a:miter lim="800000"/>
            <a:headEnd/>
            <a:tailEnd/>
          </a:ln>
        </p:spPr>
        <p:txBody>
          <a:bodyPr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eaLnBrk="1" hangingPunct="1">
              <a:spcBef>
                <a:spcPct val="0"/>
              </a:spcBef>
              <a:buFontTx/>
              <a:buNone/>
            </a:pPr>
            <a:endParaRPr lang="en-GB" altLang="ja-JP" sz="1800">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1" name="Rectangle 6"/>
          <p:cNvSpPr>
            <a:spLocks noChangeArrowheads="1"/>
          </p:cNvSpPr>
          <p:nvPr/>
        </p:nvSpPr>
        <p:spPr bwMode="auto">
          <a:xfrm>
            <a:off x="-225425" y="4292600"/>
            <a:ext cx="4583113" cy="825500"/>
          </a:xfrm>
          <a:prstGeom prst="rect">
            <a:avLst/>
          </a:prstGeom>
          <a:solidFill>
            <a:schemeClr val="accent3">
              <a:alpha val="30196"/>
            </a:schemeClr>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GB" altLang="ja-JP" sz="2000" dirty="0">
              <a:ea typeface="MS PGothic" panose="020B0600070205080204" pitchFamily="34" charset="-128"/>
            </a:endParaRPr>
          </a:p>
        </p:txBody>
      </p:sp>
      <p:sp>
        <p:nvSpPr>
          <p:cNvPr id="83980" name="Rectangle 6"/>
          <p:cNvSpPr>
            <a:spLocks noChangeArrowheads="1"/>
          </p:cNvSpPr>
          <p:nvPr/>
        </p:nvSpPr>
        <p:spPr bwMode="auto">
          <a:xfrm>
            <a:off x="-238125" y="5118100"/>
            <a:ext cx="5124450" cy="566738"/>
          </a:xfrm>
          <a:prstGeom prst="rect">
            <a:avLst/>
          </a:prstGeom>
          <a:solidFill>
            <a:srgbClr val="00B0F0">
              <a:alpha val="30196"/>
            </a:srgbClr>
          </a:solidFill>
          <a:ln w="9525">
            <a:solidFill>
              <a:schemeClr val="tx1"/>
            </a:solidFill>
            <a:miter lim="800000"/>
            <a:headEnd/>
            <a:tailEnd/>
          </a:ln>
        </p:spPr>
        <p:txBody>
          <a:bodyPr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eaLnBrk="1" hangingPunct="1">
              <a:spcBef>
                <a:spcPct val="0"/>
              </a:spcBef>
              <a:buFontTx/>
              <a:buNone/>
            </a:pPr>
            <a:endParaRPr lang="en-GB" altLang="ja-JP" sz="1800">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0" y="-9525"/>
            <a:ext cx="9144000" cy="765175"/>
          </a:xfrm>
          <a:solidFill>
            <a:srgbClr val="FFD653"/>
          </a:solidFill>
        </p:spPr>
        <p:txBody>
          <a:bodyPr/>
          <a:lstStyle/>
          <a:p>
            <a:pPr algn="ctr"/>
            <a:r>
              <a:rPr lang="en-GB" altLang="en-US" sz="2400" b="1">
                <a:solidFill>
                  <a:schemeClr val="tx1"/>
                </a:solidFill>
                <a:latin typeface="Arial" panose="020B0604020202020204" pitchFamily="34" charset="0"/>
                <a:cs typeface="Arial" panose="020B0604020202020204" pitchFamily="34" charset="0"/>
              </a:rPr>
              <a:t>21C  DESIGN LEVEL 1: </a:t>
            </a:r>
            <a:r>
              <a:rPr lang="en-GB" altLang="en-US" sz="2400" b="1">
                <a:solidFill>
                  <a:srgbClr val="FF0000"/>
                </a:solidFill>
                <a:latin typeface="Arial" panose="020B0604020202020204" pitchFamily="34" charset="0"/>
                <a:cs typeface="Arial" panose="020B0604020202020204" pitchFamily="34" charset="0"/>
              </a:rPr>
              <a:t>WELL-BEHAVED BASIC BUILDINGS</a:t>
            </a:r>
          </a:p>
        </p:txBody>
      </p:sp>
      <p:sp>
        <p:nvSpPr>
          <p:cNvPr id="86019" name="TextBox 3"/>
          <p:cNvSpPr txBox="1">
            <a:spLocks noChangeArrowheads="1"/>
          </p:cNvSpPr>
          <p:nvPr/>
        </p:nvSpPr>
        <p:spPr bwMode="auto">
          <a:xfrm>
            <a:off x="0" y="738188"/>
            <a:ext cx="9144000" cy="1446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b="1">
                <a:solidFill>
                  <a:srgbClr val="FF0000"/>
                </a:solidFill>
                <a:latin typeface="Calibri" panose="020F0502020204030204" pitchFamily="34" charset="0"/>
                <a:cs typeface="Arial" panose="020B0604020202020204" pitchFamily="34" charset="0"/>
              </a:rPr>
              <a:t>The Elements of the Building you cannot change:</a:t>
            </a:r>
            <a:endParaRPr lang="en-GB" altLang="en-US">
              <a:solidFill>
                <a:srgbClr val="FF0000"/>
              </a:solidFill>
              <a:latin typeface="Calibri" panose="020F0502020204030204" pitchFamily="34" charset="0"/>
              <a:cs typeface="Arial" panose="020B0604020202020204" pitchFamily="34" charset="0"/>
            </a:endParaRPr>
          </a:p>
          <a:p>
            <a:pPr>
              <a:spcBef>
                <a:spcPct val="0"/>
              </a:spcBef>
              <a:buFontTx/>
              <a:buNone/>
            </a:pPr>
            <a:r>
              <a:rPr lang="en-GB" altLang="en-US" sz="2000" b="1">
                <a:latin typeface="Calibri" panose="020F0502020204030204" pitchFamily="34" charset="0"/>
                <a:cs typeface="Arial" panose="020B0604020202020204" pitchFamily="34" charset="0"/>
              </a:rPr>
              <a:t>Form – Orientation -  Openings – Height in Sky  – Depth in Ground – Floor to Ceiling Heights -  Structural / Roof Overhangs - Materials / Mass  - Emissivity / Absorbance</a:t>
            </a:r>
          </a:p>
          <a:p>
            <a:pPr>
              <a:spcBef>
                <a:spcPct val="0"/>
              </a:spcBef>
              <a:buFontTx/>
              <a:buNone/>
            </a:pPr>
            <a:endParaRPr lang="en-GB" altLang="en-US" sz="2000" b="1">
              <a:latin typeface="Calibri" panose="020F0502020204030204" pitchFamily="34" charset="0"/>
              <a:cs typeface="Arial" panose="020B0604020202020204" pitchFamily="34" charset="0"/>
            </a:endParaRPr>
          </a:p>
        </p:txBody>
      </p:sp>
      <p:graphicFrame>
        <p:nvGraphicFramePr>
          <p:cNvPr id="86020" name="Object 4"/>
          <p:cNvGraphicFramePr>
            <a:graphicFrameLocks/>
          </p:cNvGraphicFramePr>
          <p:nvPr/>
        </p:nvGraphicFramePr>
        <p:xfrm>
          <a:off x="0" y="2114550"/>
          <a:ext cx="2770188" cy="1800225"/>
        </p:xfrm>
        <a:graphic>
          <a:graphicData uri="http://schemas.openxmlformats.org/presentationml/2006/ole">
            <mc:AlternateContent xmlns:mc="http://schemas.openxmlformats.org/markup-compatibility/2006">
              <mc:Choice xmlns:v="urn:schemas-microsoft-com:vml" Requires="v">
                <p:oleObj spid="_x0000_s2049" name="Image" r:id="rId3" imgW="0" imgH="0" progId="Photoshop.Image.3">
                  <p:embed/>
                </p:oleObj>
              </mc:Choice>
              <mc:Fallback>
                <p:oleObj name="Image" r:id="rId3" imgW="0" imgH="0" progId="Photoshop.Image.3">
                  <p:embed/>
                  <p:pic>
                    <p:nvPicPr>
                      <p:cNvPr id="86020" name="Object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14550"/>
                        <a:ext cx="27701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6021" name="TextBox 5"/>
          <p:cNvSpPr txBox="1">
            <a:spLocks noChangeArrowheads="1"/>
          </p:cNvSpPr>
          <p:nvPr/>
        </p:nvSpPr>
        <p:spPr bwMode="auto">
          <a:xfrm>
            <a:off x="85725" y="1898650"/>
            <a:ext cx="1941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1800" b="1">
                <a:solidFill>
                  <a:srgbClr val="008000"/>
                </a:solidFill>
                <a:latin typeface="Arial" panose="020B0604020202020204" pitchFamily="34" charset="0"/>
                <a:cs typeface="Arial" panose="020B0604020202020204" pitchFamily="34" charset="0"/>
              </a:rPr>
              <a:t>Plan – Footprint</a:t>
            </a:r>
          </a:p>
        </p:txBody>
      </p:sp>
      <p:pic>
        <p:nvPicPr>
          <p:cNvPr id="86022" name="Picture 2" descr="Timela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7475" y="2352675"/>
            <a:ext cx="2630488"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TextBox 7"/>
          <p:cNvSpPr txBox="1">
            <a:spLocks noChangeArrowheads="1"/>
          </p:cNvSpPr>
          <p:nvPr/>
        </p:nvSpPr>
        <p:spPr bwMode="auto">
          <a:xfrm>
            <a:off x="6478588" y="1866900"/>
            <a:ext cx="2686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1800" b="1">
                <a:solidFill>
                  <a:srgbClr val="008000"/>
                </a:solidFill>
                <a:latin typeface="Arial" panose="020B0604020202020204" pitchFamily="34" charset="0"/>
                <a:cs typeface="Arial" panose="020B0604020202020204" pitchFamily="34" charset="0"/>
              </a:rPr>
              <a:t>Section  - Connections</a:t>
            </a:r>
          </a:p>
        </p:txBody>
      </p:sp>
      <p:sp>
        <p:nvSpPr>
          <p:cNvPr id="86024" name="TextBox 8"/>
          <p:cNvSpPr txBox="1">
            <a:spLocks noChangeArrowheads="1"/>
          </p:cNvSpPr>
          <p:nvPr/>
        </p:nvSpPr>
        <p:spPr bwMode="auto">
          <a:xfrm>
            <a:off x="258763" y="4300538"/>
            <a:ext cx="2392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000" b="1">
                <a:latin typeface="Arial" panose="020B0604020202020204" pitchFamily="34" charset="0"/>
                <a:cs typeface="Arial" panose="020B0604020202020204" pitchFamily="34" charset="0"/>
              </a:rPr>
              <a:t>UK Level 1 - Good</a:t>
            </a:r>
          </a:p>
        </p:txBody>
      </p:sp>
      <p:sp>
        <p:nvSpPr>
          <p:cNvPr id="86025" name="TextBox 10"/>
          <p:cNvSpPr txBox="1">
            <a:spLocks noChangeArrowheads="1"/>
          </p:cNvSpPr>
          <p:nvPr/>
        </p:nvSpPr>
        <p:spPr bwMode="auto">
          <a:xfrm>
            <a:off x="3235325" y="4300538"/>
            <a:ext cx="2663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000" b="1">
                <a:latin typeface="Arial" panose="020B0604020202020204" pitchFamily="34" charset="0"/>
                <a:cs typeface="Arial" panose="020B0604020202020204" pitchFamily="34" charset="0"/>
              </a:rPr>
              <a:t>UK Level 1 –So/So ?</a:t>
            </a:r>
          </a:p>
        </p:txBody>
      </p:sp>
      <p:sp>
        <p:nvSpPr>
          <p:cNvPr id="86026" name="TextBox 9"/>
          <p:cNvSpPr txBox="1">
            <a:spLocks noChangeArrowheads="1"/>
          </p:cNvSpPr>
          <p:nvPr/>
        </p:nvSpPr>
        <p:spPr bwMode="auto">
          <a:xfrm>
            <a:off x="6494463" y="4300538"/>
            <a:ext cx="2208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000" b="1">
                <a:latin typeface="Arial" panose="020B0604020202020204" pitchFamily="34" charset="0"/>
                <a:cs typeface="Arial" panose="020B0604020202020204" pitchFamily="34" charset="0"/>
              </a:rPr>
              <a:t>UK Level 1 - Bad</a:t>
            </a:r>
          </a:p>
        </p:txBody>
      </p:sp>
      <p:pic>
        <p:nvPicPr>
          <p:cNvPr id="86027"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96013" y="4824413"/>
            <a:ext cx="2855912"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8"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36913" y="4824413"/>
            <a:ext cx="2589212"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9"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8300" y="4797425"/>
            <a:ext cx="217328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30" name="Freeform 9"/>
          <p:cNvSpPr>
            <a:spLocks/>
          </p:cNvSpPr>
          <p:nvPr/>
        </p:nvSpPr>
        <p:spPr bwMode="auto">
          <a:xfrm>
            <a:off x="3181350" y="3063875"/>
            <a:ext cx="2574925" cy="1116013"/>
          </a:xfrm>
          <a:custGeom>
            <a:avLst/>
            <a:gdLst>
              <a:gd name="T0" fmla="*/ 0 w 3426"/>
              <a:gd name="T1" fmla="*/ 2147483646 h 2700"/>
              <a:gd name="T2" fmla="*/ 2147483646 w 3426"/>
              <a:gd name="T3" fmla="*/ 2147483646 h 2700"/>
              <a:gd name="T4" fmla="*/ 2147483646 w 3426"/>
              <a:gd name="T5" fmla="*/ 2147483646 h 2700"/>
              <a:gd name="T6" fmla="*/ 2147483646 w 3426"/>
              <a:gd name="T7" fmla="*/ 2147483646 h 2700"/>
              <a:gd name="T8" fmla="*/ 2147483646 w 3426"/>
              <a:gd name="T9" fmla="*/ 2147483646 h 2700"/>
              <a:gd name="T10" fmla="*/ 2147483646 w 3426"/>
              <a:gd name="T11" fmla="*/ 2147483646 h 27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26" h="2700">
                <a:moveTo>
                  <a:pt x="0" y="1891"/>
                </a:moveTo>
                <a:cubicBezTo>
                  <a:pt x="56" y="1974"/>
                  <a:pt x="180" y="2700"/>
                  <a:pt x="336" y="2391"/>
                </a:cubicBezTo>
                <a:cubicBezTo>
                  <a:pt x="492" y="2082"/>
                  <a:pt x="692" y="29"/>
                  <a:pt x="937" y="35"/>
                </a:cubicBezTo>
                <a:cubicBezTo>
                  <a:pt x="1182" y="41"/>
                  <a:pt x="1507" y="2437"/>
                  <a:pt x="1807" y="2433"/>
                </a:cubicBezTo>
                <a:cubicBezTo>
                  <a:pt x="2106" y="2428"/>
                  <a:pt x="2463" y="0"/>
                  <a:pt x="2732" y="6"/>
                </a:cubicBezTo>
                <a:cubicBezTo>
                  <a:pt x="3002" y="11"/>
                  <a:pt x="3282" y="1955"/>
                  <a:pt x="3426" y="2468"/>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31" name="Freeform 2"/>
          <p:cNvSpPr>
            <a:spLocks/>
          </p:cNvSpPr>
          <p:nvPr/>
        </p:nvSpPr>
        <p:spPr bwMode="auto">
          <a:xfrm>
            <a:off x="2057400" y="3336925"/>
            <a:ext cx="4699000" cy="568325"/>
          </a:xfrm>
          <a:custGeom>
            <a:avLst/>
            <a:gdLst>
              <a:gd name="T0" fmla="*/ 0 w 2749"/>
              <a:gd name="T1" fmla="*/ 2147483646 h 358"/>
              <a:gd name="T2" fmla="*/ 2147483646 w 2749"/>
              <a:gd name="T3" fmla="*/ 2147483646 h 358"/>
              <a:gd name="T4" fmla="*/ 2147483646 w 2749"/>
              <a:gd name="T5" fmla="*/ 2147483646 h 358"/>
              <a:gd name="T6" fmla="*/ 2147483646 w 2749"/>
              <a:gd name="T7" fmla="*/ 2147483646 h 358"/>
              <a:gd name="T8" fmla="*/ 2147483646 w 2749"/>
              <a:gd name="T9" fmla="*/ 2147483646 h 358"/>
              <a:gd name="T10" fmla="*/ 2147483646 w 2749"/>
              <a:gd name="T11" fmla="*/ 2147483646 h 3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49" h="358">
                <a:moveTo>
                  <a:pt x="0" y="54"/>
                </a:moveTo>
                <a:cubicBezTo>
                  <a:pt x="87" y="96"/>
                  <a:pt x="341" y="313"/>
                  <a:pt x="515" y="306"/>
                </a:cubicBezTo>
                <a:cubicBezTo>
                  <a:pt x="689" y="299"/>
                  <a:pt x="858" y="12"/>
                  <a:pt x="1045" y="9"/>
                </a:cubicBezTo>
                <a:cubicBezTo>
                  <a:pt x="1231" y="7"/>
                  <a:pt x="1423" y="290"/>
                  <a:pt x="1634" y="291"/>
                </a:cubicBezTo>
                <a:cubicBezTo>
                  <a:pt x="1844" y="291"/>
                  <a:pt x="2124" y="0"/>
                  <a:pt x="2310" y="11"/>
                </a:cubicBezTo>
                <a:cubicBezTo>
                  <a:pt x="2496" y="22"/>
                  <a:pt x="2658" y="286"/>
                  <a:pt x="2749" y="358"/>
                </a:cubicBezTo>
              </a:path>
            </a:pathLst>
          </a:cu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87043"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87044"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87045"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87046" name="Rectangle 6"/>
          <p:cNvSpPr>
            <a:spLocks noGrp="1" noChangeArrowheads="1"/>
          </p:cNvSpPr>
          <p:nvPr>
            <p:ph type="title"/>
          </p:nvPr>
        </p:nvSpPr>
        <p:spPr/>
        <p:txBody>
          <a:bodyPr/>
          <a:lstStyle/>
          <a:p>
            <a:endParaRPr lang="en-US" altLang="en-US"/>
          </a:p>
        </p:txBody>
      </p:sp>
      <p:sp>
        <p:nvSpPr>
          <p:cNvPr id="87047" name="Rectangle 7"/>
          <p:cNvSpPr>
            <a:spLocks noGrp="1" noChangeArrowheads="1"/>
          </p:cNvSpPr>
          <p:nvPr>
            <p:ph type="body" idx="1"/>
          </p:nvPr>
        </p:nvSpPr>
        <p:spPr/>
        <p:txBody>
          <a:bodyPr/>
          <a:lstStyle/>
          <a:p>
            <a:endParaRPr lang="en-US" altLang="en-US"/>
          </a:p>
        </p:txBody>
      </p:sp>
      <p:graphicFrame>
        <p:nvGraphicFramePr>
          <p:cNvPr id="87048" name="Object 8"/>
          <p:cNvGraphicFramePr>
            <a:graphicFrameLocks/>
          </p:cNvGraphicFramePr>
          <p:nvPr/>
        </p:nvGraphicFramePr>
        <p:xfrm>
          <a:off x="-95250" y="0"/>
          <a:ext cx="9134475" cy="6850063"/>
        </p:xfrm>
        <a:graphic>
          <a:graphicData uri="http://schemas.openxmlformats.org/presentationml/2006/ole">
            <mc:AlternateContent xmlns:mc="http://schemas.openxmlformats.org/markup-compatibility/2006">
              <mc:Choice xmlns:v="urn:schemas-microsoft-com:vml" Requires="v">
                <p:oleObj spid="_x0000_s3073" name="Image" r:id="rId4" imgW="0" imgH="0" progId="Photoshop.Image.3">
                  <p:embed/>
                </p:oleObj>
              </mc:Choice>
              <mc:Fallback>
                <p:oleObj name="Image" r:id="rId4" imgW="0" imgH="0" progId="Photoshop.Image.3">
                  <p:embed/>
                  <p:pic>
                    <p:nvPicPr>
                      <p:cNvPr id="87048" name="Object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0"/>
                        <a:ext cx="9134475" cy="685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7049" name="TextBox 13"/>
          <p:cNvSpPr txBox="1">
            <a:spLocks noChangeArrowheads="1"/>
          </p:cNvSpPr>
          <p:nvPr/>
        </p:nvSpPr>
        <p:spPr bwMode="auto">
          <a:xfrm>
            <a:off x="6875463" y="3743325"/>
            <a:ext cx="977900" cy="646113"/>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1800">
                <a:latin typeface="Calibri" panose="020F0502020204030204" pitchFamily="34" charset="0"/>
                <a:cs typeface="Arial" panose="020B0604020202020204" pitchFamily="34" charset="0"/>
              </a:rPr>
              <a:t>Hot</a:t>
            </a:r>
          </a:p>
          <a:p>
            <a:pPr>
              <a:spcBef>
                <a:spcPct val="0"/>
              </a:spcBef>
              <a:buFontTx/>
              <a:buNone/>
            </a:pPr>
            <a:r>
              <a:rPr lang="en-GB" altLang="en-US" sz="1800">
                <a:latin typeface="Calibri" panose="020F0502020204030204" pitchFamily="34" charset="0"/>
                <a:cs typeface="Arial" panose="020B0604020202020204" pitchFamily="34" charset="0"/>
              </a:rPr>
              <a:t>Air Lock </a:t>
            </a:r>
          </a:p>
        </p:txBody>
      </p:sp>
      <p:sp>
        <p:nvSpPr>
          <p:cNvPr id="15" name="TextBox 14"/>
          <p:cNvSpPr txBox="1"/>
          <p:nvPr/>
        </p:nvSpPr>
        <p:spPr>
          <a:xfrm>
            <a:off x="603250" y="3719513"/>
            <a:ext cx="977900" cy="646112"/>
          </a:xfrm>
          <a:prstGeom prst="rect">
            <a:avLst/>
          </a:prstGeom>
          <a:solidFill>
            <a:schemeClr val="accent5"/>
          </a:solidFill>
        </p:spPr>
        <p:txBody>
          <a:bodyPr wrap="none">
            <a:spAutoFit/>
          </a:bodyPr>
          <a:lstStyle/>
          <a:p>
            <a:pPr>
              <a:defRPr/>
            </a:pPr>
            <a:r>
              <a:rPr lang="en-GB" sz="1800" dirty="0">
                <a:latin typeface="Calibri" pitchFamily="34" charset="0"/>
                <a:cs typeface="Arial" pitchFamily="34" charset="0"/>
              </a:rPr>
              <a:t>Cold</a:t>
            </a:r>
          </a:p>
          <a:p>
            <a:pPr>
              <a:defRPr/>
            </a:pPr>
            <a:r>
              <a:rPr lang="en-GB" sz="1800" dirty="0">
                <a:latin typeface="Calibri" pitchFamily="34" charset="0"/>
                <a:cs typeface="Arial" pitchFamily="34" charset="0"/>
              </a:rPr>
              <a:t>Air Lock </a:t>
            </a:r>
          </a:p>
        </p:txBody>
      </p:sp>
      <p:sp>
        <p:nvSpPr>
          <p:cNvPr id="87051" name="TextBox 16"/>
          <p:cNvSpPr txBox="1">
            <a:spLocks noChangeArrowheads="1"/>
          </p:cNvSpPr>
          <p:nvPr/>
        </p:nvSpPr>
        <p:spPr bwMode="auto">
          <a:xfrm>
            <a:off x="2246313" y="1192213"/>
            <a:ext cx="4092575" cy="40163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000">
                <a:latin typeface="Calibri" panose="020F0502020204030204" pitchFamily="34" charset="0"/>
                <a:cs typeface="Arial" panose="020B0604020202020204" pitchFamily="34" charset="0"/>
              </a:rPr>
              <a:t>Minimum Surface     To Volume Area</a:t>
            </a:r>
          </a:p>
        </p:txBody>
      </p:sp>
      <p:sp>
        <p:nvSpPr>
          <p:cNvPr id="87052" name="Up-Down Arrow 7"/>
          <p:cNvSpPr>
            <a:spLocks noChangeArrowheads="1"/>
          </p:cNvSpPr>
          <p:nvPr/>
        </p:nvSpPr>
        <p:spPr bwMode="auto">
          <a:xfrm>
            <a:off x="4211638" y="981075"/>
            <a:ext cx="242887" cy="5184775"/>
          </a:xfrm>
          <a:prstGeom prst="upDownArrow">
            <a:avLst>
              <a:gd name="adj1" fmla="val 50000"/>
              <a:gd name="adj2" fmla="val 49907"/>
            </a:avLst>
          </a:prstGeom>
          <a:solidFill>
            <a:schemeClr val="accent1"/>
          </a:solidFill>
          <a:ln w="12700" algn="ctr">
            <a:solidFill>
              <a:schemeClr val="tx1"/>
            </a:solidFill>
            <a:round/>
            <a:headEnd type="none" w="sm" len="sm"/>
            <a:tailEnd type="none" w="sm" len="sm"/>
          </a:ln>
        </p:spPr>
        <p:txBody>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87053" name="Left-Right Arrow 8"/>
          <p:cNvSpPr>
            <a:spLocks noChangeArrowheads="1"/>
          </p:cNvSpPr>
          <p:nvPr/>
        </p:nvSpPr>
        <p:spPr bwMode="auto">
          <a:xfrm>
            <a:off x="1374775" y="1863725"/>
            <a:ext cx="5573713" cy="242888"/>
          </a:xfrm>
          <a:prstGeom prst="leftRightArrow">
            <a:avLst>
              <a:gd name="adj1" fmla="val 50000"/>
              <a:gd name="adj2" fmla="val 49932"/>
            </a:avLst>
          </a:prstGeom>
          <a:solidFill>
            <a:schemeClr val="accent1"/>
          </a:solidFill>
          <a:ln w="12700" algn="ctr">
            <a:solidFill>
              <a:schemeClr val="tx1"/>
            </a:solidFill>
            <a:round/>
            <a:headEnd type="none" w="sm" len="sm"/>
            <a:tailEnd type="none" w="sm" len="sm"/>
          </a:ln>
        </p:spPr>
        <p:txBody>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87054" name="TextBox 20"/>
          <p:cNvSpPr txBox="1">
            <a:spLocks noChangeArrowheads="1"/>
          </p:cNvSpPr>
          <p:nvPr/>
        </p:nvSpPr>
        <p:spPr bwMode="auto">
          <a:xfrm>
            <a:off x="4549775" y="4943475"/>
            <a:ext cx="1789113" cy="10160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000">
                <a:latin typeface="Calibri" panose="020F0502020204030204" pitchFamily="34" charset="0"/>
                <a:cs typeface="Arial" panose="020B0604020202020204" pitchFamily="34" charset="0"/>
              </a:rPr>
              <a:t>Warm Core</a:t>
            </a:r>
          </a:p>
          <a:p>
            <a:pPr>
              <a:spcBef>
                <a:spcPct val="0"/>
              </a:spcBef>
              <a:buFontTx/>
              <a:buNone/>
            </a:pPr>
            <a:r>
              <a:rPr lang="en-GB" altLang="en-US" sz="2000">
                <a:latin typeface="Calibri" panose="020F0502020204030204" pitchFamily="34" charset="0"/>
                <a:cs typeface="Arial" panose="020B0604020202020204" pitchFamily="34" charset="0"/>
              </a:rPr>
              <a:t>Coupled to the </a:t>
            </a:r>
          </a:p>
          <a:p>
            <a:pPr>
              <a:spcBef>
                <a:spcPct val="0"/>
              </a:spcBef>
              <a:buFontTx/>
              <a:buNone/>
            </a:pPr>
            <a:r>
              <a:rPr lang="en-GB" altLang="en-US" sz="2000">
                <a:latin typeface="Calibri" panose="020F0502020204030204" pitchFamily="34" charset="0"/>
                <a:cs typeface="Arial" panose="020B0604020202020204" pitchFamily="34" charset="0"/>
              </a:rPr>
              <a:t>Stove </a:t>
            </a:r>
          </a:p>
        </p:txBody>
      </p:sp>
      <p:sp>
        <p:nvSpPr>
          <p:cNvPr id="87055" name="Up Arrow 10"/>
          <p:cNvSpPr>
            <a:spLocks noChangeArrowheads="1"/>
          </p:cNvSpPr>
          <p:nvPr/>
        </p:nvSpPr>
        <p:spPr bwMode="auto">
          <a:xfrm>
            <a:off x="4787900" y="4365625"/>
            <a:ext cx="242888" cy="506413"/>
          </a:xfrm>
          <a:prstGeom prst="upArrow">
            <a:avLst>
              <a:gd name="adj1" fmla="val 50000"/>
              <a:gd name="adj2" fmla="val 49836"/>
            </a:avLst>
          </a:prstGeom>
          <a:solidFill>
            <a:srgbClr val="FF0000"/>
          </a:solidFill>
          <a:ln w="12700" algn="ctr">
            <a:solidFill>
              <a:schemeClr val="tx1"/>
            </a:solidFill>
            <a:round/>
            <a:headEnd type="none" w="sm" len="sm"/>
            <a:tailEnd type="none" w="sm" len="sm"/>
          </a:ln>
        </p:spPr>
        <p:txBody>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87056" name="Octagon 11"/>
          <p:cNvSpPr>
            <a:spLocks noChangeArrowheads="1"/>
          </p:cNvSpPr>
          <p:nvPr/>
        </p:nvSpPr>
        <p:spPr bwMode="auto">
          <a:xfrm>
            <a:off x="5076825" y="2381250"/>
            <a:ext cx="655638" cy="687388"/>
          </a:xfrm>
          <a:prstGeom prst="octagon">
            <a:avLst>
              <a:gd name="adj" fmla="val 29287"/>
            </a:avLst>
          </a:prstGeom>
          <a:solidFill>
            <a:srgbClr val="FF3300"/>
          </a:solidFill>
          <a:ln w="12700" algn="ctr">
            <a:solidFill>
              <a:schemeClr val="tx1"/>
            </a:solidFill>
            <a:round/>
            <a:headEnd type="none" w="sm" len="sm"/>
            <a:tailEnd type="none" w="sm" len="sm"/>
          </a:ln>
        </p:spPr>
        <p:txBody>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Calibri" panose="020F0502020204030204" pitchFamily="34" charset="0"/>
            </a:endParaRPr>
          </a:p>
        </p:txBody>
      </p:sp>
      <p:pic>
        <p:nvPicPr>
          <p:cNvPr id="8705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3813" y="2540000"/>
            <a:ext cx="6889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58" name="TextBox 26"/>
          <p:cNvSpPr txBox="1">
            <a:spLocks noChangeArrowheads="1"/>
          </p:cNvSpPr>
          <p:nvPr/>
        </p:nvSpPr>
        <p:spPr bwMode="auto">
          <a:xfrm>
            <a:off x="2268538" y="5535613"/>
            <a:ext cx="1055687"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1800">
                <a:latin typeface="Arial" panose="020B0604020202020204" pitchFamily="34" charset="0"/>
                <a:cs typeface="Arial" panose="020B0604020202020204" pitchFamily="34" charset="0"/>
              </a:rPr>
              <a:t>Radiator</a:t>
            </a:r>
          </a:p>
        </p:txBody>
      </p:sp>
      <p:sp>
        <p:nvSpPr>
          <p:cNvPr id="2" name="Quad Arrow Callout 1"/>
          <p:cNvSpPr/>
          <p:nvPr/>
        </p:nvSpPr>
        <p:spPr bwMode="auto">
          <a:xfrm>
            <a:off x="3619500" y="2911475"/>
            <a:ext cx="1484313" cy="1355725"/>
          </a:xfrm>
          <a:prstGeom prst="quadArrowCallout">
            <a:avLst/>
          </a:prstGeom>
          <a:solidFill>
            <a:srgbClr val="FFC000"/>
          </a:solidFill>
          <a:ln w="9525" cap="flat" cmpd="sng" algn="ctr">
            <a:solidFill>
              <a:schemeClr val="tx1"/>
            </a:solidFill>
            <a:prstDash val="solid"/>
            <a:round/>
            <a:headEnd type="none" w="med" len="med"/>
            <a:tailEnd type="none" w="med" len="med"/>
          </a:ln>
          <a:effectLst/>
        </p:spPr>
        <p:txBody>
          <a:bodyPr/>
          <a:lstStyle/>
          <a:p>
            <a:pPr defTabSz="449263">
              <a:buClr>
                <a:srgbClr val="000000"/>
              </a:buClr>
              <a:buSzPct val="100000"/>
              <a:buFont typeface="Times New Roman" pitchFamily="18" charset="0"/>
              <a:buNone/>
              <a:defRPr/>
            </a:pPr>
            <a:r>
              <a:rPr lang="en-GB" sz="1200" dirty="0">
                <a:latin typeface="Calibri" pitchFamily="34" charset="0"/>
              </a:rPr>
              <a:t>Calorific</a:t>
            </a:r>
          </a:p>
          <a:p>
            <a:pPr defTabSz="449263">
              <a:buClr>
                <a:srgbClr val="000000"/>
              </a:buClr>
              <a:buSzPct val="100000"/>
              <a:buFont typeface="Times New Roman" pitchFamily="18" charset="0"/>
              <a:buNone/>
              <a:defRPr/>
            </a:pPr>
            <a:r>
              <a:rPr lang="en-GB" sz="1200" dirty="0">
                <a:latin typeface="Calibri" pitchFamily="34" charset="0"/>
              </a:rPr>
              <a:t>Cascade</a:t>
            </a:r>
            <a:endParaRPr lang="en-GB" sz="1200" dirty="0">
              <a:solidFill>
                <a:schemeClr val="bg1"/>
              </a:solidFill>
              <a:latin typeface="Calibri" pitchFamily="34" charset="0"/>
            </a:endParaRPr>
          </a:p>
        </p:txBody>
      </p:sp>
      <p:pic>
        <p:nvPicPr>
          <p:cNvPr id="87060" name="Picture 4" descr="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77100" y="685800"/>
            <a:ext cx="192405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1"/>
          <p:cNvSpPr txBox="1">
            <a:spLocks noChangeArrowheads="1"/>
          </p:cNvSpPr>
          <p:nvPr/>
        </p:nvSpPr>
        <p:spPr bwMode="auto">
          <a:xfrm>
            <a:off x="0" y="0"/>
            <a:ext cx="9144000" cy="584200"/>
          </a:xfrm>
          <a:prstGeom prst="rect">
            <a:avLst/>
          </a:prstGeom>
          <a:solidFill>
            <a:srgbClr val="FEED86"/>
          </a:solidFill>
          <a:ln>
            <a:no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GB" altLang="en-US" sz="3200" b="1" dirty="0">
                <a:solidFill>
                  <a:schemeClr val="tx2"/>
                </a:solidFill>
                <a:latin typeface="+mn-lt"/>
                <a:cs typeface="Arial" panose="020B0604020202020204" pitchFamily="34" charset="0"/>
              </a:rPr>
              <a:t>Building Form and Orientation </a:t>
            </a:r>
          </a:p>
        </p:txBody>
      </p:sp>
    </p:spTree>
  </p:cSld>
  <p:clrMapOvr>
    <a:masterClrMapping/>
  </p:clrMapOvr>
  <p:transition spd="slow">
    <p:dissolv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descr="F07-09-H69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27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5" descr="F07-08-H69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350" y="0"/>
            <a:ext cx="456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Rectangle 6"/>
          <p:cNvSpPr>
            <a:spLocks noChangeArrowheads="1"/>
          </p:cNvSpPr>
          <p:nvPr/>
        </p:nvSpPr>
        <p:spPr bwMode="auto">
          <a:xfrm>
            <a:off x="2627313" y="333375"/>
            <a:ext cx="1152525" cy="503238"/>
          </a:xfrm>
          <a:prstGeom prst="rect">
            <a:avLst/>
          </a:prstGeom>
          <a:solidFill>
            <a:srgbClr val="FFCC00">
              <a:alpha val="30196"/>
            </a:srgbClr>
          </a:solidFill>
          <a:ln w="9525">
            <a:solidFill>
              <a:schemeClr val="tx1"/>
            </a:solidFill>
            <a:miter lim="800000"/>
            <a:headEnd/>
            <a:tailEnd/>
          </a:ln>
        </p:spPr>
        <p:txBody>
          <a:bodyPr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eaLnBrk="1" hangingPunct="1">
              <a:spcBef>
                <a:spcPct val="0"/>
              </a:spcBef>
              <a:buFontTx/>
              <a:buNone/>
            </a:pPr>
            <a:endParaRPr lang="en-GB" altLang="ja-JP" sz="2400">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89093" name="Rectangle 6"/>
          <p:cNvSpPr>
            <a:spLocks noChangeArrowheads="1"/>
          </p:cNvSpPr>
          <p:nvPr/>
        </p:nvSpPr>
        <p:spPr bwMode="auto">
          <a:xfrm>
            <a:off x="7092950" y="188913"/>
            <a:ext cx="1231900" cy="503237"/>
          </a:xfrm>
          <a:prstGeom prst="rect">
            <a:avLst/>
          </a:prstGeom>
          <a:solidFill>
            <a:srgbClr val="FFCC00">
              <a:alpha val="30196"/>
            </a:srgbClr>
          </a:solidFill>
          <a:ln w="9525">
            <a:solidFill>
              <a:schemeClr val="tx1"/>
            </a:solidFill>
            <a:miter lim="800000"/>
            <a:headEnd/>
            <a:tailEnd/>
          </a:ln>
        </p:spPr>
        <p:txBody>
          <a:bodyPr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eaLnBrk="1" hangingPunct="1">
              <a:spcBef>
                <a:spcPct val="0"/>
              </a:spcBef>
              <a:buFontTx/>
              <a:buNone/>
            </a:pPr>
            <a:endParaRPr lang="en-GB" altLang="ja-JP" sz="2400">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89094" name="Rectangle 6"/>
          <p:cNvSpPr>
            <a:spLocks noChangeArrowheads="1"/>
          </p:cNvSpPr>
          <p:nvPr/>
        </p:nvSpPr>
        <p:spPr bwMode="auto">
          <a:xfrm>
            <a:off x="7019925" y="3644900"/>
            <a:ext cx="1152525" cy="503238"/>
          </a:xfrm>
          <a:prstGeom prst="rect">
            <a:avLst/>
          </a:prstGeom>
          <a:solidFill>
            <a:srgbClr val="FFCC00">
              <a:alpha val="30196"/>
            </a:srgbClr>
          </a:solidFill>
          <a:ln w="9525">
            <a:solidFill>
              <a:schemeClr val="tx1"/>
            </a:solidFill>
            <a:miter lim="800000"/>
            <a:headEnd/>
            <a:tailEnd/>
          </a:ln>
        </p:spPr>
        <p:txBody>
          <a:bodyPr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eaLnBrk="1" hangingPunct="1">
              <a:spcBef>
                <a:spcPct val="0"/>
              </a:spcBef>
              <a:buFontTx/>
              <a:buNone/>
            </a:pPr>
            <a:endParaRPr lang="en-GB" altLang="ja-JP" sz="2400">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89095" name="Rectangle 6"/>
          <p:cNvSpPr>
            <a:spLocks noChangeArrowheads="1"/>
          </p:cNvSpPr>
          <p:nvPr/>
        </p:nvSpPr>
        <p:spPr bwMode="auto">
          <a:xfrm>
            <a:off x="2555875" y="3595688"/>
            <a:ext cx="1295400" cy="503237"/>
          </a:xfrm>
          <a:prstGeom prst="rect">
            <a:avLst/>
          </a:prstGeom>
          <a:solidFill>
            <a:srgbClr val="FFCC00">
              <a:alpha val="30196"/>
            </a:srgbClr>
          </a:solidFill>
          <a:ln w="9525">
            <a:solidFill>
              <a:schemeClr val="tx1"/>
            </a:solidFill>
            <a:miter lim="800000"/>
            <a:headEnd/>
            <a:tailEnd/>
          </a:ln>
        </p:spPr>
        <p:txBody>
          <a:bodyPr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eaLnBrk="1" hangingPunct="1">
              <a:spcBef>
                <a:spcPct val="0"/>
              </a:spcBef>
              <a:buFontTx/>
              <a:buNone/>
            </a:pPr>
            <a:endParaRPr lang="en-GB" altLang="ja-JP" sz="2400">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89096" name="Rectangle 6"/>
          <p:cNvSpPr>
            <a:spLocks noChangeArrowheads="1"/>
          </p:cNvSpPr>
          <p:nvPr/>
        </p:nvSpPr>
        <p:spPr bwMode="auto">
          <a:xfrm>
            <a:off x="3563938" y="1041400"/>
            <a:ext cx="1014412" cy="1450975"/>
          </a:xfrm>
          <a:prstGeom prst="rect">
            <a:avLst/>
          </a:prstGeom>
          <a:solidFill>
            <a:srgbClr val="FFCC00">
              <a:alpha val="30196"/>
            </a:srgbClr>
          </a:solidFill>
          <a:ln w="9525">
            <a:solidFill>
              <a:schemeClr val="tx1"/>
            </a:solidFill>
            <a:miter lim="800000"/>
            <a:headEnd/>
            <a:tailEnd/>
          </a:ln>
        </p:spPr>
        <p:txBody>
          <a:bodyPr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eaLnBrk="1" hangingPunct="1">
              <a:spcBef>
                <a:spcPct val="0"/>
              </a:spcBef>
              <a:buFontTx/>
              <a:buNone/>
            </a:pPr>
            <a:endParaRPr lang="en-GB" altLang="ja-JP" sz="2400">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89097" name="Rectangle 6"/>
          <p:cNvSpPr>
            <a:spLocks noChangeArrowheads="1"/>
          </p:cNvSpPr>
          <p:nvPr/>
        </p:nvSpPr>
        <p:spPr bwMode="auto">
          <a:xfrm>
            <a:off x="1908175" y="4365625"/>
            <a:ext cx="503238" cy="328613"/>
          </a:xfrm>
          <a:prstGeom prst="rect">
            <a:avLst/>
          </a:prstGeom>
          <a:solidFill>
            <a:srgbClr val="FFCC00">
              <a:alpha val="30196"/>
            </a:srgbClr>
          </a:solidFill>
          <a:ln w="9525">
            <a:solidFill>
              <a:schemeClr val="tx1"/>
            </a:solidFill>
            <a:miter lim="800000"/>
            <a:headEnd/>
            <a:tailEnd/>
          </a:ln>
        </p:spPr>
        <p:txBody>
          <a:bodyPr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eaLnBrk="1" hangingPunct="1">
              <a:spcBef>
                <a:spcPct val="0"/>
              </a:spcBef>
              <a:buFontTx/>
              <a:buNone/>
            </a:pPr>
            <a:endParaRPr lang="en-GB" altLang="ja-JP" sz="2400">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89098" name="TextBox 1"/>
          <p:cNvSpPr txBox="1">
            <a:spLocks noChangeArrowheads="1"/>
          </p:cNvSpPr>
          <p:nvPr/>
        </p:nvSpPr>
        <p:spPr bwMode="auto">
          <a:xfrm>
            <a:off x="862013" y="4051300"/>
            <a:ext cx="2651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b="1"/>
              <a:t>Extra Solar Gain in Winter</a:t>
            </a:r>
          </a:p>
        </p:txBody>
      </p:sp>
      <p:sp>
        <p:nvSpPr>
          <p:cNvPr id="89099" name="Rectangle 6"/>
          <p:cNvSpPr>
            <a:spLocks noChangeArrowheads="1"/>
          </p:cNvSpPr>
          <p:nvPr/>
        </p:nvSpPr>
        <p:spPr bwMode="auto">
          <a:xfrm>
            <a:off x="6608763" y="4437063"/>
            <a:ext cx="700087" cy="449262"/>
          </a:xfrm>
          <a:prstGeom prst="rect">
            <a:avLst/>
          </a:prstGeom>
          <a:solidFill>
            <a:srgbClr val="FF0000">
              <a:alpha val="30196"/>
            </a:srgbClr>
          </a:solidFill>
          <a:ln w="9525">
            <a:solidFill>
              <a:schemeClr val="tx1"/>
            </a:solidFill>
            <a:miter lim="800000"/>
            <a:headEnd/>
            <a:tailEnd/>
          </a:ln>
        </p:spPr>
        <p:txBody>
          <a:bodyPr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eaLnBrk="1" hangingPunct="1">
              <a:spcBef>
                <a:spcPct val="0"/>
              </a:spcBef>
              <a:buFontTx/>
              <a:buNone/>
            </a:pPr>
            <a:endParaRPr lang="en-GB" altLang="ja-JP" sz="2400">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89100" name="TextBox 2"/>
          <p:cNvSpPr txBox="1">
            <a:spLocks noChangeArrowheads="1"/>
          </p:cNvSpPr>
          <p:nvPr/>
        </p:nvSpPr>
        <p:spPr bwMode="auto">
          <a:xfrm>
            <a:off x="5207000" y="4108450"/>
            <a:ext cx="3338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b="1"/>
              <a:t>Avoiding Overheating in Summer</a:t>
            </a:r>
          </a:p>
        </p:txBody>
      </p:sp>
      <p:sp>
        <p:nvSpPr>
          <p:cNvPr id="89101" name="TextBox 3"/>
          <p:cNvSpPr txBox="1">
            <a:spLocks noChangeArrowheads="1"/>
          </p:cNvSpPr>
          <p:nvPr/>
        </p:nvSpPr>
        <p:spPr bwMode="auto">
          <a:xfrm>
            <a:off x="3422650" y="3011488"/>
            <a:ext cx="2312988" cy="523875"/>
          </a:xfrm>
          <a:prstGeom prst="rect">
            <a:avLst/>
          </a:prstGeom>
          <a:solidFill>
            <a:srgbClr val="FFDB6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2800" b="1">
                <a:solidFill>
                  <a:schemeClr val="tx2"/>
                </a:solidFill>
              </a:rPr>
              <a:t>ORIENTATION </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9011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9011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9011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90118" name="Rectangle 6"/>
          <p:cNvSpPr>
            <a:spLocks noGrp="1" noChangeArrowheads="1"/>
          </p:cNvSpPr>
          <p:nvPr>
            <p:ph type="title"/>
          </p:nvPr>
        </p:nvSpPr>
        <p:spPr/>
        <p:txBody>
          <a:bodyPr/>
          <a:lstStyle/>
          <a:p>
            <a:endParaRPr lang="en-US" altLang="en-US"/>
          </a:p>
        </p:txBody>
      </p:sp>
      <p:sp>
        <p:nvSpPr>
          <p:cNvPr id="90119" name="Rectangle 7"/>
          <p:cNvSpPr>
            <a:spLocks noGrp="1" noChangeArrowheads="1"/>
          </p:cNvSpPr>
          <p:nvPr>
            <p:ph type="body" idx="1"/>
          </p:nvPr>
        </p:nvSpPr>
        <p:spPr/>
        <p:txBody>
          <a:bodyPr/>
          <a:lstStyle/>
          <a:p>
            <a:endParaRPr lang="en-US" altLang="en-US"/>
          </a:p>
        </p:txBody>
      </p:sp>
      <p:graphicFrame>
        <p:nvGraphicFramePr>
          <p:cNvPr id="90120" name="Object 8"/>
          <p:cNvGraphicFramePr>
            <a:graphicFrameLocks/>
          </p:cNvGraphicFramePr>
          <p:nvPr/>
        </p:nvGraphicFramePr>
        <p:xfrm>
          <a:off x="0" y="0"/>
          <a:ext cx="9134475" cy="6850063"/>
        </p:xfrm>
        <a:graphic>
          <a:graphicData uri="http://schemas.openxmlformats.org/presentationml/2006/ole">
            <mc:AlternateContent xmlns:mc="http://schemas.openxmlformats.org/markup-compatibility/2006">
              <mc:Choice xmlns:v="urn:schemas-microsoft-com:vml" Requires="v">
                <p:oleObj spid="_x0000_s4097" name="Image" r:id="rId4" imgW="0" imgH="0" progId="Photoshop.Image.3">
                  <p:embed/>
                </p:oleObj>
              </mc:Choice>
              <mc:Fallback>
                <p:oleObj name="Image" r:id="rId4" imgW="0" imgH="0" progId="Photoshop.Image.3">
                  <p:embed/>
                  <p:pic>
                    <p:nvPicPr>
                      <p:cNvPr id="90120" name="Object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34475" cy="685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0121" name="TextBox 8"/>
          <p:cNvSpPr txBox="1">
            <a:spLocks noChangeArrowheads="1"/>
          </p:cNvSpPr>
          <p:nvPr/>
        </p:nvSpPr>
        <p:spPr bwMode="auto">
          <a:xfrm>
            <a:off x="0" y="15875"/>
            <a:ext cx="9144000" cy="585788"/>
          </a:xfrm>
          <a:prstGeom prst="rect">
            <a:avLst/>
          </a:prstGeom>
          <a:solidFill>
            <a:srgbClr val="FEED8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sz="3200" b="1">
                <a:solidFill>
                  <a:schemeClr val="tx2"/>
                </a:solidFill>
                <a:latin typeface="Arial" panose="020B0604020202020204" pitchFamily="34" charset="0"/>
                <a:cs typeface="Arial" panose="020B0604020202020204" pitchFamily="34" charset="0"/>
              </a:rPr>
              <a:t>Envelope Choices</a:t>
            </a:r>
          </a:p>
        </p:txBody>
      </p:sp>
      <p:sp>
        <p:nvSpPr>
          <p:cNvPr id="90122" name="TextBox 10"/>
          <p:cNvSpPr txBox="1">
            <a:spLocks noChangeArrowheads="1"/>
          </p:cNvSpPr>
          <p:nvPr/>
        </p:nvSpPr>
        <p:spPr bwMode="auto">
          <a:xfrm>
            <a:off x="1638300" y="5680075"/>
            <a:ext cx="5283200" cy="3683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1800" b="1">
                <a:latin typeface="Arial" panose="020B0604020202020204" pitchFamily="34" charset="0"/>
                <a:cs typeface="Arial" panose="020B0604020202020204" pitchFamily="34" charset="0"/>
              </a:rPr>
              <a:t>No West Facing Windows – reduced heat gain </a:t>
            </a:r>
          </a:p>
        </p:txBody>
      </p:sp>
      <p:sp>
        <p:nvSpPr>
          <p:cNvPr id="90123" name="TextBox 11"/>
          <p:cNvSpPr txBox="1">
            <a:spLocks noChangeArrowheads="1"/>
          </p:cNvSpPr>
          <p:nvPr/>
        </p:nvSpPr>
        <p:spPr bwMode="auto">
          <a:xfrm>
            <a:off x="1822450" y="4652963"/>
            <a:ext cx="4826000" cy="369887"/>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1800" b="1">
                <a:latin typeface="Arial" panose="020B0604020202020204" pitchFamily="34" charset="0"/>
                <a:cs typeface="Arial" panose="020B0604020202020204" pitchFamily="34" charset="0"/>
              </a:rPr>
              <a:t>Large glass windows into hot airlock only </a:t>
            </a:r>
          </a:p>
        </p:txBody>
      </p:sp>
      <p:cxnSp>
        <p:nvCxnSpPr>
          <p:cNvPr id="90124" name="Straight Arrow Connector 3"/>
          <p:cNvCxnSpPr>
            <a:cxnSpLocks noChangeShapeType="1"/>
          </p:cNvCxnSpPr>
          <p:nvPr/>
        </p:nvCxnSpPr>
        <p:spPr bwMode="auto">
          <a:xfrm flipV="1">
            <a:off x="6251575" y="4292600"/>
            <a:ext cx="336550" cy="360363"/>
          </a:xfrm>
          <a:prstGeom prst="straightConnector1">
            <a:avLst/>
          </a:prstGeom>
          <a:noFill/>
          <a:ln w="12700"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16" name="TextBox 15"/>
          <p:cNvSpPr txBox="1"/>
          <p:nvPr/>
        </p:nvSpPr>
        <p:spPr>
          <a:xfrm>
            <a:off x="1858963" y="1484313"/>
            <a:ext cx="4800600" cy="369887"/>
          </a:xfrm>
          <a:prstGeom prst="rect">
            <a:avLst/>
          </a:prstGeom>
          <a:solidFill>
            <a:schemeClr val="accent5"/>
          </a:solidFill>
        </p:spPr>
        <p:txBody>
          <a:bodyPr wrap="none">
            <a:spAutoFit/>
          </a:bodyPr>
          <a:lstStyle/>
          <a:p>
            <a:pPr>
              <a:defRPr/>
            </a:pPr>
            <a:r>
              <a:rPr lang="en-GB" sz="1800" b="1" dirty="0">
                <a:latin typeface="Arial" pitchFamily="34" charset="0"/>
                <a:cs typeface="Arial" pitchFamily="34" charset="0"/>
              </a:rPr>
              <a:t>All non-airlock windows – reasonable size</a:t>
            </a:r>
          </a:p>
        </p:txBody>
      </p:sp>
      <p:sp>
        <p:nvSpPr>
          <p:cNvPr id="90126" name="Left Arrow 5"/>
          <p:cNvSpPr>
            <a:spLocks noChangeArrowheads="1"/>
          </p:cNvSpPr>
          <p:nvPr/>
        </p:nvSpPr>
        <p:spPr bwMode="auto">
          <a:xfrm>
            <a:off x="3635375" y="2636838"/>
            <a:ext cx="73025" cy="46037"/>
          </a:xfrm>
          <a:prstGeom prst="leftArrow">
            <a:avLst>
              <a:gd name="adj1" fmla="val 50000"/>
              <a:gd name="adj2" fmla="val 50355"/>
            </a:avLst>
          </a:prstGeom>
          <a:solidFill>
            <a:schemeClr val="accent1"/>
          </a:solidFill>
          <a:ln w="12700" algn="ctr">
            <a:solidFill>
              <a:schemeClr val="tx1"/>
            </a:solidFill>
            <a:round/>
            <a:headEnd type="none" w="sm" len="sm"/>
            <a:tailEnd type="none" w="sm" len="sm"/>
          </a:ln>
        </p:spPr>
        <p:txBody>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90127" name="Right Arrow 6"/>
          <p:cNvSpPr>
            <a:spLocks noChangeArrowheads="1"/>
          </p:cNvSpPr>
          <p:nvPr/>
        </p:nvSpPr>
        <p:spPr bwMode="auto">
          <a:xfrm>
            <a:off x="6602413" y="1481138"/>
            <a:ext cx="490537" cy="373062"/>
          </a:xfrm>
          <a:prstGeom prst="rightArrow">
            <a:avLst>
              <a:gd name="adj1" fmla="val 50000"/>
              <a:gd name="adj2" fmla="val 50082"/>
            </a:avLst>
          </a:prstGeom>
          <a:solidFill>
            <a:schemeClr val="accent1"/>
          </a:solidFill>
          <a:ln w="12700" algn="ctr">
            <a:solidFill>
              <a:schemeClr val="tx1"/>
            </a:solidFill>
            <a:round/>
            <a:headEnd type="none" w="sm" len="sm"/>
            <a:tailEnd type="none" w="sm" len="sm"/>
          </a:ln>
        </p:spPr>
        <p:txBody>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90128" name="Left Arrow 7"/>
          <p:cNvSpPr>
            <a:spLocks noChangeArrowheads="1"/>
          </p:cNvSpPr>
          <p:nvPr/>
        </p:nvSpPr>
        <p:spPr bwMode="auto">
          <a:xfrm>
            <a:off x="1370013" y="1463675"/>
            <a:ext cx="488950" cy="360363"/>
          </a:xfrm>
          <a:prstGeom prst="leftArrow">
            <a:avLst>
              <a:gd name="adj1" fmla="val 50000"/>
              <a:gd name="adj2" fmla="val 49926"/>
            </a:avLst>
          </a:prstGeom>
          <a:solidFill>
            <a:schemeClr val="accent1"/>
          </a:solidFill>
          <a:ln w="12700" algn="ctr">
            <a:solidFill>
              <a:schemeClr val="tx1"/>
            </a:solidFill>
            <a:round/>
            <a:headEnd type="none" w="sm" len="sm"/>
            <a:tailEnd type="none" w="sm" len="sm"/>
          </a:ln>
        </p:spPr>
        <p:txBody>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20" name="TextBox 19"/>
          <p:cNvSpPr txBox="1"/>
          <p:nvPr/>
        </p:nvSpPr>
        <p:spPr>
          <a:xfrm>
            <a:off x="2659063" y="2173288"/>
            <a:ext cx="3825875" cy="368300"/>
          </a:xfrm>
          <a:prstGeom prst="rect">
            <a:avLst/>
          </a:prstGeom>
          <a:solidFill>
            <a:schemeClr val="accent5"/>
          </a:solidFill>
        </p:spPr>
        <p:txBody>
          <a:bodyPr wrap="none">
            <a:spAutoFit/>
          </a:bodyPr>
          <a:lstStyle/>
          <a:p>
            <a:pPr>
              <a:defRPr/>
            </a:pPr>
            <a:r>
              <a:rPr lang="en-GB" sz="1800" b="1" dirty="0">
                <a:latin typeface="Arial" pitchFamily="34" charset="0"/>
                <a:cs typeface="Arial" pitchFamily="34" charset="0"/>
              </a:rPr>
              <a:t>No cold bridges – even in floors</a:t>
            </a:r>
          </a:p>
        </p:txBody>
      </p:sp>
      <p:sp>
        <p:nvSpPr>
          <p:cNvPr id="90130" name="Down Arrow 9"/>
          <p:cNvSpPr>
            <a:spLocks noChangeArrowheads="1"/>
          </p:cNvSpPr>
          <p:nvPr/>
        </p:nvSpPr>
        <p:spPr bwMode="auto">
          <a:xfrm>
            <a:off x="6372225" y="2435225"/>
            <a:ext cx="258763" cy="488950"/>
          </a:xfrm>
          <a:prstGeom prst="downArrow">
            <a:avLst>
              <a:gd name="adj1" fmla="val 50000"/>
              <a:gd name="adj2" fmla="val 50109"/>
            </a:avLst>
          </a:prstGeom>
          <a:solidFill>
            <a:schemeClr val="accent1"/>
          </a:solidFill>
          <a:ln w="12700" algn="ctr">
            <a:solidFill>
              <a:schemeClr val="tx1"/>
            </a:solidFill>
            <a:round/>
            <a:headEnd type="none" w="sm" len="sm"/>
            <a:tailEnd type="none" w="sm" len="sm"/>
          </a:ln>
        </p:spPr>
        <p:txBody>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90131" name="Down Arrow 12"/>
          <p:cNvSpPr>
            <a:spLocks noChangeArrowheads="1"/>
          </p:cNvSpPr>
          <p:nvPr/>
        </p:nvSpPr>
        <p:spPr bwMode="auto">
          <a:xfrm>
            <a:off x="1692275" y="2501900"/>
            <a:ext cx="341313" cy="979488"/>
          </a:xfrm>
          <a:prstGeom prst="downArrow">
            <a:avLst>
              <a:gd name="adj1" fmla="val 50000"/>
              <a:gd name="adj2" fmla="val 50075"/>
            </a:avLst>
          </a:prstGeom>
          <a:solidFill>
            <a:schemeClr val="accent1"/>
          </a:solidFill>
          <a:ln w="12700" algn="ctr">
            <a:solidFill>
              <a:schemeClr val="tx1"/>
            </a:solidFill>
            <a:round/>
            <a:headEnd type="none" w="sm" len="sm"/>
            <a:tailEnd type="none" w="sm" len="sm"/>
          </a:ln>
        </p:spPr>
        <p:txBody>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90132" name="TextBox 22"/>
          <p:cNvSpPr txBox="1">
            <a:spLocks noChangeArrowheads="1"/>
          </p:cNvSpPr>
          <p:nvPr/>
        </p:nvSpPr>
        <p:spPr bwMode="auto">
          <a:xfrm>
            <a:off x="6921500" y="2620963"/>
            <a:ext cx="371475" cy="20320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1800" b="1">
                <a:latin typeface="Arial" panose="020B0604020202020204" pitchFamily="34" charset="0"/>
                <a:cs typeface="Arial" panose="020B0604020202020204" pitchFamily="34" charset="0"/>
              </a:rPr>
              <a:t>SHADING </a:t>
            </a:r>
          </a:p>
        </p:txBody>
      </p:sp>
      <p:sp>
        <p:nvSpPr>
          <p:cNvPr id="90133" name="TextBox 22"/>
          <p:cNvSpPr txBox="1">
            <a:spLocks noChangeArrowheads="1"/>
          </p:cNvSpPr>
          <p:nvPr/>
        </p:nvSpPr>
        <p:spPr bwMode="auto">
          <a:xfrm>
            <a:off x="7923213" y="812800"/>
            <a:ext cx="1112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000" b="1">
                <a:solidFill>
                  <a:schemeClr val="accent2"/>
                </a:solidFill>
                <a:latin typeface="Calibri" panose="020F0502020204030204" pitchFamily="34" charset="0"/>
              </a:rPr>
              <a:t>Raincoat</a:t>
            </a:r>
          </a:p>
        </p:txBody>
      </p:sp>
      <p:sp>
        <p:nvSpPr>
          <p:cNvPr id="25" name="Left Arrow 24"/>
          <p:cNvSpPr/>
          <p:nvPr/>
        </p:nvSpPr>
        <p:spPr bwMode="auto">
          <a:xfrm>
            <a:off x="7308850" y="915988"/>
            <a:ext cx="647700" cy="217487"/>
          </a:xfrm>
          <a:prstGeom prst="leftArrow">
            <a:avLst/>
          </a:prstGeom>
          <a:solidFill>
            <a:schemeClr val="accent6"/>
          </a:solidFill>
          <a:ln w="9525" cap="flat" cmpd="sng" algn="ctr">
            <a:solidFill>
              <a:schemeClr val="tx1"/>
            </a:solidFill>
            <a:prstDash val="solid"/>
            <a:round/>
            <a:headEnd type="none" w="med" len="med"/>
            <a:tailEnd type="none" w="med" len="med"/>
          </a:ln>
          <a:effectLst/>
        </p:spPr>
        <p:txBody>
          <a:bodyPr/>
          <a:lstStyle/>
          <a:p>
            <a:pPr defTabSz="449263">
              <a:buClr>
                <a:srgbClr val="000000"/>
              </a:buClr>
              <a:buSzPct val="100000"/>
              <a:buFont typeface="Times New Roman" pitchFamily="18" charset="0"/>
              <a:buNone/>
              <a:defRPr/>
            </a:pPr>
            <a:endParaRPr lang="en-GB">
              <a:solidFill>
                <a:schemeClr val="accent2"/>
              </a:solidFill>
              <a:latin typeface="Arial" charset="0"/>
            </a:endParaRPr>
          </a:p>
        </p:txBody>
      </p:sp>
      <p:sp>
        <p:nvSpPr>
          <p:cNvPr id="90135" name="TextBox 1"/>
          <p:cNvSpPr txBox="1">
            <a:spLocks noChangeArrowheads="1"/>
          </p:cNvSpPr>
          <p:nvPr/>
        </p:nvSpPr>
        <p:spPr bwMode="auto">
          <a:xfrm>
            <a:off x="7802563" y="2068513"/>
            <a:ext cx="1150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000" b="1">
                <a:solidFill>
                  <a:srgbClr val="FF0000"/>
                </a:solidFill>
                <a:latin typeface="Calibri" panose="020F0502020204030204" pitchFamily="34" charset="0"/>
              </a:rPr>
              <a:t>Overcoat</a:t>
            </a:r>
          </a:p>
        </p:txBody>
      </p:sp>
      <p:sp>
        <p:nvSpPr>
          <p:cNvPr id="90136" name="Left Arrow 2"/>
          <p:cNvSpPr>
            <a:spLocks noChangeArrowheads="1"/>
          </p:cNvSpPr>
          <p:nvPr/>
        </p:nvSpPr>
        <p:spPr bwMode="auto">
          <a:xfrm>
            <a:off x="7178675" y="2192338"/>
            <a:ext cx="669925" cy="200025"/>
          </a:xfrm>
          <a:prstGeom prst="leftArrow">
            <a:avLst>
              <a:gd name="adj1" fmla="val 50000"/>
              <a:gd name="adj2" fmla="val 47494"/>
            </a:avLst>
          </a:prstGeom>
          <a:solidFill>
            <a:srgbClr val="FF0000"/>
          </a:solidFill>
          <a:ln w="9525" algn="ctr">
            <a:solidFill>
              <a:schemeClr val="tx1"/>
            </a:solidFill>
            <a:round/>
            <a:headEnd/>
            <a:tailEnd/>
          </a:ln>
        </p:spPr>
        <p:txBody>
          <a:bodyPr/>
          <a:lstStyle>
            <a:lvl1pPr defTabSz="449263">
              <a:spcBef>
                <a:spcPct val="20000"/>
              </a:spcBef>
              <a:buChar char="•"/>
              <a:defRPr sz="2800">
                <a:solidFill>
                  <a:schemeClr val="tx1"/>
                </a:solidFill>
                <a:latin typeface="Tahoma" panose="020B0604030504040204" pitchFamily="34" charset="0"/>
              </a:defRPr>
            </a:lvl1pPr>
            <a:lvl2pPr marL="742950" indent="-285750" defTabSz="449263">
              <a:spcBef>
                <a:spcPct val="20000"/>
              </a:spcBef>
              <a:buChar char="–"/>
              <a:defRPr sz="2400">
                <a:solidFill>
                  <a:schemeClr val="tx1"/>
                </a:solidFill>
                <a:latin typeface="Tahoma" panose="020B0604030504040204" pitchFamily="34" charset="0"/>
              </a:defRPr>
            </a:lvl2pPr>
            <a:lvl3pPr marL="1143000" indent="-228600" defTabSz="449263">
              <a:spcBef>
                <a:spcPct val="20000"/>
              </a:spcBef>
              <a:buChar char="•"/>
              <a:defRPr sz="2000">
                <a:solidFill>
                  <a:schemeClr val="tx1"/>
                </a:solidFill>
                <a:latin typeface="Tahoma" panose="020B0604030504040204" pitchFamily="34" charset="0"/>
              </a:defRPr>
            </a:lvl3pPr>
            <a:lvl4pPr marL="1600200" indent="-228600" defTabSz="449263">
              <a:spcBef>
                <a:spcPct val="20000"/>
              </a:spcBef>
              <a:buChar char="–"/>
              <a:defRPr>
                <a:solidFill>
                  <a:schemeClr val="tx1"/>
                </a:solidFill>
                <a:latin typeface="Tahoma" panose="020B0604030504040204" pitchFamily="34" charset="0"/>
              </a:defRPr>
            </a:lvl4pPr>
            <a:lvl5pPr marL="2057400" indent="-228600" defTabSz="449263">
              <a:spcBef>
                <a:spcPct val="20000"/>
              </a:spcBef>
              <a:buChar char="»"/>
              <a:defRPr>
                <a:solidFill>
                  <a:schemeClr val="tx1"/>
                </a:solidFill>
                <a:latin typeface="Tahoma" panose="020B0604030504040204" pitchFamily="34" charset="0"/>
              </a:defRPr>
            </a:lvl5pPr>
            <a:lvl6pPr marL="2514600" indent="-228600" defTabSz="449263"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defTabSz="449263"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defTabSz="449263"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defTabSz="449263"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Clr>
                <a:srgbClr val="000000"/>
              </a:buClr>
              <a:buFont typeface="Times New Roman" panose="02020603050405020304" pitchFamily="18" charset="0"/>
              <a:buNone/>
            </a:pPr>
            <a:endParaRPr lang="en-GB" altLang="en-US" sz="2400">
              <a:solidFill>
                <a:schemeClr val="bg1"/>
              </a:solidFill>
              <a:latin typeface="Arial" panose="020B0604020202020204" pitchFamily="34" charset="0"/>
            </a:endParaRPr>
          </a:p>
        </p:txBody>
      </p:sp>
    </p:spTree>
  </p:cSld>
  <p:clrMapOvr>
    <a:masterClrMapping/>
  </p:clrMapOvr>
  <p:transition spd="slow">
    <p:dissolv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92163"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92164"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92165"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graphicFrame>
        <p:nvGraphicFramePr>
          <p:cNvPr id="92166" name="Object 6"/>
          <p:cNvGraphicFramePr>
            <a:graphicFrameLocks/>
          </p:cNvGraphicFramePr>
          <p:nvPr/>
        </p:nvGraphicFramePr>
        <p:xfrm>
          <a:off x="304800" y="225425"/>
          <a:ext cx="8818563" cy="6615113"/>
        </p:xfrm>
        <a:graphic>
          <a:graphicData uri="http://schemas.openxmlformats.org/presentationml/2006/ole">
            <mc:AlternateContent xmlns:mc="http://schemas.openxmlformats.org/markup-compatibility/2006">
              <mc:Choice xmlns:v="urn:schemas-microsoft-com:vml" Requires="v">
                <p:oleObj spid="_x0000_s5121" name="Image" r:id="rId4" imgW="0" imgH="0" progId="Photoshop.Image.3">
                  <p:embed/>
                </p:oleObj>
              </mc:Choice>
              <mc:Fallback>
                <p:oleObj name="Image" r:id="rId4" imgW="0" imgH="0" progId="Photoshop.Image.3">
                  <p:embed/>
                  <p:pic>
                    <p:nvPicPr>
                      <p:cNvPr id="92166" name="Objec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5425"/>
                        <a:ext cx="8818563" cy="6615113"/>
                      </a:xfrm>
                      <a:prstGeom prst="rect">
                        <a:avLst/>
                      </a:prstGeom>
                      <a:solidFill>
                        <a:srgbClr val="7878DE"/>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167" name="Rectangle 7"/>
          <p:cNvSpPr>
            <a:spLocks noChangeArrowheads="1"/>
          </p:cNvSpPr>
          <p:nvPr/>
        </p:nvSpPr>
        <p:spPr bwMode="auto">
          <a:xfrm>
            <a:off x="0" y="0"/>
            <a:ext cx="838200" cy="6856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92168" name="Rectangle 8"/>
          <p:cNvSpPr>
            <a:spLocks noChangeArrowheads="1"/>
          </p:cNvSpPr>
          <p:nvPr/>
        </p:nvSpPr>
        <p:spPr bwMode="auto">
          <a:xfrm>
            <a:off x="8304213" y="1588"/>
            <a:ext cx="838200" cy="68564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92169" name="TextBox 8"/>
          <p:cNvSpPr txBox="1">
            <a:spLocks noChangeArrowheads="1"/>
          </p:cNvSpPr>
          <p:nvPr/>
        </p:nvSpPr>
        <p:spPr bwMode="auto">
          <a:xfrm>
            <a:off x="2722563" y="4581525"/>
            <a:ext cx="105727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1800">
                <a:latin typeface="Arial" panose="020B0604020202020204" pitchFamily="34" charset="0"/>
                <a:cs typeface="Arial" panose="020B0604020202020204" pitchFamily="34" charset="0"/>
              </a:rPr>
              <a:t>Radiator</a:t>
            </a:r>
          </a:p>
        </p:txBody>
      </p:sp>
      <p:sp>
        <p:nvSpPr>
          <p:cNvPr id="92170" name="TextBox 9"/>
          <p:cNvSpPr txBox="1">
            <a:spLocks noChangeArrowheads="1"/>
          </p:cNvSpPr>
          <p:nvPr/>
        </p:nvSpPr>
        <p:spPr bwMode="auto">
          <a:xfrm>
            <a:off x="2268538" y="1690688"/>
            <a:ext cx="1055687"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1800">
                <a:latin typeface="Arial" panose="020B0604020202020204" pitchFamily="34" charset="0"/>
                <a:cs typeface="Arial" panose="020B0604020202020204" pitchFamily="34" charset="0"/>
              </a:rPr>
              <a:t>Radiator</a:t>
            </a:r>
          </a:p>
        </p:txBody>
      </p:sp>
      <p:sp>
        <p:nvSpPr>
          <p:cNvPr id="92171" name="Rectangle 10"/>
          <p:cNvSpPr>
            <a:spLocks noChangeArrowheads="1"/>
          </p:cNvSpPr>
          <p:nvPr/>
        </p:nvSpPr>
        <p:spPr bwMode="auto">
          <a:xfrm>
            <a:off x="3851275" y="4446588"/>
            <a:ext cx="87313" cy="914400"/>
          </a:xfrm>
          <a:prstGeom prst="rect">
            <a:avLst/>
          </a:prstGeom>
          <a:solidFill>
            <a:srgbClr val="FF3300"/>
          </a:solidFill>
          <a:ln w="12700" algn="ctr">
            <a:solidFill>
              <a:schemeClr val="tx1"/>
            </a:solidFill>
            <a:round/>
            <a:headEnd type="none" w="sm" len="sm"/>
            <a:tailEnd type="none" w="sm" len="sm"/>
          </a:ln>
        </p:spPr>
        <p:txBody>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92172" name="Rectangle 11"/>
          <p:cNvSpPr>
            <a:spLocks noChangeArrowheads="1"/>
          </p:cNvSpPr>
          <p:nvPr/>
        </p:nvSpPr>
        <p:spPr bwMode="auto">
          <a:xfrm>
            <a:off x="3341688" y="1419225"/>
            <a:ext cx="85725" cy="914400"/>
          </a:xfrm>
          <a:prstGeom prst="rect">
            <a:avLst/>
          </a:prstGeom>
          <a:solidFill>
            <a:srgbClr val="FF3300"/>
          </a:solidFill>
          <a:ln w="12700" algn="ctr">
            <a:solidFill>
              <a:schemeClr val="tx1"/>
            </a:solidFill>
            <a:round/>
            <a:headEnd type="none" w="sm" len="sm"/>
            <a:tailEnd type="none" w="sm" len="sm"/>
          </a:ln>
        </p:spPr>
        <p:txBody>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92173" name="TextBox 12"/>
          <p:cNvSpPr txBox="1">
            <a:spLocks noChangeArrowheads="1"/>
          </p:cNvSpPr>
          <p:nvPr/>
        </p:nvSpPr>
        <p:spPr bwMode="auto">
          <a:xfrm>
            <a:off x="604838" y="-26988"/>
            <a:ext cx="7932737" cy="584201"/>
          </a:xfrm>
          <a:prstGeom prst="rect">
            <a:avLst/>
          </a:prstGeom>
          <a:solidFill>
            <a:srgbClr val="FEED8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sz="3200" b="1">
                <a:solidFill>
                  <a:schemeClr val="tx2"/>
                </a:solidFill>
                <a:latin typeface="Calibri" panose="020F0502020204030204" pitchFamily="34" charset="0"/>
              </a:rPr>
              <a:t>Ventilation Strategies </a:t>
            </a:r>
          </a:p>
        </p:txBody>
      </p:sp>
      <p:sp>
        <p:nvSpPr>
          <p:cNvPr id="14" name="TextBox 13"/>
          <p:cNvSpPr txBox="1"/>
          <p:nvPr/>
        </p:nvSpPr>
        <p:spPr>
          <a:xfrm>
            <a:off x="2195513" y="2924175"/>
            <a:ext cx="1985962" cy="708025"/>
          </a:xfrm>
          <a:prstGeom prst="rect">
            <a:avLst/>
          </a:prstGeom>
          <a:solidFill>
            <a:schemeClr val="accent6">
              <a:lumMod val="60000"/>
              <a:lumOff val="40000"/>
            </a:schemeClr>
          </a:solidFill>
        </p:spPr>
        <p:txBody>
          <a:bodyPr wrap="none">
            <a:spAutoFit/>
          </a:bodyPr>
          <a:lstStyle/>
          <a:p>
            <a:pPr>
              <a:defRPr/>
            </a:pPr>
            <a:r>
              <a:rPr lang="en-GB" sz="2000" dirty="0">
                <a:latin typeface="Calibri" pitchFamily="34" charset="0"/>
                <a:cs typeface="Arial" pitchFamily="34" charset="0"/>
              </a:rPr>
              <a:t>Stack Ventilation </a:t>
            </a:r>
          </a:p>
          <a:p>
            <a:pPr>
              <a:defRPr/>
            </a:pPr>
            <a:r>
              <a:rPr lang="en-GB" sz="2000" dirty="0">
                <a:latin typeface="Calibri" pitchFamily="34" charset="0"/>
                <a:cs typeface="Arial" pitchFamily="34" charset="0"/>
              </a:rPr>
              <a:t>In Hot Spells </a:t>
            </a:r>
          </a:p>
        </p:txBody>
      </p:sp>
      <p:sp>
        <p:nvSpPr>
          <p:cNvPr id="15" name="Left Arrow 14"/>
          <p:cNvSpPr/>
          <p:nvPr/>
        </p:nvSpPr>
        <p:spPr bwMode="auto">
          <a:xfrm>
            <a:off x="2174875" y="3860800"/>
            <a:ext cx="4632325" cy="904875"/>
          </a:xfrm>
          <a:prstGeom prst="leftArrow">
            <a:avLst/>
          </a:prstGeom>
          <a:solidFill>
            <a:schemeClr val="accent5"/>
          </a:solidFill>
          <a:ln w="12700" cap="flat" cmpd="sng" algn="ctr">
            <a:solidFill>
              <a:schemeClr val="tx1"/>
            </a:solidFill>
            <a:prstDash val="solid"/>
            <a:round/>
            <a:headEnd type="none" w="sm" len="sm"/>
            <a:tailEnd type="none" w="sm" len="sm"/>
          </a:ln>
          <a:effectLst/>
        </p:spPr>
        <p:txBody>
          <a:bodyPr/>
          <a:lstStyle/>
          <a:p>
            <a:pPr>
              <a:defRPr/>
            </a:pPr>
            <a:r>
              <a:rPr lang="en-GB" sz="2000" dirty="0">
                <a:latin typeface="Calibri" pitchFamily="34" charset="0"/>
              </a:rPr>
              <a:t>Good Cross ventilation flow</a:t>
            </a:r>
          </a:p>
        </p:txBody>
      </p:sp>
      <p:sp>
        <p:nvSpPr>
          <p:cNvPr id="92176" name="Left Arrow 2"/>
          <p:cNvSpPr>
            <a:spLocks noChangeArrowheads="1"/>
          </p:cNvSpPr>
          <p:nvPr/>
        </p:nvSpPr>
        <p:spPr bwMode="auto">
          <a:xfrm>
            <a:off x="6659563" y="2276475"/>
            <a:ext cx="1368425" cy="720725"/>
          </a:xfrm>
          <a:prstGeom prst="leftArrow">
            <a:avLst>
              <a:gd name="adj1" fmla="val 50000"/>
              <a:gd name="adj2" fmla="val 49963"/>
            </a:avLst>
          </a:prstGeom>
          <a:solidFill>
            <a:srgbClr val="FF3300"/>
          </a:solidFill>
          <a:ln w="12700" algn="ctr">
            <a:solidFill>
              <a:schemeClr val="tx1"/>
            </a:solidFill>
            <a:round/>
            <a:headEnd type="none" w="sm" len="sm"/>
            <a:tailEnd type="none" w="sm" len="sm"/>
          </a:ln>
        </p:spPr>
        <p:txBody>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000">
                <a:latin typeface="Calibri" panose="020F0502020204030204" pitchFamily="34" charset="0"/>
              </a:rPr>
              <a:t>Winter</a:t>
            </a:r>
          </a:p>
        </p:txBody>
      </p:sp>
      <p:sp>
        <p:nvSpPr>
          <p:cNvPr id="18" name="Left Arrow 17"/>
          <p:cNvSpPr/>
          <p:nvPr/>
        </p:nvSpPr>
        <p:spPr bwMode="auto">
          <a:xfrm>
            <a:off x="6634163" y="1155700"/>
            <a:ext cx="1670050" cy="720725"/>
          </a:xfrm>
          <a:prstGeom prst="leftArrow">
            <a:avLst/>
          </a:prstGeom>
          <a:solidFill>
            <a:schemeClr val="accent5"/>
          </a:solidFill>
          <a:ln w="12700" cap="flat" cmpd="sng" algn="ctr">
            <a:solidFill>
              <a:schemeClr val="tx1"/>
            </a:solidFill>
            <a:prstDash val="solid"/>
            <a:round/>
            <a:headEnd type="none" w="sm" len="sm"/>
            <a:tailEnd type="none" w="sm" len="sm"/>
          </a:ln>
          <a:effectLst/>
        </p:spPr>
        <p:txBody>
          <a:bodyPr/>
          <a:lstStyle/>
          <a:p>
            <a:pPr>
              <a:defRPr/>
            </a:pPr>
            <a:r>
              <a:rPr lang="en-GB" sz="2000" dirty="0">
                <a:latin typeface="Calibri" pitchFamily="34" charset="0"/>
              </a:rPr>
              <a:t>Summer</a:t>
            </a:r>
          </a:p>
        </p:txBody>
      </p:sp>
      <p:sp>
        <p:nvSpPr>
          <p:cNvPr id="4" name="Right Arrow 3"/>
          <p:cNvSpPr/>
          <p:nvPr/>
        </p:nvSpPr>
        <p:spPr bwMode="auto">
          <a:xfrm>
            <a:off x="838200" y="5160963"/>
            <a:ext cx="1687513" cy="788987"/>
          </a:xfrm>
          <a:prstGeom prst="rightArrow">
            <a:avLst/>
          </a:prstGeom>
          <a:solidFill>
            <a:schemeClr val="accent6">
              <a:lumMod val="60000"/>
              <a:lumOff val="40000"/>
            </a:schemeClr>
          </a:solidFill>
          <a:ln w="12700" cap="flat" cmpd="sng" algn="ctr">
            <a:solidFill>
              <a:schemeClr val="tx1"/>
            </a:solidFill>
            <a:prstDash val="solid"/>
            <a:round/>
            <a:headEnd type="none" w="sm" len="sm"/>
            <a:tailEnd type="none" w="sm" len="sm"/>
          </a:ln>
          <a:effectLst/>
        </p:spPr>
        <p:txBody>
          <a:bodyPr/>
          <a:lstStyle/>
          <a:p>
            <a:pPr>
              <a:defRPr/>
            </a:pPr>
            <a:r>
              <a:rPr lang="en-GB" sz="2000" dirty="0">
                <a:latin typeface="Calibri" pitchFamily="34" charset="0"/>
              </a:rPr>
              <a:t>Hot Spell</a:t>
            </a:r>
          </a:p>
        </p:txBody>
      </p:sp>
      <p:sp>
        <p:nvSpPr>
          <p:cNvPr id="20" name="Right Arrow 19"/>
          <p:cNvSpPr/>
          <p:nvPr/>
        </p:nvSpPr>
        <p:spPr bwMode="auto">
          <a:xfrm>
            <a:off x="838200" y="1296988"/>
            <a:ext cx="1687513" cy="788987"/>
          </a:xfrm>
          <a:prstGeom prst="rightArrow">
            <a:avLst/>
          </a:prstGeom>
          <a:solidFill>
            <a:schemeClr val="accent6">
              <a:lumMod val="60000"/>
              <a:lumOff val="40000"/>
            </a:schemeClr>
          </a:solidFill>
          <a:ln w="12700" cap="flat" cmpd="sng" algn="ctr">
            <a:solidFill>
              <a:schemeClr val="tx1"/>
            </a:solidFill>
            <a:prstDash val="solid"/>
            <a:round/>
            <a:headEnd type="none" w="sm" len="sm"/>
            <a:tailEnd type="none" w="sm" len="sm"/>
          </a:ln>
          <a:effectLst/>
        </p:spPr>
        <p:txBody>
          <a:bodyPr/>
          <a:lstStyle/>
          <a:p>
            <a:pPr>
              <a:defRPr/>
            </a:pPr>
            <a:r>
              <a:rPr lang="en-GB" sz="2000" dirty="0">
                <a:latin typeface="Calibri" pitchFamily="34" charset="0"/>
              </a:rPr>
              <a:t>Hot Spell</a:t>
            </a:r>
          </a:p>
        </p:txBody>
      </p:sp>
      <p:sp>
        <p:nvSpPr>
          <p:cNvPr id="5" name="Up Arrow 4"/>
          <p:cNvSpPr/>
          <p:nvPr/>
        </p:nvSpPr>
        <p:spPr bwMode="auto">
          <a:xfrm>
            <a:off x="4572000" y="2738438"/>
            <a:ext cx="484188" cy="977900"/>
          </a:xfrm>
          <a:prstGeom prst="upArrow">
            <a:avLst/>
          </a:prstGeom>
          <a:solidFill>
            <a:schemeClr val="accent6">
              <a:lumMod val="60000"/>
              <a:lumOff val="40000"/>
            </a:schemeClr>
          </a:solidFill>
          <a:ln w="12700" cap="flat" cmpd="sng" algn="ctr">
            <a:solidFill>
              <a:schemeClr val="tx1"/>
            </a:solidFill>
            <a:prstDash val="solid"/>
            <a:round/>
            <a:headEnd type="none" w="sm" len="sm"/>
            <a:tailEnd type="none" w="sm" len="sm"/>
          </a:ln>
          <a:effectLst/>
        </p:spPr>
        <p:txBody>
          <a:bodyPr/>
          <a:lstStyle/>
          <a:p>
            <a:pPr>
              <a:defRPr/>
            </a:pPr>
            <a:endParaRPr lang="en-GB"/>
          </a:p>
        </p:txBody>
      </p:sp>
      <p:sp>
        <p:nvSpPr>
          <p:cNvPr id="22" name="TextBox 21"/>
          <p:cNvSpPr txBox="1"/>
          <p:nvPr/>
        </p:nvSpPr>
        <p:spPr>
          <a:xfrm>
            <a:off x="8537575" y="44450"/>
            <a:ext cx="371475" cy="6740525"/>
          </a:xfrm>
          <a:prstGeom prst="rect">
            <a:avLst/>
          </a:prstGeom>
          <a:solidFill>
            <a:schemeClr val="accent5"/>
          </a:solidFill>
        </p:spPr>
        <p:txBody>
          <a:bodyPr>
            <a:spAutoFit/>
          </a:bodyPr>
          <a:lstStyle/>
          <a:p>
            <a:pPr>
              <a:defRPr/>
            </a:pPr>
            <a:endParaRPr lang="en-GB" sz="1800" b="1" dirty="0">
              <a:latin typeface="Arial" pitchFamily="34" charset="0"/>
              <a:cs typeface="Arial" pitchFamily="34" charset="0"/>
            </a:endParaRPr>
          </a:p>
          <a:p>
            <a:pPr>
              <a:defRPr/>
            </a:pPr>
            <a:r>
              <a:rPr lang="en-GB" sz="1800" b="1" dirty="0">
                <a:latin typeface="Arial" pitchFamily="34" charset="0"/>
                <a:cs typeface="Arial" pitchFamily="34" charset="0"/>
              </a:rPr>
              <a:t>COOLED</a:t>
            </a:r>
          </a:p>
          <a:p>
            <a:pPr>
              <a:defRPr/>
            </a:pPr>
            <a:r>
              <a:rPr lang="en-GB" sz="1800" b="1" dirty="0">
                <a:latin typeface="Arial" pitchFamily="34" charset="0"/>
                <a:cs typeface="Arial" pitchFamily="34" charset="0"/>
              </a:rPr>
              <a:t> AIR </a:t>
            </a:r>
          </a:p>
          <a:p>
            <a:pPr>
              <a:defRPr/>
            </a:pPr>
            <a:endParaRPr lang="en-GB" sz="1800" b="1" dirty="0">
              <a:latin typeface="Arial" pitchFamily="34" charset="0"/>
              <a:cs typeface="Arial" pitchFamily="34" charset="0"/>
            </a:endParaRPr>
          </a:p>
          <a:p>
            <a:pPr>
              <a:defRPr/>
            </a:pPr>
            <a:r>
              <a:rPr lang="en-GB" sz="1800" b="1" dirty="0">
                <a:latin typeface="Arial" pitchFamily="34" charset="0"/>
                <a:cs typeface="Arial" pitchFamily="34" charset="0"/>
              </a:rPr>
              <a:t>FROM GARDEN</a:t>
            </a:r>
          </a:p>
          <a:p>
            <a:pPr>
              <a:defRPr/>
            </a:pPr>
            <a:r>
              <a:rPr lang="en-GB" sz="1800" b="1" dirty="0">
                <a:latin typeface="Arial" pitchFamily="34" charset="0"/>
                <a:cs typeface="Arial" pitchFamily="34" charset="0"/>
              </a:rPr>
              <a:t> </a:t>
            </a:r>
          </a:p>
        </p:txBody>
      </p:sp>
      <p:sp>
        <p:nvSpPr>
          <p:cNvPr id="23" name="TextBox 22"/>
          <p:cNvSpPr txBox="1"/>
          <p:nvPr/>
        </p:nvSpPr>
        <p:spPr>
          <a:xfrm>
            <a:off x="233363" y="60325"/>
            <a:ext cx="371475" cy="6738938"/>
          </a:xfrm>
          <a:prstGeom prst="rect">
            <a:avLst/>
          </a:prstGeom>
          <a:solidFill>
            <a:schemeClr val="accent5"/>
          </a:solidFill>
        </p:spPr>
        <p:txBody>
          <a:bodyPr>
            <a:spAutoFit/>
          </a:bodyPr>
          <a:lstStyle/>
          <a:p>
            <a:pPr>
              <a:defRPr/>
            </a:pPr>
            <a:endParaRPr lang="en-GB" sz="1800" b="1" dirty="0">
              <a:latin typeface="Arial" pitchFamily="34" charset="0"/>
              <a:cs typeface="Arial" pitchFamily="34" charset="0"/>
            </a:endParaRPr>
          </a:p>
          <a:p>
            <a:pPr>
              <a:defRPr/>
            </a:pPr>
            <a:r>
              <a:rPr lang="en-GB" sz="1800" b="1" dirty="0">
                <a:latin typeface="Arial" pitchFamily="34" charset="0"/>
                <a:cs typeface="Arial" pitchFamily="34" charset="0"/>
              </a:rPr>
              <a:t>COOLED</a:t>
            </a:r>
          </a:p>
          <a:p>
            <a:pPr>
              <a:defRPr/>
            </a:pPr>
            <a:r>
              <a:rPr lang="en-GB" sz="1800" b="1" dirty="0">
                <a:latin typeface="Arial" pitchFamily="34" charset="0"/>
                <a:cs typeface="Arial" pitchFamily="34" charset="0"/>
              </a:rPr>
              <a:t> AIR </a:t>
            </a:r>
          </a:p>
          <a:p>
            <a:pPr>
              <a:defRPr/>
            </a:pPr>
            <a:endParaRPr lang="en-GB" sz="1800" b="1" dirty="0">
              <a:latin typeface="Arial" pitchFamily="34" charset="0"/>
              <a:cs typeface="Arial" pitchFamily="34" charset="0"/>
            </a:endParaRPr>
          </a:p>
          <a:p>
            <a:pPr>
              <a:defRPr/>
            </a:pPr>
            <a:r>
              <a:rPr lang="en-GB" sz="1800" b="1" dirty="0">
                <a:latin typeface="Arial" pitchFamily="34" charset="0"/>
                <a:cs typeface="Arial" pitchFamily="34" charset="0"/>
              </a:rPr>
              <a:t>FROM GARDEN</a:t>
            </a:r>
          </a:p>
          <a:p>
            <a:pPr>
              <a:defRPr/>
            </a:pPr>
            <a:r>
              <a:rPr lang="en-GB" sz="1800" b="1" dirty="0">
                <a:latin typeface="Arial" pitchFamily="34" charset="0"/>
                <a:cs typeface="Arial" pitchFamily="34" charset="0"/>
              </a:rPr>
              <a:t> </a:t>
            </a:r>
          </a:p>
        </p:txBody>
      </p:sp>
      <p:sp>
        <p:nvSpPr>
          <p:cNvPr id="92183" name="TextBox 23"/>
          <p:cNvSpPr txBox="1">
            <a:spLocks noChangeArrowheads="1"/>
          </p:cNvSpPr>
          <p:nvPr/>
        </p:nvSpPr>
        <p:spPr bwMode="auto">
          <a:xfrm>
            <a:off x="5195888" y="1860550"/>
            <a:ext cx="1377950" cy="4000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000">
                <a:latin typeface="Calibri" panose="020F0502020204030204" pitchFamily="34" charset="0"/>
                <a:cs typeface="Arial" panose="020B0604020202020204" pitchFamily="34" charset="0"/>
              </a:rPr>
              <a:t>Warm Flue </a:t>
            </a:r>
          </a:p>
        </p:txBody>
      </p:sp>
      <p:sp>
        <p:nvSpPr>
          <p:cNvPr id="92184" name="Flowchart: Merge 24"/>
          <p:cNvSpPr>
            <a:spLocks noChangeArrowheads="1"/>
          </p:cNvSpPr>
          <p:nvPr/>
        </p:nvSpPr>
        <p:spPr bwMode="auto">
          <a:xfrm>
            <a:off x="5384800" y="2389188"/>
            <a:ext cx="517525" cy="407987"/>
          </a:xfrm>
          <a:prstGeom prst="flowChartMerge">
            <a:avLst/>
          </a:prstGeom>
          <a:solidFill>
            <a:srgbClr val="FF0000"/>
          </a:solidFill>
          <a:ln w="12700" algn="ctr">
            <a:solidFill>
              <a:schemeClr val="tx1"/>
            </a:solidFill>
            <a:round/>
            <a:headEnd type="none" w="sm" len="sm"/>
            <a:tailEnd type="none" w="sm" len="sm"/>
          </a:ln>
        </p:spPr>
        <p:txBody>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spTree>
  </p:cSld>
  <p:clrMapOvr>
    <a:masterClrMapping/>
  </p:clrMapOvr>
  <p:transition spd="slow">
    <p:dissolv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382588" y="1970088"/>
            <a:ext cx="3548062" cy="3616325"/>
          </a:xfrm>
          <a:prstGeom prst="rect">
            <a:avLst/>
          </a:prstGeom>
          <a:solidFill>
            <a:srgbClr val="FF9933"/>
          </a:solidFill>
          <a:ln w="9525" algn="ctr">
            <a:solidFill>
              <a:schemeClr val="tx1"/>
            </a:solidFill>
            <a:round/>
            <a:headEnd/>
            <a:tailEnd/>
          </a:ln>
        </p:spPr>
        <p:txBody>
          <a:bodyPr/>
          <a:lstStyle>
            <a:lvl1pPr defTabSz="449263">
              <a:spcBef>
                <a:spcPct val="20000"/>
              </a:spcBef>
              <a:buChar char="•"/>
              <a:defRPr sz="2800">
                <a:solidFill>
                  <a:schemeClr val="tx1"/>
                </a:solidFill>
                <a:latin typeface="Tahoma" panose="020B0604030504040204" pitchFamily="34" charset="0"/>
              </a:defRPr>
            </a:lvl1pPr>
            <a:lvl2pPr marL="742950" indent="-285750" defTabSz="449263">
              <a:spcBef>
                <a:spcPct val="20000"/>
              </a:spcBef>
              <a:buChar char="–"/>
              <a:defRPr sz="2400">
                <a:solidFill>
                  <a:schemeClr val="tx1"/>
                </a:solidFill>
                <a:latin typeface="Tahoma" panose="020B0604030504040204" pitchFamily="34" charset="0"/>
              </a:defRPr>
            </a:lvl2pPr>
            <a:lvl3pPr marL="1143000" indent="-228600" defTabSz="449263">
              <a:spcBef>
                <a:spcPct val="20000"/>
              </a:spcBef>
              <a:buChar char="•"/>
              <a:defRPr sz="2000">
                <a:solidFill>
                  <a:schemeClr val="tx1"/>
                </a:solidFill>
                <a:latin typeface="Tahoma" panose="020B0604030504040204" pitchFamily="34" charset="0"/>
              </a:defRPr>
            </a:lvl3pPr>
            <a:lvl4pPr marL="1600200" indent="-228600" defTabSz="449263">
              <a:spcBef>
                <a:spcPct val="20000"/>
              </a:spcBef>
              <a:buChar char="–"/>
              <a:defRPr>
                <a:solidFill>
                  <a:schemeClr val="tx1"/>
                </a:solidFill>
                <a:latin typeface="Tahoma" panose="020B0604030504040204" pitchFamily="34" charset="0"/>
              </a:defRPr>
            </a:lvl4pPr>
            <a:lvl5pPr marL="2057400" indent="-228600" defTabSz="449263">
              <a:spcBef>
                <a:spcPct val="20000"/>
              </a:spcBef>
              <a:buChar char="»"/>
              <a:defRPr>
                <a:solidFill>
                  <a:schemeClr val="tx1"/>
                </a:solidFill>
                <a:latin typeface="Tahoma" panose="020B0604030504040204" pitchFamily="34" charset="0"/>
              </a:defRPr>
            </a:lvl5pPr>
            <a:lvl6pPr marL="2514600" indent="-228600" defTabSz="449263"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defTabSz="449263"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defTabSz="449263"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defTabSz="449263"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Clr>
                <a:srgbClr val="000000"/>
              </a:buClr>
              <a:buFont typeface="Times New Roman" panose="02020603050405020304" pitchFamily="18" charset="0"/>
              <a:buNone/>
            </a:pPr>
            <a:endParaRPr lang="en-GB" altLang="en-US" sz="1800" b="1">
              <a:solidFill>
                <a:schemeClr val="bg1"/>
              </a:solidFill>
              <a:latin typeface="Arial" panose="020B0604020202020204" pitchFamily="34" charset="0"/>
            </a:endParaRPr>
          </a:p>
          <a:p>
            <a:pPr algn="ctr">
              <a:spcBef>
                <a:spcPct val="0"/>
              </a:spcBef>
              <a:buClr>
                <a:srgbClr val="000000"/>
              </a:buClr>
              <a:buFont typeface="Times New Roman" panose="02020603050405020304" pitchFamily="18" charset="0"/>
              <a:buNone/>
            </a:pPr>
            <a:r>
              <a:rPr lang="en-GB" altLang="en-US" sz="1800" b="1">
                <a:solidFill>
                  <a:schemeClr val="bg1"/>
                </a:solidFill>
                <a:latin typeface="Arial" panose="020B0604020202020204" pitchFamily="34" charset="0"/>
              </a:rPr>
              <a:t>Much Extra Energy Needed</a:t>
            </a:r>
          </a:p>
        </p:txBody>
      </p:sp>
      <p:sp>
        <p:nvSpPr>
          <p:cNvPr id="94211" name="Rectangle 3"/>
          <p:cNvSpPr>
            <a:spLocks noChangeArrowheads="1"/>
          </p:cNvSpPr>
          <p:nvPr/>
        </p:nvSpPr>
        <p:spPr bwMode="auto">
          <a:xfrm>
            <a:off x="4381500" y="2592388"/>
            <a:ext cx="2292350" cy="2211387"/>
          </a:xfrm>
          <a:prstGeom prst="rect">
            <a:avLst/>
          </a:prstGeom>
          <a:solidFill>
            <a:srgbClr val="F0CB62"/>
          </a:solidFill>
          <a:ln w="9525" algn="ctr">
            <a:solidFill>
              <a:schemeClr val="tx1"/>
            </a:solidFill>
            <a:round/>
            <a:headEnd/>
            <a:tailEnd/>
          </a:ln>
        </p:spPr>
        <p:txBody>
          <a:bodyPr/>
          <a:lstStyle>
            <a:lvl1pPr defTabSz="449263">
              <a:spcBef>
                <a:spcPct val="20000"/>
              </a:spcBef>
              <a:buChar char="•"/>
              <a:defRPr sz="2800">
                <a:solidFill>
                  <a:schemeClr val="tx1"/>
                </a:solidFill>
                <a:latin typeface="Tahoma" panose="020B0604030504040204" pitchFamily="34" charset="0"/>
              </a:defRPr>
            </a:lvl1pPr>
            <a:lvl2pPr marL="742950" indent="-285750" defTabSz="449263">
              <a:spcBef>
                <a:spcPct val="20000"/>
              </a:spcBef>
              <a:buChar char="–"/>
              <a:defRPr sz="2400">
                <a:solidFill>
                  <a:schemeClr val="tx1"/>
                </a:solidFill>
                <a:latin typeface="Tahoma" panose="020B0604030504040204" pitchFamily="34" charset="0"/>
              </a:defRPr>
            </a:lvl2pPr>
            <a:lvl3pPr marL="1143000" indent="-228600" defTabSz="449263">
              <a:spcBef>
                <a:spcPct val="20000"/>
              </a:spcBef>
              <a:buChar char="•"/>
              <a:defRPr sz="2000">
                <a:solidFill>
                  <a:schemeClr val="tx1"/>
                </a:solidFill>
                <a:latin typeface="Tahoma" panose="020B0604030504040204" pitchFamily="34" charset="0"/>
              </a:defRPr>
            </a:lvl3pPr>
            <a:lvl4pPr marL="1600200" indent="-228600" defTabSz="449263">
              <a:spcBef>
                <a:spcPct val="20000"/>
              </a:spcBef>
              <a:buChar char="–"/>
              <a:defRPr>
                <a:solidFill>
                  <a:schemeClr val="tx1"/>
                </a:solidFill>
                <a:latin typeface="Tahoma" panose="020B0604030504040204" pitchFamily="34" charset="0"/>
              </a:defRPr>
            </a:lvl4pPr>
            <a:lvl5pPr marL="2057400" indent="-228600" defTabSz="449263">
              <a:spcBef>
                <a:spcPct val="20000"/>
              </a:spcBef>
              <a:buChar char="»"/>
              <a:defRPr>
                <a:solidFill>
                  <a:schemeClr val="tx1"/>
                </a:solidFill>
                <a:latin typeface="Tahoma" panose="020B0604030504040204" pitchFamily="34" charset="0"/>
              </a:defRPr>
            </a:lvl5pPr>
            <a:lvl6pPr marL="2514600" indent="-228600" defTabSz="449263"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defTabSz="449263"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defTabSz="449263"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defTabSz="449263"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Clr>
                <a:srgbClr val="000000"/>
              </a:buClr>
              <a:buFont typeface="Times New Roman" panose="02020603050405020304" pitchFamily="18" charset="0"/>
              <a:buNone/>
            </a:pPr>
            <a:r>
              <a:rPr lang="en-GB" altLang="en-US" sz="1200" b="1">
                <a:latin typeface="Arial" panose="020B0604020202020204" pitchFamily="34" charset="0"/>
              </a:rPr>
              <a:t>Some Extra Energy Needed</a:t>
            </a:r>
          </a:p>
        </p:txBody>
      </p:sp>
      <p:sp>
        <p:nvSpPr>
          <p:cNvPr id="94212" name="Rectangle 4"/>
          <p:cNvSpPr>
            <a:spLocks noChangeArrowheads="1"/>
          </p:cNvSpPr>
          <p:nvPr/>
        </p:nvSpPr>
        <p:spPr bwMode="auto">
          <a:xfrm>
            <a:off x="7240588" y="2968625"/>
            <a:ext cx="1344612" cy="1316038"/>
          </a:xfrm>
          <a:prstGeom prst="rect">
            <a:avLst/>
          </a:prstGeom>
          <a:solidFill>
            <a:srgbClr val="66FF33"/>
          </a:solidFill>
          <a:ln w="9525" algn="ctr">
            <a:solidFill>
              <a:schemeClr val="tx1"/>
            </a:solidFill>
            <a:round/>
            <a:headEnd/>
            <a:tailEnd/>
          </a:ln>
        </p:spPr>
        <p:txBody>
          <a:bodyPr/>
          <a:lstStyle>
            <a:lvl1pPr defTabSz="449263">
              <a:spcBef>
                <a:spcPct val="20000"/>
              </a:spcBef>
              <a:buChar char="•"/>
              <a:defRPr sz="2800">
                <a:solidFill>
                  <a:schemeClr val="tx1"/>
                </a:solidFill>
                <a:latin typeface="Tahoma" panose="020B0604030504040204" pitchFamily="34" charset="0"/>
              </a:defRPr>
            </a:lvl1pPr>
            <a:lvl2pPr marL="742950" indent="-285750" defTabSz="449263">
              <a:spcBef>
                <a:spcPct val="20000"/>
              </a:spcBef>
              <a:buChar char="–"/>
              <a:defRPr sz="2400">
                <a:solidFill>
                  <a:schemeClr val="tx1"/>
                </a:solidFill>
                <a:latin typeface="Tahoma" panose="020B0604030504040204" pitchFamily="34" charset="0"/>
              </a:defRPr>
            </a:lvl2pPr>
            <a:lvl3pPr marL="1143000" indent="-228600" defTabSz="449263">
              <a:spcBef>
                <a:spcPct val="20000"/>
              </a:spcBef>
              <a:buChar char="•"/>
              <a:defRPr sz="2000">
                <a:solidFill>
                  <a:schemeClr val="tx1"/>
                </a:solidFill>
                <a:latin typeface="Tahoma" panose="020B0604030504040204" pitchFamily="34" charset="0"/>
              </a:defRPr>
            </a:lvl3pPr>
            <a:lvl4pPr marL="1600200" indent="-228600" defTabSz="449263">
              <a:spcBef>
                <a:spcPct val="20000"/>
              </a:spcBef>
              <a:buChar char="–"/>
              <a:defRPr>
                <a:solidFill>
                  <a:schemeClr val="tx1"/>
                </a:solidFill>
                <a:latin typeface="Tahoma" panose="020B0604030504040204" pitchFamily="34" charset="0"/>
              </a:defRPr>
            </a:lvl4pPr>
            <a:lvl5pPr marL="2057400" indent="-228600" defTabSz="449263">
              <a:spcBef>
                <a:spcPct val="20000"/>
              </a:spcBef>
              <a:buChar char="»"/>
              <a:defRPr>
                <a:solidFill>
                  <a:schemeClr val="tx1"/>
                </a:solidFill>
                <a:latin typeface="Tahoma" panose="020B0604030504040204" pitchFamily="34" charset="0"/>
              </a:defRPr>
            </a:lvl5pPr>
            <a:lvl6pPr marL="2514600" indent="-228600" defTabSz="449263"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defTabSz="449263"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defTabSz="449263"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defTabSz="449263"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Clr>
                <a:srgbClr val="000000"/>
              </a:buClr>
              <a:buFont typeface="Times New Roman" panose="02020603050405020304" pitchFamily="18" charset="0"/>
              <a:buNone/>
            </a:pPr>
            <a:endParaRPr lang="en-GB" altLang="en-US" sz="1800" b="1">
              <a:solidFill>
                <a:schemeClr val="bg1"/>
              </a:solidFill>
              <a:latin typeface="Arial" panose="020B0604020202020204" pitchFamily="34" charset="0"/>
            </a:endParaRPr>
          </a:p>
        </p:txBody>
      </p:sp>
      <p:sp>
        <p:nvSpPr>
          <p:cNvPr id="94213" name="TextBox 5"/>
          <p:cNvSpPr txBox="1">
            <a:spLocks noChangeArrowheads="1"/>
          </p:cNvSpPr>
          <p:nvPr/>
        </p:nvSpPr>
        <p:spPr bwMode="auto">
          <a:xfrm>
            <a:off x="992188" y="5842000"/>
            <a:ext cx="1836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sz="2000" b="1">
                <a:solidFill>
                  <a:srgbClr val="FF0000"/>
                </a:solidFill>
                <a:latin typeface="Arial" panose="020B0604020202020204" pitchFamily="34" charset="0"/>
                <a:cs typeface="Arial" panose="020B0604020202020204" pitchFamily="34" charset="0"/>
              </a:rPr>
              <a:t>Bad Building </a:t>
            </a:r>
          </a:p>
        </p:txBody>
      </p:sp>
      <p:sp>
        <p:nvSpPr>
          <p:cNvPr id="94214" name="TextBox 6"/>
          <p:cNvSpPr txBox="1">
            <a:spLocks noChangeArrowheads="1"/>
          </p:cNvSpPr>
          <p:nvPr/>
        </p:nvSpPr>
        <p:spPr bwMode="auto">
          <a:xfrm>
            <a:off x="4554538" y="5786438"/>
            <a:ext cx="2079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sz="2000" b="1">
                <a:solidFill>
                  <a:srgbClr val="FF0000"/>
                </a:solidFill>
                <a:latin typeface="Arial" panose="020B0604020202020204" pitchFamily="34" charset="0"/>
                <a:cs typeface="Arial" panose="020B0604020202020204" pitchFamily="34" charset="0"/>
              </a:rPr>
              <a:t>So/So Building </a:t>
            </a:r>
          </a:p>
        </p:txBody>
      </p:sp>
      <p:sp>
        <p:nvSpPr>
          <p:cNvPr id="94215" name="TextBox 7"/>
          <p:cNvSpPr txBox="1">
            <a:spLocks noChangeArrowheads="1"/>
          </p:cNvSpPr>
          <p:nvPr/>
        </p:nvSpPr>
        <p:spPr bwMode="auto">
          <a:xfrm>
            <a:off x="6956425" y="5756275"/>
            <a:ext cx="2020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sz="2000" b="1">
                <a:solidFill>
                  <a:srgbClr val="FF0000"/>
                </a:solidFill>
                <a:latin typeface="Arial" panose="020B0604020202020204" pitchFamily="34" charset="0"/>
                <a:cs typeface="Arial" panose="020B0604020202020204" pitchFamily="34" charset="0"/>
              </a:rPr>
              <a:t>Good Building </a:t>
            </a:r>
          </a:p>
        </p:txBody>
      </p:sp>
      <p:cxnSp>
        <p:nvCxnSpPr>
          <p:cNvPr id="94216" name="Straight Arrow Connector 2"/>
          <p:cNvCxnSpPr>
            <a:cxnSpLocks noChangeShapeType="1"/>
          </p:cNvCxnSpPr>
          <p:nvPr/>
        </p:nvCxnSpPr>
        <p:spPr bwMode="auto">
          <a:xfrm>
            <a:off x="150813" y="2982913"/>
            <a:ext cx="8826500" cy="0"/>
          </a:xfrm>
          <a:prstGeom prst="straightConnector1">
            <a:avLst/>
          </a:prstGeom>
          <a:noFill/>
          <a:ln w="952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94217" name="Straight Arrow Connector 8"/>
          <p:cNvCxnSpPr>
            <a:cxnSpLocks noChangeShapeType="1"/>
          </p:cNvCxnSpPr>
          <p:nvPr/>
        </p:nvCxnSpPr>
        <p:spPr bwMode="auto">
          <a:xfrm>
            <a:off x="150813" y="4298950"/>
            <a:ext cx="8826500" cy="0"/>
          </a:xfrm>
          <a:prstGeom prst="straightConnector1">
            <a:avLst/>
          </a:prstGeom>
          <a:noFill/>
          <a:ln w="952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94218" name="TextBox 10"/>
          <p:cNvSpPr txBox="1">
            <a:spLocks noChangeArrowheads="1"/>
          </p:cNvSpPr>
          <p:nvPr/>
        </p:nvSpPr>
        <p:spPr bwMode="auto">
          <a:xfrm>
            <a:off x="7177088" y="1930400"/>
            <a:ext cx="20177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1800" b="1">
                <a:solidFill>
                  <a:srgbClr val="008000"/>
                </a:solidFill>
                <a:latin typeface="Arial" panose="020B0604020202020204" pitchFamily="34" charset="0"/>
                <a:cs typeface="Arial" panose="020B0604020202020204" pitchFamily="34" charset="0"/>
              </a:rPr>
              <a:t>Upper Limit</a:t>
            </a:r>
          </a:p>
          <a:p>
            <a:pPr>
              <a:spcBef>
                <a:spcPct val="0"/>
              </a:spcBef>
              <a:buFontTx/>
              <a:buNone/>
            </a:pPr>
            <a:r>
              <a:rPr lang="en-GB" altLang="en-US" sz="1800" b="1">
                <a:solidFill>
                  <a:srgbClr val="008000"/>
                </a:solidFill>
                <a:latin typeface="Arial" panose="020B0604020202020204" pitchFamily="34" charset="0"/>
                <a:cs typeface="Arial" panose="020B0604020202020204" pitchFamily="34" charset="0"/>
              </a:rPr>
              <a:t>In Local Climate </a:t>
            </a:r>
          </a:p>
        </p:txBody>
      </p:sp>
      <p:sp>
        <p:nvSpPr>
          <p:cNvPr id="94219" name="TextBox 19"/>
          <p:cNvSpPr txBox="1">
            <a:spLocks noChangeArrowheads="1"/>
          </p:cNvSpPr>
          <p:nvPr/>
        </p:nvSpPr>
        <p:spPr bwMode="auto">
          <a:xfrm>
            <a:off x="7210425" y="4746625"/>
            <a:ext cx="19542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1800" b="1">
                <a:solidFill>
                  <a:srgbClr val="008000"/>
                </a:solidFill>
                <a:latin typeface="Arial" panose="020B0604020202020204" pitchFamily="34" charset="0"/>
                <a:cs typeface="Arial" panose="020B0604020202020204" pitchFamily="34" charset="0"/>
              </a:rPr>
              <a:t>Lower Limit </a:t>
            </a:r>
          </a:p>
          <a:p>
            <a:pPr>
              <a:spcBef>
                <a:spcPct val="0"/>
              </a:spcBef>
              <a:buFontTx/>
              <a:buNone/>
            </a:pPr>
            <a:r>
              <a:rPr lang="en-GB" altLang="en-US" sz="1800" b="1">
                <a:solidFill>
                  <a:srgbClr val="008000"/>
                </a:solidFill>
                <a:latin typeface="Arial" panose="020B0604020202020204" pitchFamily="34" charset="0"/>
                <a:cs typeface="Arial" panose="020B0604020202020204" pitchFamily="34" charset="0"/>
              </a:rPr>
              <a:t>In Local Climate</a:t>
            </a:r>
          </a:p>
        </p:txBody>
      </p:sp>
      <p:cxnSp>
        <p:nvCxnSpPr>
          <p:cNvPr id="94220" name="Straight Arrow Connector 12"/>
          <p:cNvCxnSpPr>
            <a:cxnSpLocks noChangeShapeType="1"/>
          </p:cNvCxnSpPr>
          <p:nvPr/>
        </p:nvCxnSpPr>
        <p:spPr bwMode="auto">
          <a:xfrm>
            <a:off x="7232650" y="2211388"/>
            <a:ext cx="7938" cy="73025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4221" name="Straight Arrow Connector 16"/>
          <p:cNvCxnSpPr>
            <a:cxnSpLocks noChangeShapeType="1"/>
          </p:cNvCxnSpPr>
          <p:nvPr/>
        </p:nvCxnSpPr>
        <p:spPr bwMode="auto">
          <a:xfrm flipV="1">
            <a:off x="7254875" y="4325938"/>
            <a:ext cx="0" cy="9826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94222" name="TextBox 1"/>
          <p:cNvSpPr txBox="1">
            <a:spLocks noChangeArrowheads="1"/>
          </p:cNvSpPr>
          <p:nvPr/>
        </p:nvSpPr>
        <p:spPr bwMode="auto">
          <a:xfrm>
            <a:off x="1841500" y="3409950"/>
            <a:ext cx="6565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latin typeface="Calibri" panose="020F0502020204030204" pitchFamily="34" charset="0"/>
              </a:rPr>
              <a:t>Acceptable Amplitude for a Good Building</a:t>
            </a:r>
          </a:p>
        </p:txBody>
      </p:sp>
      <p:sp>
        <p:nvSpPr>
          <p:cNvPr id="94223" name="Up-Down Arrow 4"/>
          <p:cNvSpPr>
            <a:spLocks noChangeArrowheads="1"/>
          </p:cNvSpPr>
          <p:nvPr/>
        </p:nvSpPr>
        <p:spPr bwMode="auto">
          <a:xfrm>
            <a:off x="889000" y="3044825"/>
            <a:ext cx="484188" cy="1216025"/>
          </a:xfrm>
          <a:prstGeom prst="upDownArrow">
            <a:avLst>
              <a:gd name="adj1" fmla="val 50000"/>
              <a:gd name="adj2" fmla="val 50043"/>
            </a:avLst>
          </a:prstGeom>
          <a:solidFill>
            <a:srgbClr val="FFC000"/>
          </a:solidFill>
          <a:ln w="9525" algn="ctr">
            <a:solidFill>
              <a:schemeClr val="tx1"/>
            </a:solidFill>
            <a:round/>
            <a:headEnd/>
            <a:tailEnd/>
          </a:ln>
        </p:spPr>
        <p:txBody>
          <a:bodyPr/>
          <a:lstStyle>
            <a:lvl1pPr defTabSz="449263">
              <a:spcBef>
                <a:spcPct val="20000"/>
              </a:spcBef>
              <a:buChar char="•"/>
              <a:defRPr sz="2800">
                <a:solidFill>
                  <a:schemeClr val="tx1"/>
                </a:solidFill>
                <a:latin typeface="Tahoma" panose="020B0604030504040204" pitchFamily="34" charset="0"/>
              </a:defRPr>
            </a:lvl1pPr>
            <a:lvl2pPr marL="742950" indent="-285750" defTabSz="449263">
              <a:spcBef>
                <a:spcPct val="20000"/>
              </a:spcBef>
              <a:buChar char="–"/>
              <a:defRPr sz="2400">
                <a:solidFill>
                  <a:schemeClr val="tx1"/>
                </a:solidFill>
                <a:latin typeface="Tahoma" panose="020B0604030504040204" pitchFamily="34" charset="0"/>
              </a:defRPr>
            </a:lvl2pPr>
            <a:lvl3pPr marL="1143000" indent="-228600" defTabSz="449263">
              <a:spcBef>
                <a:spcPct val="20000"/>
              </a:spcBef>
              <a:buChar char="•"/>
              <a:defRPr sz="2000">
                <a:solidFill>
                  <a:schemeClr val="tx1"/>
                </a:solidFill>
                <a:latin typeface="Tahoma" panose="020B0604030504040204" pitchFamily="34" charset="0"/>
              </a:defRPr>
            </a:lvl3pPr>
            <a:lvl4pPr marL="1600200" indent="-228600" defTabSz="449263">
              <a:spcBef>
                <a:spcPct val="20000"/>
              </a:spcBef>
              <a:buChar char="–"/>
              <a:defRPr>
                <a:solidFill>
                  <a:schemeClr val="tx1"/>
                </a:solidFill>
                <a:latin typeface="Tahoma" panose="020B0604030504040204" pitchFamily="34" charset="0"/>
              </a:defRPr>
            </a:lvl4pPr>
            <a:lvl5pPr marL="2057400" indent="-228600" defTabSz="449263">
              <a:spcBef>
                <a:spcPct val="20000"/>
              </a:spcBef>
              <a:buChar char="»"/>
              <a:defRPr>
                <a:solidFill>
                  <a:schemeClr val="tx1"/>
                </a:solidFill>
                <a:latin typeface="Tahoma" panose="020B0604030504040204" pitchFamily="34" charset="0"/>
              </a:defRPr>
            </a:lvl5pPr>
            <a:lvl6pPr marL="2514600" indent="-228600" defTabSz="449263"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defTabSz="449263"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defTabSz="449263"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defTabSz="449263"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Clr>
                <a:srgbClr val="000000"/>
              </a:buClr>
              <a:buFont typeface="Times New Roman" panose="02020603050405020304" pitchFamily="18" charset="0"/>
              <a:buNone/>
            </a:pPr>
            <a:endParaRPr lang="en-GB" altLang="en-US" sz="2400">
              <a:solidFill>
                <a:schemeClr val="bg1"/>
              </a:solidFill>
              <a:latin typeface="Arial" panose="020B0604020202020204" pitchFamily="34" charset="0"/>
            </a:endParaRPr>
          </a:p>
        </p:txBody>
      </p:sp>
      <p:sp>
        <p:nvSpPr>
          <p:cNvPr id="94224" name="Freeform 2"/>
          <p:cNvSpPr>
            <a:spLocks/>
          </p:cNvSpPr>
          <p:nvPr/>
        </p:nvSpPr>
        <p:spPr bwMode="auto">
          <a:xfrm>
            <a:off x="425450" y="2976563"/>
            <a:ext cx="8482013" cy="1292225"/>
          </a:xfrm>
          <a:custGeom>
            <a:avLst/>
            <a:gdLst>
              <a:gd name="T0" fmla="*/ 0 w 2749"/>
              <a:gd name="T1" fmla="*/ 2147483646 h 358"/>
              <a:gd name="T2" fmla="*/ 2147483646 w 2749"/>
              <a:gd name="T3" fmla="*/ 2147483646 h 358"/>
              <a:gd name="T4" fmla="*/ 2147483646 w 2749"/>
              <a:gd name="T5" fmla="*/ 2147483646 h 358"/>
              <a:gd name="T6" fmla="*/ 2147483646 w 2749"/>
              <a:gd name="T7" fmla="*/ 2147483646 h 358"/>
              <a:gd name="T8" fmla="*/ 2147483646 w 2749"/>
              <a:gd name="T9" fmla="*/ 2147483646 h 358"/>
              <a:gd name="T10" fmla="*/ 2147483646 w 2749"/>
              <a:gd name="T11" fmla="*/ 2147483646 h 3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49" h="358">
                <a:moveTo>
                  <a:pt x="0" y="54"/>
                </a:moveTo>
                <a:cubicBezTo>
                  <a:pt x="87" y="96"/>
                  <a:pt x="341" y="313"/>
                  <a:pt x="515" y="306"/>
                </a:cubicBezTo>
                <a:cubicBezTo>
                  <a:pt x="689" y="299"/>
                  <a:pt x="858" y="12"/>
                  <a:pt x="1045" y="9"/>
                </a:cubicBezTo>
                <a:cubicBezTo>
                  <a:pt x="1231" y="7"/>
                  <a:pt x="1423" y="290"/>
                  <a:pt x="1634" y="291"/>
                </a:cubicBezTo>
                <a:cubicBezTo>
                  <a:pt x="1844" y="291"/>
                  <a:pt x="2124" y="0"/>
                  <a:pt x="2310" y="11"/>
                </a:cubicBezTo>
                <a:cubicBezTo>
                  <a:pt x="2496" y="22"/>
                  <a:pt x="2658" y="286"/>
                  <a:pt x="2749" y="358"/>
                </a:cubicBezTo>
              </a:path>
            </a:pathLst>
          </a:custGeom>
          <a:noFill/>
          <a:ln w="25400">
            <a:solidFill>
              <a:srgbClr val="007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25" name="Freeform 9"/>
          <p:cNvSpPr>
            <a:spLocks/>
          </p:cNvSpPr>
          <p:nvPr/>
        </p:nvSpPr>
        <p:spPr bwMode="auto">
          <a:xfrm>
            <a:off x="503238" y="1930400"/>
            <a:ext cx="7908925" cy="3911600"/>
          </a:xfrm>
          <a:custGeom>
            <a:avLst/>
            <a:gdLst>
              <a:gd name="T0" fmla="*/ 0 w 3426"/>
              <a:gd name="T1" fmla="*/ 2147483646 h 2700"/>
              <a:gd name="T2" fmla="*/ 2147483646 w 3426"/>
              <a:gd name="T3" fmla="*/ 2147483646 h 2700"/>
              <a:gd name="T4" fmla="*/ 2147483646 w 3426"/>
              <a:gd name="T5" fmla="*/ 2147483646 h 2700"/>
              <a:gd name="T6" fmla="*/ 2147483646 w 3426"/>
              <a:gd name="T7" fmla="*/ 2147483646 h 2700"/>
              <a:gd name="T8" fmla="*/ 2147483646 w 3426"/>
              <a:gd name="T9" fmla="*/ 2147483646 h 2700"/>
              <a:gd name="T10" fmla="*/ 2147483646 w 3426"/>
              <a:gd name="T11" fmla="*/ 2147483646 h 27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26" h="2700">
                <a:moveTo>
                  <a:pt x="0" y="1891"/>
                </a:moveTo>
                <a:cubicBezTo>
                  <a:pt x="56" y="1974"/>
                  <a:pt x="180" y="2700"/>
                  <a:pt x="336" y="2391"/>
                </a:cubicBezTo>
                <a:cubicBezTo>
                  <a:pt x="492" y="2082"/>
                  <a:pt x="692" y="29"/>
                  <a:pt x="937" y="35"/>
                </a:cubicBezTo>
                <a:cubicBezTo>
                  <a:pt x="1182" y="41"/>
                  <a:pt x="1507" y="2437"/>
                  <a:pt x="1807" y="2433"/>
                </a:cubicBezTo>
                <a:cubicBezTo>
                  <a:pt x="2106" y="2428"/>
                  <a:pt x="2463" y="0"/>
                  <a:pt x="2732" y="6"/>
                </a:cubicBezTo>
                <a:cubicBezTo>
                  <a:pt x="3002" y="11"/>
                  <a:pt x="3282" y="1955"/>
                  <a:pt x="3426" y="2468"/>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26" name="Rectangle 1"/>
          <p:cNvSpPr>
            <a:spLocks noChangeArrowheads="1"/>
          </p:cNvSpPr>
          <p:nvPr/>
        </p:nvSpPr>
        <p:spPr bwMode="auto">
          <a:xfrm>
            <a:off x="7138988" y="3400425"/>
            <a:ext cx="15478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sz="1400" b="1">
                <a:latin typeface="Calibri" panose="020F0502020204030204" pitchFamily="34" charset="0"/>
              </a:rPr>
              <a:t>No Extra </a:t>
            </a:r>
          </a:p>
          <a:p>
            <a:pPr algn="ctr">
              <a:spcBef>
                <a:spcPct val="0"/>
              </a:spcBef>
              <a:buFontTx/>
              <a:buNone/>
            </a:pPr>
            <a:r>
              <a:rPr lang="en-GB" altLang="en-US" sz="1400" b="1">
                <a:latin typeface="Calibri" panose="020F0502020204030204" pitchFamily="34" charset="0"/>
              </a:rPr>
              <a:t>Energy Needed</a:t>
            </a:r>
          </a:p>
        </p:txBody>
      </p:sp>
      <p:sp>
        <p:nvSpPr>
          <p:cNvPr id="94227" name="Title 1"/>
          <p:cNvSpPr>
            <a:spLocks noGrp="1"/>
          </p:cNvSpPr>
          <p:nvPr>
            <p:ph type="title"/>
          </p:nvPr>
        </p:nvSpPr>
        <p:spPr>
          <a:xfrm>
            <a:off x="0" y="0"/>
            <a:ext cx="9144000" cy="1077913"/>
          </a:xfrm>
          <a:solidFill>
            <a:srgbClr val="FFD653"/>
          </a:solidFill>
        </p:spPr>
        <p:txBody>
          <a:bodyPr/>
          <a:lstStyle/>
          <a:p>
            <a:pPr algn="ctr"/>
            <a:r>
              <a:rPr lang="en-GB" altLang="en-US" sz="2800" b="1">
                <a:solidFill>
                  <a:schemeClr val="tx1"/>
                </a:solidFill>
                <a:latin typeface="Arial" panose="020B0604020202020204" pitchFamily="34" charset="0"/>
                <a:cs typeface="Arial" panose="020B0604020202020204" pitchFamily="34" charset="0"/>
              </a:rPr>
              <a:t>Energy </a:t>
            </a:r>
            <a:r>
              <a:rPr lang="en-GB" altLang="en-US" sz="2800" b="1">
                <a:solidFill>
                  <a:srgbClr val="FF0000"/>
                </a:solidFill>
                <a:latin typeface="Arial" panose="020B0604020202020204" pitchFamily="34" charset="0"/>
                <a:cs typeface="Arial" panose="020B0604020202020204" pitchFamily="34" charset="0"/>
              </a:rPr>
              <a:t>Loads, Costs and Impacts </a:t>
            </a:r>
            <a:r>
              <a:rPr lang="en-GB" altLang="en-US" sz="2800" b="1">
                <a:solidFill>
                  <a:schemeClr val="tx1"/>
                </a:solidFill>
                <a:latin typeface="Arial" panose="020B0604020202020204" pitchFamily="34" charset="0"/>
                <a:cs typeface="Arial" panose="020B0604020202020204" pitchFamily="34" charset="0"/>
              </a:rPr>
              <a:t>Vary in       </a:t>
            </a:r>
            <a:br>
              <a:rPr lang="en-GB" altLang="en-US" sz="2800" b="1">
                <a:solidFill>
                  <a:schemeClr val="tx1"/>
                </a:solidFill>
                <a:latin typeface="Arial" panose="020B0604020202020204" pitchFamily="34" charset="0"/>
                <a:cs typeface="Arial" panose="020B0604020202020204" pitchFamily="34" charset="0"/>
              </a:rPr>
            </a:br>
            <a:r>
              <a:rPr lang="en-GB" altLang="en-US" sz="2800" b="1">
                <a:solidFill>
                  <a:schemeClr val="tx1"/>
                </a:solidFill>
                <a:latin typeface="Arial" panose="020B0604020202020204" pitchFamily="34" charset="0"/>
                <a:cs typeface="Arial" panose="020B0604020202020204" pitchFamily="34" charset="0"/>
              </a:rPr>
              <a:t>3 Different Level 1 Buildings </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39688" y="-14288"/>
            <a:ext cx="9266238" cy="765176"/>
          </a:xfrm>
          <a:solidFill>
            <a:srgbClr val="FFD653"/>
          </a:solidFill>
        </p:spPr>
        <p:txBody>
          <a:bodyPr/>
          <a:lstStyle/>
          <a:p>
            <a:pPr algn="ctr"/>
            <a:r>
              <a:rPr lang="en-GB" altLang="en-US" sz="2800" b="1">
                <a:solidFill>
                  <a:schemeClr val="tx1"/>
                </a:solidFill>
                <a:latin typeface="Arial" panose="020B0604020202020204" pitchFamily="34" charset="0"/>
                <a:cs typeface="Arial" panose="020B0604020202020204" pitchFamily="34" charset="0"/>
              </a:rPr>
              <a:t>DESIGN LEVEL 2: </a:t>
            </a:r>
            <a:r>
              <a:rPr lang="en-GB" altLang="en-US" sz="2800" b="1">
                <a:solidFill>
                  <a:srgbClr val="FF0000"/>
                </a:solidFill>
                <a:latin typeface="Arial" panose="020B0604020202020204" pitchFamily="34" charset="0"/>
                <a:cs typeface="Arial" panose="020B0604020202020204" pitchFamily="34" charset="0"/>
              </a:rPr>
              <a:t>ADAPTIVE OPPORTUNTIES </a:t>
            </a:r>
          </a:p>
        </p:txBody>
      </p:sp>
      <p:sp>
        <p:nvSpPr>
          <p:cNvPr id="95235" name="TextBox 8"/>
          <p:cNvSpPr txBox="1">
            <a:spLocks noChangeArrowheads="1"/>
          </p:cNvSpPr>
          <p:nvPr/>
        </p:nvSpPr>
        <p:spPr bwMode="auto">
          <a:xfrm>
            <a:off x="0" y="742950"/>
            <a:ext cx="9144000" cy="1754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b="1">
                <a:solidFill>
                  <a:srgbClr val="FF0000"/>
                </a:solidFill>
                <a:latin typeface="Arial" panose="020B0604020202020204" pitchFamily="34" charset="0"/>
                <a:cs typeface="Arial" panose="020B0604020202020204" pitchFamily="34" charset="0"/>
              </a:rPr>
              <a:t>Elements you can Change for Climate Control</a:t>
            </a:r>
            <a:r>
              <a:rPr lang="en-GB" altLang="en-US" sz="2400" b="1">
                <a:solidFill>
                  <a:srgbClr val="FF0000"/>
                </a:solidFill>
                <a:latin typeface="Arial" panose="020B0604020202020204" pitchFamily="34" charset="0"/>
                <a:cs typeface="Arial" panose="020B0604020202020204" pitchFamily="34" charset="0"/>
              </a:rPr>
              <a:t>   </a:t>
            </a:r>
          </a:p>
          <a:p>
            <a:pPr algn="ctr">
              <a:spcBef>
                <a:spcPct val="0"/>
              </a:spcBef>
              <a:buFontTx/>
              <a:buNone/>
            </a:pPr>
            <a:r>
              <a:rPr lang="en-GB" altLang="en-US" sz="2000">
                <a:latin typeface="Arial" panose="020B0604020202020204" pitchFamily="34" charset="0"/>
                <a:cs typeface="Arial" panose="020B0604020202020204" pitchFamily="34" charset="0"/>
              </a:rPr>
              <a:t> U-values / Occupancy / Internal Loads / Opening Windows / Infiltration / Furnishings / Local-Central Heating /Cooling systems / Shades / Curtains / Blinds / Conservatories / Porches / Landscape.. </a:t>
            </a:r>
            <a:r>
              <a:rPr lang="en-GB" altLang="en-US" sz="2000" b="1">
                <a:solidFill>
                  <a:srgbClr val="FF0000"/>
                </a:solidFill>
                <a:latin typeface="Arial" panose="020B0604020202020204" pitchFamily="34" charset="0"/>
                <a:cs typeface="Arial" panose="020B0604020202020204" pitchFamily="34" charset="0"/>
              </a:rPr>
              <a:t>Machines are only level 2 / replaceable elements</a:t>
            </a:r>
            <a:endParaRPr lang="en-GB" altLang="en-US" sz="2400" b="1">
              <a:solidFill>
                <a:srgbClr val="FF0000"/>
              </a:solidFill>
              <a:latin typeface="Arial" panose="020B0604020202020204" pitchFamily="34" charset="0"/>
              <a:cs typeface="Arial" panose="020B0604020202020204" pitchFamily="34" charset="0"/>
            </a:endParaRPr>
          </a:p>
        </p:txBody>
      </p:sp>
      <p:pic>
        <p:nvPicPr>
          <p:cNvPr id="95236"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8" y="2473325"/>
            <a:ext cx="33162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Picture 5"/>
          <p:cNvSpPr>
            <a:spLocks noChangeAspect="1"/>
          </p:cNvSpPr>
          <p:nvPr/>
        </p:nvSpPr>
        <p:spPr bwMode="auto">
          <a:xfrm>
            <a:off x="26988" y="4397375"/>
            <a:ext cx="3316287"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GB" altLang="en-US" sz="2400">
              <a:latin typeface="Times New Roman" panose="02020603050405020304" pitchFamily="18" charset="0"/>
            </a:endParaRPr>
          </a:p>
        </p:txBody>
      </p:sp>
      <p:pic>
        <p:nvPicPr>
          <p:cNvPr id="9523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32575" y="3816350"/>
            <a:ext cx="2436813"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Picture 15"/>
          <p:cNvSpPr>
            <a:spLocks noChangeAspect="1"/>
          </p:cNvSpPr>
          <p:nvPr/>
        </p:nvSpPr>
        <p:spPr bwMode="auto">
          <a:xfrm>
            <a:off x="3359150" y="4411663"/>
            <a:ext cx="324643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GB" altLang="en-US" sz="2400">
              <a:latin typeface="Times New Roman" panose="02020603050405020304" pitchFamily="18" charset="0"/>
            </a:endParaRPr>
          </a:p>
        </p:txBody>
      </p:sp>
      <p:pic>
        <p:nvPicPr>
          <p:cNvPr id="9524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73850" y="2595563"/>
            <a:ext cx="2338388"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95863" y="27432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2" name="Picture 6"/>
          <p:cNvSpPr>
            <a:spLocks noChangeAspect="1"/>
          </p:cNvSpPr>
          <p:nvPr/>
        </p:nvSpPr>
        <p:spPr bwMode="auto">
          <a:xfrm>
            <a:off x="3359150" y="27432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GB" altLang="en-US" sz="2400">
              <a:latin typeface="Times New Roman" panose="02020603050405020304" pitchFamily="18" charset="0"/>
            </a:endParaRPr>
          </a:p>
        </p:txBody>
      </p:sp>
      <p:pic>
        <p:nvPicPr>
          <p:cNvPr id="9524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95625" y="4545013"/>
            <a:ext cx="1643063" cy="21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4"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4938" y="4545013"/>
            <a:ext cx="288290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5"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65688" y="4545013"/>
            <a:ext cx="1646237"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6"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384550" y="2759075"/>
            <a:ext cx="1506538"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5" name="TextBox 1"/>
          <p:cNvSpPr txBox="1">
            <a:spLocks noChangeArrowheads="1"/>
          </p:cNvSpPr>
          <p:nvPr/>
        </p:nvSpPr>
        <p:spPr bwMode="auto">
          <a:xfrm>
            <a:off x="2246313" y="1651000"/>
            <a:ext cx="4535487"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b="1">
                <a:latin typeface="Arial" panose="020B0604020202020204" pitchFamily="34" charset="0"/>
                <a:cs typeface="Arial" panose="020B0604020202020204" pitchFamily="34" charset="0"/>
              </a:rPr>
              <a:t>1</a:t>
            </a:r>
            <a:r>
              <a:rPr lang="en-GB" altLang="en-US" b="1" baseline="30000">
                <a:latin typeface="Arial" panose="020B0604020202020204" pitchFamily="34" charset="0"/>
                <a:cs typeface="Arial" panose="020B0604020202020204" pitchFamily="34" charset="0"/>
              </a:rPr>
              <a:t>0</a:t>
            </a:r>
            <a:r>
              <a:rPr lang="en-GB" altLang="en-US" b="1">
                <a:latin typeface="Arial" panose="020B0604020202020204" pitchFamily="34" charset="0"/>
                <a:cs typeface="Arial" panose="020B0604020202020204" pitchFamily="34" charset="0"/>
              </a:rPr>
              <a:t>C – INSOUCIANCE</a:t>
            </a:r>
          </a:p>
          <a:p>
            <a:pPr algn="ctr">
              <a:spcBef>
                <a:spcPct val="0"/>
              </a:spcBef>
              <a:buFontTx/>
              <a:buNone/>
            </a:pPr>
            <a:endParaRPr lang="en-GB" altLang="en-US" b="1">
              <a:latin typeface="Arial" panose="020B0604020202020204" pitchFamily="34" charset="0"/>
              <a:cs typeface="Arial" panose="020B0604020202020204" pitchFamily="34" charset="0"/>
            </a:endParaRPr>
          </a:p>
          <a:p>
            <a:pPr algn="ctr">
              <a:spcBef>
                <a:spcPct val="0"/>
              </a:spcBef>
              <a:buFontTx/>
              <a:buNone/>
            </a:pPr>
            <a:r>
              <a:rPr lang="en-GB" altLang="en-US" b="1">
                <a:latin typeface="Arial" panose="020B0604020202020204" pitchFamily="34" charset="0"/>
                <a:cs typeface="Arial" panose="020B0604020202020204" pitchFamily="34" charset="0"/>
              </a:rPr>
              <a:t>20</a:t>
            </a:r>
            <a:r>
              <a:rPr lang="en-GB" altLang="en-US" b="1" baseline="30000">
                <a:latin typeface="Arial" panose="020B0604020202020204" pitchFamily="34" charset="0"/>
                <a:cs typeface="Arial" panose="020B0604020202020204" pitchFamily="34" charset="0"/>
              </a:rPr>
              <a:t>th</a:t>
            </a:r>
            <a:r>
              <a:rPr lang="en-GB" altLang="en-US" b="1">
                <a:latin typeface="Arial" panose="020B0604020202020204" pitchFamily="34" charset="0"/>
                <a:cs typeface="Arial" panose="020B0604020202020204" pitchFamily="34" charset="0"/>
              </a:rPr>
              <a:t> Century Approaches </a:t>
            </a:r>
          </a:p>
          <a:p>
            <a:pPr algn="ctr">
              <a:spcBef>
                <a:spcPct val="0"/>
              </a:spcBef>
              <a:buFontTx/>
              <a:buNone/>
            </a:pPr>
            <a:endParaRPr lang="en-GB" altLang="en-US" b="1">
              <a:latin typeface="Arial" panose="020B0604020202020204" pitchFamily="34" charset="0"/>
              <a:cs typeface="Arial" panose="020B0604020202020204" pitchFamily="34" charset="0"/>
            </a:endParaRPr>
          </a:p>
          <a:p>
            <a:pPr algn="ctr">
              <a:spcBef>
                <a:spcPct val="0"/>
              </a:spcBef>
              <a:buFontTx/>
              <a:buNone/>
            </a:pPr>
            <a:r>
              <a:rPr lang="en-GB" altLang="en-US" b="1">
                <a:latin typeface="Arial" panose="020B0604020202020204" pitchFamily="34" charset="0"/>
                <a:cs typeface="Arial" panose="020B0604020202020204" pitchFamily="34" charset="0"/>
              </a:rPr>
              <a:t>Business As Usual </a:t>
            </a:r>
            <a:endParaRPr lang="en-US" altLang="en-US" b="1">
              <a:latin typeface="Arial" panose="020B0604020202020204" pitchFamily="34" charset="0"/>
              <a:cs typeface="Arial" panose="020B0604020202020204" pitchFamily="34" charset="0"/>
            </a:endParaRPr>
          </a:p>
        </p:txBody>
      </p:sp>
      <p:pic>
        <p:nvPicPr>
          <p:cNvPr id="28676"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6500" y="4411663"/>
            <a:ext cx="1536700" cy="218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 y="0"/>
            <a:ext cx="9066213" cy="631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ext Box 3"/>
          <p:cNvSpPr txBox="1">
            <a:spLocks noChangeArrowheads="1"/>
          </p:cNvSpPr>
          <p:nvPr/>
        </p:nvSpPr>
        <p:spPr bwMode="auto">
          <a:xfrm>
            <a:off x="0" y="6313488"/>
            <a:ext cx="9144000" cy="523875"/>
          </a:xfrm>
          <a:prstGeom prst="rect">
            <a:avLst/>
          </a:prstGeom>
          <a:solidFill>
            <a:srgbClr val="FFD65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eaLnBrk="1" hangingPunct="1">
              <a:spcBef>
                <a:spcPct val="50000"/>
              </a:spcBef>
              <a:buFontTx/>
              <a:buNone/>
            </a:pPr>
            <a:r>
              <a:rPr lang="en-GB" altLang="ja-JP" b="1">
                <a:latin typeface="Arial" panose="020B0604020202020204" pitchFamily="34" charset="0"/>
                <a:ea typeface="ＭＳ Ｐゴシック" panose="020B0600070205080204" pitchFamily="34" charset="-128"/>
                <a:cs typeface="Arial" panose="020B0604020202020204" pitchFamily="34" charset="0"/>
              </a:rPr>
              <a:t>Spaces with lots of </a:t>
            </a:r>
            <a:r>
              <a:rPr lang="en-GB" altLang="ja-JP" b="1">
                <a:solidFill>
                  <a:srgbClr val="FF0000"/>
                </a:solidFill>
                <a:latin typeface="Arial" panose="020B0604020202020204" pitchFamily="34" charset="0"/>
                <a:ea typeface="ＭＳ Ｐゴシック" panose="020B0600070205080204" pitchFamily="34" charset="-128"/>
                <a:cs typeface="Arial" panose="020B0604020202020204" pitchFamily="34" charset="0"/>
              </a:rPr>
              <a:t>Adaptive Comfort Opportunities</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Content Placeholder 5" descr="securedownload.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7000" y="3543300"/>
            <a:ext cx="3184525" cy="3314700"/>
          </a:xfrm>
        </p:spPr>
      </p:pic>
      <p:sp>
        <p:nvSpPr>
          <p:cNvPr id="97283" name="AutoShape 2" descr="data:image/jpg;base64,/9j/4AAQSkZJRgABAQAAAQABAAD/2wCEAAkGBhQSEBUUEhQWFRQVFRcXFRgYFxcXFxgXFRQVFRUUGBQYHCYeFxojGhQVHy8gJCcpLCwsFR4xNTAqNSYrLCkBCQoKDgwOGg8PGikcHRwsKSwpLCwsKSkpKSksKSkpKSkpKSkpKSwpKSwpKSksLCwpKSwsKSwpKSwsKSwsKSwsLP/AABEIAMIBAwMBIgACEQEDEQH/xAAcAAAABwEBAAAAAAAAAAAAAAAAAgMEBQYHAQj/xABJEAABAwEFBAYFCQQKAgMBAAABAgMRAAQFEiExBiJBURNhcYGRsQcjMnKhFCRCUnOCssHRM2KS8BU0Q1ODorPC0uElo2OT8UT/xAAZAQADAQEBAAAAAAAAAAAAAAABAgMEAAX/xAAkEQACAgICAgIDAQEAAAAAAAAAAQIRAyESMTJBIlETYYEEQv/aAAwDAQACEQMRAD8AoTtxujVpXgD5U3LSk5Zgjhnl3GtL+T00asoNpVIn1Sev6audYDRaKI1a1j6R76WF7uDXOtBXczatUJP3RUXYdlWHA5iSZDziRCiICTAFLRxVhtAeKa63tCCrDBnsqxXvsO2hpxxC1jCkqgwQYExVHZa9aOw11L2FX6J83oBQN89VRataAmlpFOLJQ3waKq9Fcqj0iu4a7QeLHK7zVTdd4KJpNSKKBnRtA4fsW6QmhRkpoUG2x1FI4KBNBaorlnBcVhQCo+A8aDOs5ioilRqY7f0qeZ2UVl07qW5+iMj4nP4U4t7NnsWA9H0pVOZnKDmSTx6t2j2K5JFdZsrjn7NtauuIFPtlLIp18t/SWgJGgzKsOvbVmst5rcBKUhCUpJIGWISkTinr4VFbHM/O05ZlIyE5+uIimX7Jt2We6tmg3CUlRxEiJMbqsJMHQTxintpsRZfS2tIg45ET7KZEHup3c0peJxgKGJOFekEmUydM6k7+tJW9ZgtGBQLkqEQQW+AqqxxaFcmL7N2VIV0rbZxRCoMyDGqSdchmOVMPSleYVY0j6XSgEcRuKOY1GQq23HdoQgK4mZjQyZFUz0tt+pn/AORv8Dgq9VESG5GPunOk7cMh9l+dKOCu2tOSfsj+KsbezS+mT1xPkWRqOa/xTpU5ZX5Ig6RwqC2ec+ZoT+8vzFWG6GTjTJgYgDAziauujOaXZVY7uV9kseANPdnlTZGPskfhApRyzpRZ1JTpgV+E022VV8yY+zH51o+iXoe2FzIp+oop7hp8KZX5YzCXU+0jXrSdRUihsJKjzgnuEUyt+0FnaHrHm09RUCfAZ0yZy7PO1qT6xfvK8zQp5blpLqyn2StRT2FRI+FCgzRRc+jpkwofKl6ZNN/jWaU/oJv6ONPuuLH5xUU7cxDr0OOZNoUZIWTmvIkjQR8axUIWRDgOhFMbueSlLhOZL7scT7cUxu6xulIwrTEcUdf7pFTF0MOpsq1RZFJDrhUFKKHJCyDGUgEjLOqShQsZ2MdoQs2Rxf0ChQhOcE/WI0rNLOn1vcav9/2v1LmFGErTBDbyXEx+9kFcudUayp9b/PXUJ6L41sMtOdBKaVW3vfzzqauvZ5LiM5US4pIHSBAgSZKj4UiLSdEFHxowQeVXO67rCrM2lTeIKEJnSQYICudTt3bGsHNTUQsoIViIlORAIORo8WL+RGXFHOiBOda5eGzdiKuiSGmnCmUBYC0LBJAIXlhOREGsrfYwrKeKVEeBIy6qMouPZ0ZKXQ2ctAGX/VcaClmEAqJ4ISSTQt1n30zxKPiTW0MWVtlASy2lAyxYQASeInjwpoJMnOTToy67ti33szhbSSRKzvZEpO7rqCOGlTVybNps1vaQFFckKJIjPC6Mhyyq5WRsBvERJK3cuXrXIqLbH/kmhySkf5XjRnHQIvZXb7dCHnnBqla+4JP6xSVjvAPt41ZLyxdse1HXHxNIbTv4flY/+ZafFaTp3GoK5LZDiesD+f551Tjoley3YglwpGikypP7pjEQB5U12QkWpOHUI3e58xnUXf8AaC280pBhWCSRr7RjvyqQ2Wd9cFR/ZKVA+2JgAeVI1VDRL10yg8ouDeIgpOYOc94mc6dD1j9mQk5Fa4E5AltXH86jrLbUubquBkTIUnqEgeFOkIIeZIB3XFSQDAHRqgk9sCqIBeLmxI9WsaZp/MVT/S2n5v8Afa8nBV5u+1dImTGIZH9RVK9LI+bK95n8S6tLxFx+RjDlGtXso+zUPjXHRXLWd1v3Vj4msL7Nb6JK4rY0LMlKlpSoLUYJOQIHDXOpqx7UNIUIxuEEGEpjTrVUTszdzSrPjWgLX0mEYpIgJBgJmJzNXfZ53A62W20e0N0JSkdkgVeNmdkq/t1bHmz0FhUElJlSgpUCOoAUhs/Z70dszYacS2zhhB3QSJPUTrNaOoYkZiJGh4SNKi9jxFiZHJJ/EqtFfbJ3rSK8PR/aHf6xbFK6hiPmQPhTuz+jCyJ9vpHO1UDwTFXAVw0ySF5M8/Xxd6W7Q6hIhKXFADkAowKFPtpkxbH/ALVXnQp6Rosmn7SEz+n8zUfZbxd6V5LY9ttCSIkkesPdUSvbJChm0qSQVHEk6chAwipXZzaiyIdcU8lzCpCAkQDJTiO9B03hXnxavYtOh/cjI6NOXPzNIMOBLbgwNkqdeGLCVrPrCIEmE+FIXZtTZ0pAUopOf0TGpPCjXBeLCnSVuhAU44QVSISpZVi01IrTlnFpUyGOLV2hK/GnfkqyScKgojTPAIJyGcTHbVCsqfW9xrS9qr5acbdS24goQhaGgCJjEPEms6safXdxrHko2Y0HUnfHaPOrfcaLPuotUhtbjoCgSMKhBSox/OdVZSPWDtHnV1um70OIwqG8VvYOQMjWeH85VLH5Irk6Ya67MpLLYSMSCmAetJOnIxnVnuRRDakk5Fa9dNQc+I7aiNmEqS00E64Rlw3TII4girVZ7CXSpYMS4uRyJiK1xXRlZWdq7Gyt0B0lCuiTgWkFQ9tchSBmRoZGlZatEK551pm2T2C0ISThJZSJOaZDi91XLqUMx2Vn9qYhwg/WPnz41HKy2EaXg3vI/wALzVWyONYQFHIEkgdgAGnMj4Vkl5IzbPU35qrVU7VsLKAkLeCAMm0FUxnE5DU0+HxEyeQS7bGpwISNSpzul5ye/P4VHKsuC9EDlA8A8JqTuS2WxRKmLKmMSyFOrgbzizGEcsUdopimzWhNvaVaSgqVBSEAgAAuyOvOmmviLHsom1CD0lrTwU+r8zUDYGAA2eQB8DVv2isfr7SDxdPwzB8FVWrM1uJ6gR4TRsVokUXUXX0kIxhooSsA5lKlwOyZieupHZayhNrDaTICVpSSIkC0EAkcP+6c7NMLZtTjbwELZWkyM8O7gUI0IBSeyaF1EfL1EHED0pnnL8zI11NB+h0Wp+yRkRnmCDwg/r51xFnX0jKElQxqIyMTLZI+I+FWRV1B1KVpOZ16zhyPfEHrovyIfM1cQ8R4heVW4kuQ/sF0uBAPSFJ5EA9meVVX0ktufJXQspIBYKVCZPrFSCDkK0WKo/pQHzV3sZ/1TTSXxOg9mJuCuupyb91f50HhR1jda/xPzrCzYTOzCfmuWodVH8Cat2zivXIE54065jXPKqnsj/Vzl/bEeKE1bdnmiXkYct8Z99aIGZmrKGR7KhtjFTY0dRWPBaqmjpUDsSqbGn7R0f8AsVWkj6LCKKaNRTRAYdtaYtz/ANoquV3bH+v2j7Q/lXKpRpQzvjYpLbDjjbq9xJVCkpziI0OUzUGi7RAOMjIaxVrvq2fNXkxClp6oM6kHlSWyN2h60spIkQZnkEGa8iHySsEZeyuou0f3nl+tLt3YeCge7/ur9dl2t4RKEHM6pB49lSV6XGwmz2hSWkJUFswQkAiW2yY5anxrRPBSBDLbMres6gSNY400sST0w7DWz2XZthd2qUWklfRuHHG9KZIM9wrJUtRaAOo1mlDh/S8J8mBSPWDtHnV4uBwodZOoNocBHUrcUPBU91U5TfrB2jzrStn7kS4kFUwh9QMGPbkAj7wSO80MS+SGyv4sa2CzlLbZGSd4DLko8asd1PlM4YnEQRxIBGemdKXNYMViCR7QKik9eI+dFszBCcQEesV3HLLvzraoU0zI5WdvLZpFqSCdZgnmAokd4JJHaayC+rD0b60TOFZEnUwSJ+Fbndtqk4Y1GIHtUQR3ZeNY5tKn5079or8RqedLimVwPbIW2MypH3PxGt9uOyJQynCAMhoAMh2Vh9pRmjsR+I1u92fskdlH/P0DON7ibhr77n+quq/tKj/yFn9383Ksdy/svvuf6iqgdpR8+s/u/muq5PElDyKbt1Zw3acRyDgbJ/hwmqcbPhUBwDnwUPLOtI9JdklplWWacJHGADn8aoNkhRToSCkEHmAQCfhU5LY6dosl+2IptrCke0423nzK2MHmkVD7KCLWjjkv/WFaJbbn9bY1KSZSG2yJ5pUDB5ggGap132Ho7xUjkpwf+8f9V0ltHJ6NWsNlCUlI4Zp90nEB4zTa8GMKmOu0SO9CqlW2og8YimF8+3Z/tx+BVaPRElKpHpMHzV33Wv8AWq71SvSX/VXvcbP/ALhQn4jQ8jEXk50ZfsN9rnlXHTXXD6tHvL8q89m19E3sgv5sv7XLtwDyq9bKMYn0SRzgyJI4ZaHj3VQtkpLC9P2vHrTVyuRxSVoUmAZAyyxaZVoizO+jVYqB2JPzUjk66PBw1MotIwgqhOQJBIEc6rext6sps65dQn17xzWkf2hjU8q02RXRaxXDUS7tbZE62ln+MHypo96QLCkf1hJ90KV5CjaBTMz20T8/f9/8hQqM2mvlL1recbJKFLlJiMoA0OmlCjyNCCYlLZeGUJQpWWm6Km9grahu1NqcUlCcKhiUYElBAE1XrLb09E6hM7za9ezTs7a6wMh3eVebD4iQ6ovdhvNkf2iPaV9Ic6lb3vBtVmtAStBJUzEKBncbBjnpWdBApN5UKRH1vyNVf+htVQ0cVGtXU6P6MVmP2bvHqVWLz86HYatS2UmyLVG8Erz7NKp1nc+dJniD5VLJPl/EUxxp/wBJJX7Qdo861/ZBIU28OBdPnI+NZHaiOlTHId5nP+eqtZ2TtbaEugqSk9IciQOJ512DyQ+dfFklswPm495X4jS9naxdIDxcVHbAqJuy8uhbCFYDmTIWniSefKnFj2iZGKVpErJ1HGP0rbyj0ZHFknYWt3rCledY1tKn5079or8RrW7LfbEH1qNSdeusl2jWDaXCDIK1EdYJOdZ/9DXFFsCfJjG1D2OxP4jW6Xb+yT2Vgt5OEBB6h8FGrUx6TLSGwEttiOMKP+6lwZFFbDmi29GlXKfVffd/1VVA7Sn56x2DzVVGZ24tqUwkkAlRySPpKKjmQedII2gtS3Q4sLdWnDhTzEmdBpnVZZFJUicYU7LT6RUJ6Ozkk5AzHLKMuPGqdcNjQ4+2CSApaQRGevPSnG1V+Wp8IC7P0QSCkAqmTOZ4VD3b8pS6hSMAUFApkg5jSc6WUk3ZyTPQHRgxIBgyOojQ1lDxV/SzpSkqwqcOQJEhwEAx2Uqq1XuoKPToSAcyAIE6ZhJqGuq7bU/aFnp+jcClBaxIlU55JimnNM6MaNQb2gd+mwR/EPMUha746RbUgIwOYzKsyACMgQOdRSNgX1jft7iuzF/zrh9FDajK7Q4o9gnxJNU+QnxRaTtEyPaWkdqkfrVR9IF9sOWV4IdbUooQAAtJUSHQSIHVnTtHons3Fbp/gH+2mO0/o7szFjddRjxoTIJVI1A0A5TXPlWwx42ZC5XHj6pPvK8qUfTBpexshRZSdC7HlNY32a30QFkvZaQQkrCSZgKgE86dJvd2dXD98mrrtnYGmGrP0SEIUpBG6AMRyMqyM5TTj0YXaq0WpC1qGFBK4wgAlGWGNCDIPdWjRl6Kcy66siUqIynUmOMSKlWrvP0GH1dsd3so5V6JQwkaJA7hRwKqoIXmee03HaFezZnfBZ/2iutbG24mfk7ihyKCB5g16ErlHggczA3NhLcTIshSOQGQ8VTQrfYoU3FHcjzU9ZyhCioxIMDuP6U4behCJ5DyoinvVKSZ9lYAOcgpPVRmGwW0TnkPKvPXQcY6+UiNR4ikHXxiRmCcY0pRNnRyHgKTfs4BQQAN9PAUns0WWNNqR8jWFKSFYVwJAOYyyqo3ckG2tA6EK8qtzNjbVZVqUgFULgwJySYFVK7j89s554vI0Jdjw7Ji+kgPJjTCPM1p+zNzMuhxTjYUrpFCTOkzWVbTu+tTnG5qNdTVs2Gs/SlxtVqfStJMhDm6r94TrR/ztWmNnWmaMNnrP/co8K6Lgs/9yj+GoZ7ZpRScFqtOKMsTmU8jRLLs+HEA9NaQdFAvGQoag/zyrfa+jFT+ydVc7A1abH3RWR31ZSu1OBpJV6xQASJ0JyEdnwq235cDlnSH2FurU2ZUlbhWCnjWZX1b8byyCYK1Eag5k/rWT/Q06VUacCq2Wq77F0TqFWhOFISPbjXFMEdlWS27a2VLZbQtAVAKVJGU4sxEcvOqVs/fFnKktvMMYuCigb2fGeNWhF0ttEqSyhbRMkYEqWjmUkiVp6tRwmhiXxpC5NvZCOv9MN1WNBKQSdDmASJg65R1VI3UlAtSRuiGjnpJx9elGvLYpq1HpGVBJIyjJtUDIQkbvKR4VXm7hYD6W3UFCphaFriQT7SFDJQie2aPHiJEe7Y2tHSwFZySYVzMaA56cdKh7rdSl5IKh7WWaTwOR7qkb0uCy2d0bnSJUAcJUQtJPFJGSk9tTF07O2J9O4jONQpQUPjkafvR37HlnvJJyxwZg5ZBIAjMmONMtmbQgP2glSRLjkSoD6Q5moG9vRwWFY0I6doZkCQsDrA8x4Ujdt03c8oBKFJPFKl5zymMxQqnsN2ars9tAzgwFxtJTlm4nM955VLqvpgf27X/ANiP1rMz6N2RC2kTAzbWogKHUsZpPiKdWTZiwKVgWwptz6i1qE9aTMLHYavGbSpk3E0Wy3o04YbdbWRqErSo+ANRu2x/8faPc/MVUbdsK2IVZFKYcToQokE9fEd3hULfu2Fsbs7tmtjea0FKHUgYVGRmqMjxzHeKZz1s6MNqig254iYE0Wx252WylkqwLxCJMnLLIURa5pxdd7GzrB1STmnwzB4Gsqr2Xnfomr0vG22oImxKGBJSkhDhyJB4jqFOdm7wt1iUt1NhJJGqkOQgaqIjnxNaJs7eiLQylaFTwPMHkRzqZQO2rpIiUmybf3q8kLasiFIOighRB7DipYbU30f/AOUD/D/VdST9iVYlqfYTiYWZfZH0ebzY8099WKy2pLiAtBCkqEginV/YKRSFbQ33/cR2No/5VJbH7dOqeUxbt1yYEpCMJOgI5ddWmqpt1siLW3jbyfQN2MsY+oevkaOwUmaFNCvMSrS6CQXXQRkRiVII1kTrXaPMHBk1dhxoeSqYSgmDOoSRIPCmLCzgQOoeVT9isy0tOBZE4VAdkGKr7SQpKQc8h5Vhj0PjWh4gxSVsXmn30+ddFlRyFJWthIwkD6SfOlstRZrHbm02VYUtIO9AkTpllVOsavnVm7SPhVlsdmQphZUBO9nE6DIVTXnIdYIPE+Qpe2MtEztI+kuiDMJg+OlWzZC6ycTiFBK0Oqgkxy4aHv4Vn9sVn3VfNmrLZLQ2tu1OJThcxJBdDZkpSJ1zyoYo7SKZnpmksXwcIxNLmM4w4Z6pVpSRvAhzElteYhYJRnHsqG97Q06x2VG3OqyNNBtDzRSkqAl1BMTznOnybbZ/71r+NH616Nfs8+39Ds3uDq2qNIlH/KsGv0gWh2AQOlXAOoGMwK24W6z8HWv40frWKbUqHyx+II6VURoRiOYqGdLTL4G7dji77tDq0JPFsnlouNe+tHuSwvMtgALdaGWZBWmNSn6w6taz247WlLrUkD1ahmY/tAam742ofbtJbZfWlGFKgEkFOYBMZazSYIp9jZ3svDaUA9Iw43JnEgqACjxkaoX1+POqvthZ0Wu0MiYKUKJAIJSekTkfHsNP9lF9M6gvesKklRKgMyUmSRETlTjaazNt2prAlKJaXMACYcRrVZrRONWQluuotICFhTjZGRJlUccKhmD1VH3Vd4S5iZfj6gUleLjI3AQqP5FL7T21SbRCcpTI5ydTHhnTHZ55fyoLAxqzIMEgkiPzqSi7GsvNhv8AUmEvDHzU2lYIy4pKR8PCqUu7EWi2WgiQFPLIIGFQ9kzzFaFdaVGyhxaSl1SVqUDM4gVQCNYyAqk7LvrcecW4MK1OLKhBEEgcDmKtkhSQkZW2Sd1Xs4ySlKukQkgQoK+BIka8ZqbtF6tuJKHbO91jo8QB5pUD8RRb1vFTLtkQEhXyheBRz3cgcQ/7pXZq9jaQ6SMPROlvIqzgAzn21SOJr2JLJ+hgb3LXsJecT9VbasY91fHsPjTLbC9W3LC8nCsKKMgptQg4k8SIB65qadv1QNoAQD0MRvkYsSwnPLd1pttfbAq6XFmQXWRAzUASoaq5ddFw12FS2jEVGlbNZ8RbGsuR8BSDh/OpW4kSuz/bn8NYpaNb6J6xrXYLQhSFwHAN0+yf3VHXPnwrUbmvdFoRKclCMSTEj9RyNZxtmjfZhJICMRggZZjTvpLZ1hS2oTiluMJSVA4S5BGRmIJ7IqsE7RnlVGwYagn7IbItTrIJYUcTzQ+ieLrY4Dmmq/bbreDgDKnlIwyVFxaSDiIwxi5AHvp1el0WhCQbO8+5CSVYnVJAUMO7MxoSZPKr0/oVMt9ntCHEhSFBSSJBGhBo5TWfv3a9ZGVLQ5aEiMW4UraJJ1JG8JnUppOzXpaVpSUPWpRImA1KcjGSynPtijv2gaLlaNkrI6ouOMoUtRlRIMk6SYNCo+zXRblJB+VLE8ClEjt3K5Rv9HWUCzvhxOJKlpxNqJAXKcUiclTlmagLG5kk9QHwpxcqXcELQtBg+ykDKUqkAkAjISBzNR9mVCAOvtrNKOjsUrWyYCqa29e6PeT5im0+9/CaMHQIyOeUxAzqPEvZOWG3IS2oLUBmcpzIIGlU60r32T+9+VPLxdhUxOXOKjLUreb98eVCK+QfQ+tS86TDnHj2DzNctK9KSC6C0Wex4i1EaH4J/SnP9KufW/yo/SowKowXR77OH/8ASC+Y/gQf9tNn3ioyYk8gB8BlSXSUmV11HDstBUSAY0mlUJA+iPEjyNJMrypQKpbaG4p7JO7LWoHdU6jkUurEedcvC83VkFTz5WiQnEvFAOsEjqFIXereilLwb0V3Gk/K1KjvxpqxtaL0eWRjdKikYQSlJISM4kcKcXXfzrCgpC0SI9pCiMjI0POo00QmtHNknjRekelW1jX5MrucTUCnbN5NoceKGlFxZWQF5AkAEDjwqAJrhNM8jfYn4kujQbt9Lqm20oXZCrCIBDk8etJqQZ9MjUHFZXQZ4YY7SYGdZYaLPdVFnkhHhRraPTDY88bDqZ13UGe3POmG1vpJstpsa2WFrSpQAwluAoSDEzkBHfWZ9IeZ8aKpZOppnntVQqxcXdnVGpa6LSEdCpRgJtBJnLLBrUPiri1yjCQCJxd8RWZqy9l12wvFClMLbUlz1RG6QopzBnIyMpEVbfRRvh5K0SkQQqQRJJy704T41i3QJ5Uo0vB7Klp91UVdNIg02epF2RP1AO0T/wDlQKbSVqUFwlKSYwpPA8YmZj41gjd+Pp9m0Pp/xFf8qcWXa22NqxItTgVnmSTrmdZ5Cq/kTAo0a6q0sW1ohClKWrECiFSkIJTKsgE+yDBPGp+57AmztpSlJjIKyKjp8MzWD3btrbLOoqafAKiSrdGZUZUoynMnnT1HpNtw1W2rMH2UiY5xFJKVvs7+HoJq2gAQlY+4r9KFYcj0y20COhs57j/zoV39BRQ029+zEJQ8sKHAE4eUQrI0rYb+Wt1AVh9oTCQnj1ZVYbbsfKpK8SQJAiDHXx8KSb2PQFBQJSQdQcp4SDTvYqi10O6b2o5D3k+dLLVBI5ZeFNLY7u/eHnWcsIXjqew1F2tXse8PKpK8V+RqGNsGIJUmRukEEggx4UIxbZ0pJIkLSfOksVLFKVgYVifqq3fA6GkXGFJ9pJA58PHShx+ynNPoMF0YGkAujY6WhkxUqrk0kVUbFQoNjthVOBTFhdPkiaSWikR7Z2jh6QfRMHsPGpZbYUkjmPjwprcawQttWigfDjXWHCk4DqDH6GssuyyWiFfbIJBpBVS96s54uetRKxWmErRGSphDRZrpohFOIAmizQKqKTTIWwGuTXJrlE46a5ios0KNCnSaKa4TXCaIAxNcmik0JrgHTRSaE1yaIDtChNCuCaM1aMYI+nEgc+zrovSpynWNToT1+VR1kckiDoRT22XfjAUhUHlEgz5VoQrIdd2P6qRmZO6oEeNN3rndUnQDTIqAqSs1sLZwrIUkjwPZwpy48FZgTyEfnSuKAQVuuhSsipI56n4VXrdZmUEEvAkACAmTl2HKn21V6Op3IwhQ1BnLlPOqvZ7MpxWFIkn+Zp4wS2Tk70Pk3gkmAkknspxZb9caVuKw8wcx2FKpBFSlwXKls4nAFE5dQ7KYX/cDqHlqQglsndUM5EZ6caCcW9CuDSs78rLhKlBIJ4JSEjwGQrpVTJoKIGEE88q67jTkRJ5Qam4bKQnoe467jpiQsDEUkc8jXW1LP0T4H9KXgN+T0STCqlrKJqtMWszofA1YLqt6SQCYNZ80Glo0YZpuiRsy8Cgrkc+zjUpetngpWnQiFf7TTe1WTCkK4GpK7AHWSg8N380mvPcvZtoZPsBQjnVffbgxVlZbOaTqDB7RUVfLGeIcde2nxTpizjohlCiUZw0ipdbkZWdVRKBNEVTCWGNFmgFVyaILBXJoE1yiLYDXDQJoTXAOVw0K5ROAa5QmhNcA6DQrgrlE4ttnRgEEwTnT1i+8IlRSEDU6ZdXXULcLxUnGvMgwkSYE5TyNOVWJswFAqCVTCjxg68++rXQqdir9pbdBJWjMzAO9B0kgyKKpKUghOawMjva9Z4ijNKQgQlKU9gFI2u1ggAk8fLhSuQegtptKFD1qcsuBwk8xl202YVZwTgIHOEkUGbaQMzNEfwqGaU99Dvs6xpar6SlUJ3pPcANMqntnr4S4VJJOKJwnmOI51WlWBE7oz6qPda1Y1BpILhGRJACUj2u+iqQrk7FbfItLoaTMnQIKomMWhy1pw1dbbKcbpBJzHql5Hx+FN7I+WrS6VJxKAMjpIzOGd7LFrpT+z3Y48vE4hwIMEeu0689RSyZ0BnZ7B8oXiUEBI4FDgBA460ran2gQ22lpQ0Mh7d8CDUheFpWB0TaH8UGCFgz2nMx4UtdliLSS4oPlRzUkqSqe4UjfsdfQ9sz932dn11lZ6UjIhx8BXaCSQaW2SuWxWgqdcYZwgkx8odQpInLJRAPjVbdcXaHI+c9HOmFORHgKl7dbuhbCcT08FYEnXgTECkaf3tjJp7Hu0FqaX6myAJAVkpTpWgR1lP5mhs5YX0LUFYCmM98JJ5QlUEjsptsrej7aitLzyScyC2MJjTMg/CKl7f6RnVqwKONM5pLISe0cT4VBwXRZTfYa8k4FYzug5Gchi4QdKhLa8lYMHXSrJbdqmnGcLyXFNj2QG0iDzKMMGqApTCnFYVPJE7sIBntg7tSjhKSytaYg/lNNSuu3w70ZyJPak+elMUWzFw/StsYurMssiseYq5NIdMOdGSqm4sFik0XFXCKIaB1imKuTRK5NE4PNcos1ya6gBpoTRCaE11HBya5RZrhpkcGoUmBQonDmw3p0acOZnOAJ/nOlVXo7E4VZDVW6OXGu3I4E4iVJBjLFpx76Nara4se22hJ6x5Zmqe+jPHoYOXq4SAFJE8pMU+F2mAXLQI6uXfSCrwQ2lISELUFAykEad2dEtF6LdIltKoOgBnskZxQd+g6GltBQrdcxp5yR3GlGU4QhzGFErgpMiIE59XXT1bzqQMLCUA5Dck/5qjLTZlIgqTGI5DSewUy2AmVWldo1DICTqTGh4K1pRy1ttPIVKFbqsUZwSMszr51EpDeAghYdHAxhHdrTd1sj2gRPb8KWjm2S11oS9ajuApVJgEpGQGeefdU/bSEDo0sKg6YVET1iM6qdzPBDonFEEbpAOaTzq03ZZkLMqWuddP8AdSyWx4XQLruYe040sKGYOLwykGab3vasZwhDwI4Yj+DPzqSt1uQUAIdVMePacqZXdYpViFoVi4gcusq1FLXtj/odXewhlvGEvjmDJ78IyqHtFrS477T+GcxqZ6hUne1ugbj8HkBr95OlEuVhftJfBnNSQJ8cWlBKvkw96Hy7SltoArez0JkqHiMu+omzW0Kckuuj6pAkx1wTHhT69bYtM4XkR9WBi8c5otzMOxPSoKeQGI+OUVOqVjXsWvO8AlIHTOJMcE69pgedRV1vAqzeUCT7OGQfvZ05v59xI/aN4fqwAr4zQuhDoHtNlP7ok/xJiuSqBzdsjdoFpzHTKn6mHLxEU0sziUonpSuI3YgieRM0/wBoFvEQS2U8gBi/zZ+FJPIeFn3wjDKYwjeyPHDlVYv4onLtjUsWdftLcbVzhKh4CKdNbNqUPUPNu9QOFX8C4PhNQmOjoe7qqySlQtbkOsqwuoUj3kqTPZIzoibWDUvd21r7QwpclPFC4Wg/cUCn4Utab7YeHrLM2hX12fVz2t5oPcBQaQyl+yFDooBVctN3YjLSwRyIwn4SKI1dzuseBxeVDghuYqTXMVN3HVJ9oRXE2oGu4sbkhegFURKxQJoUNYcmuYqITXAaJwrioUnNcrjhF3h30SKFCqGVdARVmsbhFnEEjXQ0KFTn0PAiw+ouCVH2hxNLX6r5212N/ioUKK8v4d9j5ozbROetSe07Y+TqMCRplpnwoUKm+0P/AMsreyiAbS2CARJ1901pSmwBECOyhQoz7Di6Iu12ZOMbqfAU9bZSBkAMuAFChQfSGj2VK+mgHjAA7AKnLpsyME4UyeocqFCjPxFj5FftzYDqoAHYKk7nYThUcInCeAoUK6XiBeRWbcN49tO9nhvK90+RrtCmfiBeRYLhs6eiUrCnFPtQJ8daVtQoUKlLsqiOWwknNI15CqtezYDmQA7BFChVMXZLINUUok0KFOyTF6esrIRIJBnXj40KFcNEfX20CylRAKsAzIBPjVO40KFVj0c+x0DnS1ChSM5BhXaFCkLIMmhQoUAn/9k="/>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pic>
        <p:nvPicPr>
          <p:cNvPr id="97284" name="Picture 4" descr="http://www.chinadaily.com.cn/lifestyle/2007-02/28/xin_4002042810420791017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45085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6" descr="securedownload (3).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3450" y="3552825"/>
            <a:ext cx="3114675"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6" descr="http://t3.gstatic.com/images?q=tbn:ANd9GcSL3Zx5dHtDlZj1mwfBpoF5O5CJTGJtp9jskn_TWmWURGw-U_Rp&amp;t=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0875" y="0"/>
            <a:ext cx="4748213"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7" name="Picture 9" descr="SNV3189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60700" y="3454400"/>
            <a:ext cx="29591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8" name="TextBox 1"/>
          <p:cNvSpPr txBox="1">
            <a:spLocks noChangeArrowheads="1"/>
          </p:cNvSpPr>
          <p:nvPr/>
        </p:nvSpPr>
        <p:spPr bwMode="auto">
          <a:xfrm>
            <a:off x="28575" y="3289300"/>
            <a:ext cx="9144000" cy="460375"/>
          </a:xfrm>
          <a:prstGeom prst="rect">
            <a:avLst/>
          </a:prstGeom>
          <a:solidFill>
            <a:srgbClr val="FFD65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sz="2400" b="1">
                <a:latin typeface="Calibri" panose="020F0502020204030204" pitchFamily="34" charset="0"/>
              </a:rPr>
              <a:t>21C IMPERATIVE: </a:t>
            </a:r>
            <a:r>
              <a:rPr lang="en-GB" altLang="en-US" sz="2400" b="1">
                <a:solidFill>
                  <a:srgbClr val="FF0000"/>
                </a:solidFill>
                <a:latin typeface="Calibri" panose="020F0502020204030204" pitchFamily="34" charset="0"/>
              </a:rPr>
              <a:t>NATURAL VENTILATION FOR AS LONG AS POSSIBLE </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ChangeArrowheads="1"/>
          </p:cNvSpPr>
          <p:nvPr/>
        </p:nvSpPr>
        <p:spPr bwMode="auto">
          <a:xfrm>
            <a:off x="287338" y="1419225"/>
            <a:ext cx="4325937" cy="3779838"/>
          </a:xfrm>
          <a:prstGeom prst="rect">
            <a:avLst/>
          </a:prstGeom>
          <a:solidFill>
            <a:srgbClr val="FFC000"/>
          </a:solidFill>
          <a:ln w="9525" algn="ctr">
            <a:solidFill>
              <a:schemeClr val="tx1"/>
            </a:solidFill>
            <a:round/>
            <a:headEnd/>
            <a:tailEnd/>
          </a:ln>
        </p:spPr>
        <p:txBody>
          <a:bodyPr/>
          <a:lstStyle>
            <a:lvl1pPr defTabSz="449263">
              <a:spcBef>
                <a:spcPct val="20000"/>
              </a:spcBef>
              <a:buChar char="•"/>
              <a:defRPr sz="2800">
                <a:solidFill>
                  <a:schemeClr val="tx1"/>
                </a:solidFill>
                <a:latin typeface="Tahoma" panose="020B0604030504040204" pitchFamily="34" charset="0"/>
              </a:defRPr>
            </a:lvl1pPr>
            <a:lvl2pPr marL="742950" indent="-285750" defTabSz="449263">
              <a:spcBef>
                <a:spcPct val="20000"/>
              </a:spcBef>
              <a:buChar char="–"/>
              <a:defRPr sz="2400">
                <a:solidFill>
                  <a:schemeClr val="tx1"/>
                </a:solidFill>
                <a:latin typeface="Tahoma" panose="020B0604030504040204" pitchFamily="34" charset="0"/>
              </a:defRPr>
            </a:lvl2pPr>
            <a:lvl3pPr marL="1143000" indent="-228600" defTabSz="449263">
              <a:spcBef>
                <a:spcPct val="20000"/>
              </a:spcBef>
              <a:buChar char="•"/>
              <a:defRPr sz="2000">
                <a:solidFill>
                  <a:schemeClr val="tx1"/>
                </a:solidFill>
                <a:latin typeface="Tahoma" panose="020B0604030504040204" pitchFamily="34" charset="0"/>
              </a:defRPr>
            </a:lvl3pPr>
            <a:lvl4pPr marL="1600200" indent="-228600" defTabSz="449263">
              <a:spcBef>
                <a:spcPct val="20000"/>
              </a:spcBef>
              <a:buChar char="–"/>
              <a:defRPr>
                <a:solidFill>
                  <a:schemeClr val="tx1"/>
                </a:solidFill>
                <a:latin typeface="Tahoma" panose="020B0604030504040204" pitchFamily="34" charset="0"/>
              </a:defRPr>
            </a:lvl4pPr>
            <a:lvl5pPr marL="2057400" indent="-228600" defTabSz="449263">
              <a:spcBef>
                <a:spcPct val="20000"/>
              </a:spcBef>
              <a:buChar char="»"/>
              <a:defRPr>
                <a:solidFill>
                  <a:schemeClr val="tx1"/>
                </a:solidFill>
                <a:latin typeface="Tahoma" panose="020B0604030504040204" pitchFamily="34" charset="0"/>
              </a:defRPr>
            </a:lvl5pPr>
            <a:lvl6pPr marL="2514600" indent="-228600" defTabSz="449263"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defTabSz="449263"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defTabSz="449263"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defTabSz="449263"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Clr>
                <a:srgbClr val="000000"/>
              </a:buClr>
              <a:buFont typeface="Times New Roman" panose="02020603050405020304" pitchFamily="18" charset="0"/>
              <a:buNone/>
            </a:pPr>
            <a:endParaRPr lang="en-GB" altLang="en-US" sz="2400">
              <a:solidFill>
                <a:schemeClr val="bg1"/>
              </a:solidFill>
              <a:latin typeface="Arial" panose="020B0604020202020204" pitchFamily="34" charset="0"/>
            </a:endParaRPr>
          </a:p>
        </p:txBody>
      </p:sp>
      <p:sp>
        <p:nvSpPr>
          <p:cNvPr id="98307" name="Rectangle 2"/>
          <p:cNvSpPr>
            <a:spLocks noChangeArrowheads="1"/>
          </p:cNvSpPr>
          <p:nvPr/>
        </p:nvSpPr>
        <p:spPr bwMode="auto">
          <a:xfrm>
            <a:off x="4845050" y="4803775"/>
            <a:ext cx="4079875" cy="395288"/>
          </a:xfrm>
          <a:prstGeom prst="rect">
            <a:avLst/>
          </a:prstGeom>
          <a:solidFill>
            <a:srgbClr val="FF9933"/>
          </a:solidFill>
          <a:ln w="9525" algn="ctr">
            <a:solidFill>
              <a:schemeClr val="tx1"/>
            </a:solidFill>
            <a:round/>
            <a:headEnd/>
            <a:tailEnd/>
          </a:ln>
        </p:spPr>
        <p:txBody>
          <a:bodyPr/>
          <a:lstStyle>
            <a:lvl1pPr defTabSz="449263">
              <a:spcBef>
                <a:spcPct val="20000"/>
              </a:spcBef>
              <a:buChar char="•"/>
              <a:defRPr sz="2800">
                <a:solidFill>
                  <a:schemeClr val="tx1"/>
                </a:solidFill>
                <a:latin typeface="Tahoma" panose="020B0604030504040204" pitchFamily="34" charset="0"/>
              </a:defRPr>
            </a:lvl1pPr>
            <a:lvl2pPr marL="742950" indent="-285750" defTabSz="449263">
              <a:spcBef>
                <a:spcPct val="20000"/>
              </a:spcBef>
              <a:buChar char="–"/>
              <a:defRPr sz="2400">
                <a:solidFill>
                  <a:schemeClr val="tx1"/>
                </a:solidFill>
                <a:latin typeface="Tahoma" panose="020B0604030504040204" pitchFamily="34" charset="0"/>
              </a:defRPr>
            </a:lvl2pPr>
            <a:lvl3pPr marL="1143000" indent="-228600" defTabSz="449263">
              <a:spcBef>
                <a:spcPct val="20000"/>
              </a:spcBef>
              <a:buChar char="•"/>
              <a:defRPr sz="2000">
                <a:solidFill>
                  <a:schemeClr val="tx1"/>
                </a:solidFill>
                <a:latin typeface="Tahoma" panose="020B0604030504040204" pitchFamily="34" charset="0"/>
              </a:defRPr>
            </a:lvl3pPr>
            <a:lvl4pPr marL="1600200" indent="-228600" defTabSz="449263">
              <a:spcBef>
                <a:spcPct val="20000"/>
              </a:spcBef>
              <a:buChar char="–"/>
              <a:defRPr>
                <a:solidFill>
                  <a:schemeClr val="tx1"/>
                </a:solidFill>
                <a:latin typeface="Tahoma" panose="020B0604030504040204" pitchFamily="34" charset="0"/>
              </a:defRPr>
            </a:lvl4pPr>
            <a:lvl5pPr marL="2057400" indent="-228600" defTabSz="449263">
              <a:spcBef>
                <a:spcPct val="20000"/>
              </a:spcBef>
              <a:buChar char="»"/>
              <a:defRPr>
                <a:solidFill>
                  <a:schemeClr val="tx1"/>
                </a:solidFill>
                <a:latin typeface="Tahoma" panose="020B0604030504040204" pitchFamily="34" charset="0"/>
              </a:defRPr>
            </a:lvl5pPr>
            <a:lvl6pPr marL="2514600" indent="-228600" defTabSz="449263"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defTabSz="449263"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defTabSz="449263"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defTabSz="449263"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Clr>
                <a:srgbClr val="000000"/>
              </a:buClr>
              <a:buFont typeface="Times New Roman" panose="02020603050405020304" pitchFamily="18" charset="0"/>
              <a:buNone/>
            </a:pPr>
            <a:r>
              <a:rPr lang="en-GB" altLang="en-US" sz="2000" b="1">
                <a:solidFill>
                  <a:srgbClr val="FF0000"/>
                </a:solidFill>
                <a:latin typeface="Calibri" panose="020F0502020204030204" pitchFamily="34" charset="0"/>
              </a:rPr>
              <a:t>Mechanical Heating </a:t>
            </a:r>
          </a:p>
        </p:txBody>
      </p:sp>
      <p:sp>
        <p:nvSpPr>
          <p:cNvPr id="166916" name="Rectangle 3"/>
          <p:cNvSpPr>
            <a:spLocks noChangeArrowheads="1"/>
          </p:cNvSpPr>
          <p:nvPr/>
        </p:nvSpPr>
        <p:spPr bwMode="auto">
          <a:xfrm>
            <a:off x="314325" y="1419225"/>
            <a:ext cx="4298950" cy="2006600"/>
          </a:xfrm>
          <a:prstGeom prst="rect">
            <a:avLst/>
          </a:prstGeom>
          <a:solidFill>
            <a:schemeClr val="accent6">
              <a:lumMod val="40000"/>
              <a:lumOff val="60000"/>
            </a:schemeClr>
          </a:solidFill>
          <a:ln w="9525" algn="ctr">
            <a:solidFill>
              <a:schemeClr val="tx1"/>
            </a:solidFill>
            <a:round/>
            <a:headEnd/>
            <a:tailEnd/>
          </a:ln>
        </p:spPr>
        <p:txBody>
          <a:bodyPr/>
          <a:lstStyle/>
          <a:p>
            <a:pPr defTabSz="449263">
              <a:buClr>
                <a:srgbClr val="000000"/>
              </a:buClr>
              <a:buFont typeface="Times New Roman" pitchFamily="18" charset="0"/>
              <a:buNone/>
              <a:defRPr/>
            </a:pPr>
            <a:r>
              <a:rPr lang="en-GB" altLang="en-US" sz="2000" b="1" dirty="0">
                <a:solidFill>
                  <a:srgbClr val="FF0000"/>
                </a:solidFill>
                <a:latin typeface="Calibri" pitchFamily="34" charset="0"/>
              </a:rPr>
              <a:t>Mechanical Cooling </a:t>
            </a:r>
          </a:p>
        </p:txBody>
      </p:sp>
      <p:sp>
        <p:nvSpPr>
          <p:cNvPr id="98309" name="Rectangle 4"/>
          <p:cNvSpPr>
            <a:spLocks noChangeArrowheads="1"/>
          </p:cNvSpPr>
          <p:nvPr/>
        </p:nvSpPr>
        <p:spPr bwMode="auto">
          <a:xfrm>
            <a:off x="314325" y="3425825"/>
            <a:ext cx="4298950" cy="1773238"/>
          </a:xfrm>
          <a:prstGeom prst="rect">
            <a:avLst/>
          </a:prstGeom>
          <a:solidFill>
            <a:srgbClr val="FF9933"/>
          </a:solidFill>
          <a:ln w="9525" algn="ctr">
            <a:solidFill>
              <a:schemeClr val="tx1"/>
            </a:solidFill>
            <a:round/>
            <a:headEnd/>
            <a:tailEnd/>
          </a:ln>
        </p:spPr>
        <p:txBody>
          <a:bodyPr/>
          <a:lstStyle>
            <a:lvl1pPr defTabSz="449263">
              <a:spcBef>
                <a:spcPct val="20000"/>
              </a:spcBef>
              <a:buChar char="•"/>
              <a:defRPr sz="2800">
                <a:solidFill>
                  <a:schemeClr val="tx1"/>
                </a:solidFill>
                <a:latin typeface="Tahoma" panose="020B0604030504040204" pitchFamily="34" charset="0"/>
              </a:defRPr>
            </a:lvl1pPr>
            <a:lvl2pPr marL="742950" indent="-285750" defTabSz="449263">
              <a:spcBef>
                <a:spcPct val="20000"/>
              </a:spcBef>
              <a:buChar char="–"/>
              <a:defRPr sz="2400">
                <a:solidFill>
                  <a:schemeClr val="tx1"/>
                </a:solidFill>
                <a:latin typeface="Tahoma" panose="020B0604030504040204" pitchFamily="34" charset="0"/>
              </a:defRPr>
            </a:lvl2pPr>
            <a:lvl3pPr marL="1143000" indent="-228600" defTabSz="449263">
              <a:spcBef>
                <a:spcPct val="20000"/>
              </a:spcBef>
              <a:buChar char="•"/>
              <a:defRPr sz="2000">
                <a:solidFill>
                  <a:schemeClr val="tx1"/>
                </a:solidFill>
                <a:latin typeface="Tahoma" panose="020B0604030504040204" pitchFamily="34" charset="0"/>
              </a:defRPr>
            </a:lvl3pPr>
            <a:lvl4pPr marL="1600200" indent="-228600" defTabSz="449263">
              <a:spcBef>
                <a:spcPct val="20000"/>
              </a:spcBef>
              <a:buChar char="–"/>
              <a:defRPr>
                <a:solidFill>
                  <a:schemeClr val="tx1"/>
                </a:solidFill>
                <a:latin typeface="Tahoma" panose="020B0604030504040204" pitchFamily="34" charset="0"/>
              </a:defRPr>
            </a:lvl4pPr>
            <a:lvl5pPr marL="2057400" indent="-228600" defTabSz="449263">
              <a:spcBef>
                <a:spcPct val="20000"/>
              </a:spcBef>
              <a:buChar char="»"/>
              <a:defRPr>
                <a:solidFill>
                  <a:schemeClr val="tx1"/>
                </a:solidFill>
                <a:latin typeface="Tahoma" panose="020B0604030504040204" pitchFamily="34" charset="0"/>
              </a:defRPr>
            </a:lvl5pPr>
            <a:lvl6pPr marL="2514600" indent="-228600" defTabSz="449263"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defTabSz="449263"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defTabSz="449263"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defTabSz="449263"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Clr>
                <a:srgbClr val="000000"/>
              </a:buClr>
              <a:buFont typeface="Times New Roman" panose="02020603050405020304" pitchFamily="18" charset="0"/>
              <a:buNone/>
            </a:pPr>
            <a:r>
              <a:rPr lang="en-GB" altLang="en-US" sz="2000" b="1">
                <a:solidFill>
                  <a:srgbClr val="FF0000"/>
                </a:solidFill>
                <a:latin typeface="Calibri" panose="020F0502020204030204" pitchFamily="34" charset="0"/>
              </a:rPr>
              <a:t>Mechanical Heating </a:t>
            </a:r>
          </a:p>
        </p:txBody>
      </p:sp>
      <p:sp>
        <p:nvSpPr>
          <p:cNvPr id="98310" name="TextBox 5"/>
          <p:cNvSpPr txBox="1">
            <a:spLocks noChangeArrowheads="1"/>
          </p:cNvSpPr>
          <p:nvPr/>
        </p:nvSpPr>
        <p:spPr bwMode="auto">
          <a:xfrm>
            <a:off x="314325" y="6192838"/>
            <a:ext cx="3665538" cy="461962"/>
          </a:xfrm>
          <a:prstGeom prst="rect">
            <a:avLst/>
          </a:prstGeom>
          <a:solidFill>
            <a:srgbClr val="EAB7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sz="2400" b="1">
                <a:latin typeface="Calibri" panose="020F0502020204030204" pitchFamily="34" charset="0"/>
              </a:rPr>
              <a:t>  High Energy Building</a:t>
            </a:r>
          </a:p>
        </p:txBody>
      </p:sp>
      <p:sp>
        <p:nvSpPr>
          <p:cNvPr id="98311" name="Rectangle 6"/>
          <p:cNvSpPr>
            <a:spLocks noChangeArrowheads="1"/>
          </p:cNvSpPr>
          <p:nvPr/>
        </p:nvSpPr>
        <p:spPr bwMode="auto">
          <a:xfrm>
            <a:off x="4845050" y="4408488"/>
            <a:ext cx="4079875" cy="395287"/>
          </a:xfrm>
          <a:prstGeom prst="rect">
            <a:avLst/>
          </a:prstGeom>
          <a:solidFill>
            <a:srgbClr val="B2B2EC"/>
          </a:solidFill>
          <a:ln w="9525" algn="ctr">
            <a:solidFill>
              <a:schemeClr val="tx1"/>
            </a:solidFill>
            <a:round/>
            <a:headEnd/>
            <a:tailEnd/>
          </a:ln>
        </p:spPr>
        <p:txBody>
          <a:bodyPr/>
          <a:lstStyle>
            <a:lvl1pPr defTabSz="449263">
              <a:spcBef>
                <a:spcPct val="20000"/>
              </a:spcBef>
              <a:buChar char="•"/>
              <a:defRPr sz="2800">
                <a:solidFill>
                  <a:schemeClr val="tx1"/>
                </a:solidFill>
                <a:latin typeface="Tahoma" panose="020B0604030504040204" pitchFamily="34" charset="0"/>
              </a:defRPr>
            </a:lvl1pPr>
            <a:lvl2pPr marL="742950" indent="-285750" defTabSz="449263">
              <a:spcBef>
                <a:spcPct val="20000"/>
              </a:spcBef>
              <a:buChar char="–"/>
              <a:defRPr sz="2400">
                <a:solidFill>
                  <a:schemeClr val="tx1"/>
                </a:solidFill>
                <a:latin typeface="Tahoma" panose="020B0604030504040204" pitchFamily="34" charset="0"/>
              </a:defRPr>
            </a:lvl2pPr>
            <a:lvl3pPr marL="1143000" indent="-228600" defTabSz="449263">
              <a:spcBef>
                <a:spcPct val="20000"/>
              </a:spcBef>
              <a:buChar char="•"/>
              <a:defRPr sz="2000">
                <a:solidFill>
                  <a:schemeClr val="tx1"/>
                </a:solidFill>
                <a:latin typeface="Tahoma" panose="020B0604030504040204" pitchFamily="34" charset="0"/>
              </a:defRPr>
            </a:lvl3pPr>
            <a:lvl4pPr marL="1600200" indent="-228600" defTabSz="449263">
              <a:spcBef>
                <a:spcPct val="20000"/>
              </a:spcBef>
              <a:buChar char="–"/>
              <a:defRPr>
                <a:solidFill>
                  <a:schemeClr val="tx1"/>
                </a:solidFill>
                <a:latin typeface="Tahoma" panose="020B0604030504040204" pitchFamily="34" charset="0"/>
              </a:defRPr>
            </a:lvl4pPr>
            <a:lvl5pPr marL="2057400" indent="-228600" defTabSz="449263">
              <a:spcBef>
                <a:spcPct val="20000"/>
              </a:spcBef>
              <a:buChar char="»"/>
              <a:defRPr>
                <a:solidFill>
                  <a:schemeClr val="tx1"/>
                </a:solidFill>
                <a:latin typeface="Tahoma" panose="020B0604030504040204" pitchFamily="34" charset="0"/>
              </a:defRPr>
            </a:lvl5pPr>
            <a:lvl6pPr marL="2514600" indent="-228600" defTabSz="449263"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defTabSz="449263"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defTabSz="449263"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defTabSz="449263"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Clr>
                <a:srgbClr val="000000"/>
              </a:buClr>
              <a:buFont typeface="Times New Roman" panose="02020603050405020304" pitchFamily="18" charset="0"/>
              <a:buNone/>
            </a:pPr>
            <a:r>
              <a:rPr lang="en-GB" altLang="en-US" sz="2000" b="1">
                <a:solidFill>
                  <a:srgbClr val="FF0000"/>
                </a:solidFill>
                <a:latin typeface="Calibri" panose="020F0502020204030204" pitchFamily="34" charset="0"/>
              </a:rPr>
              <a:t>Mechanical Cooling</a:t>
            </a:r>
          </a:p>
        </p:txBody>
      </p:sp>
      <p:sp>
        <p:nvSpPr>
          <p:cNvPr id="98312" name="Rectangle 7"/>
          <p:cNvSpPr>
            <a:spLocks noChangeArrowheads="1"/>
          </p:cNvSpPr>
          <p:nvPr/>
        </p:nvSpPr>
        <p:spPr bwMode="auto">
          <a:xfrm>
            <a:off x="4845050" y="2524125"/>
            <a:ext cx="4079875" cy="1884363"/>
          </a:xfrm>
          <a:prstGeom prst="rect">
            <a:avLst/>
          </a:prstGeom>
          <a:solidFill>
            <a:srgbClr val="92D050"/>
          </a:solidFill>
          <a:ln w="9525" algn="ctr">
            <a:solidFill>
              <a:schemeClr val="tx1"/>
            </a:solidFill>
            <a:round/>
            <a:headEnd/>
            <a:tailEnd/>
          </a:ln>
        </p:spPr>
        <p:txBody>
          <a:bodyPr/>
          <a:lstStyle>
            <a:lvl1pPr defTabSz="449263">
              <a:spcBef>
                <a:spcPct val="20000"/>
              </a:spcBef>
              <a:buChar char="•"/>
              <a:defRPr sz="2800">
                <a:solidFill>
                  <a:schemeClr val="tx1"/>
                </a:solidFill>
                <a:latin typeface="Tahoma" panose="020B0604030504040204" pitchFamily="34" charset="0"/>
              </a:defRPr>
            </a:lvl1pPr>
            <a:lvl2pPr marL="742950" indent="-285750" defTabSz="449263">
              <a:spcBef>
                <a:spcPct val="20000"/>
              </a:spcBef>
              <a:buChar char="–"/>
              <a:defRPr sz="2400">
                <a:solidFill>
                  <a:schemeClr val="tx1"/>
                </a:solidFill>
                <a:latin typeface="Tahoma" panose="020B0604030504040204" pitchFamily="34" charset="0"/>
              </a:defRPr>
            </a:lvl2pPr>
            <a:lvl3pPr marL="1143000" indent="-228600" defTabSz="449263">
              <a:spcBef>
                <a:spcPct val="20000"/>
              </a:spcBef>
              <a:buChar char="•"/>
              <a:defRPr sz="2000">
                <a:solidFill>
                  <a:schemeClr val="tx1"/>
                </a:solidFill>
                <a:latin typeface="Tahoma" panose="020B0604030504040204" pitchFamily="34" charset="0"/>
              </a:defRPr>
            </a:lvl3pPr>
            <a:lvl4pPr marL="1600200" indent="-228600" defTabSz="449263">
              <a:spcBef>
                <a:spcPct val="20000"/>
              </a:spcBef>
              <a:buChar char="–"/>
              <a:defRPr>
                <a:solidFill>
                  <a:schemeClr val="tx1"/>
                </a:solidFill>
                <a:latin typeface="Tahoma" panose="020B0604030504040204" pitchFamily="34" charset="0"/>
              </a:defRPr>
            </a:lvl4pPr>
            <a:lvl5pPr marL="2057400" indent="-228600" defTabSz="449263">
              <a:spcBef>
                <a:spcPct val="20000"/>
              </a:spcBef>
              <a:buChar char="»"/>
              <a:defRPr>
                <a:solidFill>
                  <a:schemeClr val="tx1"/>
                </a:solidFill>
                <a:latin typeface="Tahoma" panose="020B0604030504040204" pitchFamily="34" charset="0"/>
              </a:defRPr>
            </a:lvl5pPr>
            <a:lvl6pPr marL="2514600" indent="-228600" defTabSz="449263"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defTabSz="449263"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defTabSz="449263"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defTabSz="449263"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Clr>
                <a:srgbClr val="000000"/>
              </a:buClr>
              <a:buFont typeface="Times New Roman" panose="02020603050405020304" pitchFamily="18" charset="0"/>
              <a:buNone/>
            </a:pPr>
            <a:r>
              <a:rPr lang="en-GB" altLang="en-US" sz="2000" b="1">
                <a:latin typeface="Calibri" panose="020F0502020204030204" pitchFamily="34" charset="0"/>
              </a:rPr>
              <a:t>Natural Ventilation – opening windows – with shutters / shade / curtains to Pre-heat / cool air </a:t>
            </a:r>
          </a:p>
        </p:txBody>
      </p:sp>
      <p:sp>
        <p:nvSpPr>
          <p:cNvPr id="98313" name="Rectangle 8"/>
          <p:cNvSpPr>
            <a:spLocks noChangeArrowheads="1"/>
          </p:cNvSpPr>
          <p:nvPr/>
        </p:nvSpPr>
        <p:spPr bwMode="auto">
          <a:xfrm>
            <a:off x="4845050" y="1419225"/>
            <a:ext cx="4079875" cy="1104900"/>
          </a:xfrm>
          <a:prstGeom prst="rect">
            <a:avLst/>
          </a:prstGeom>
          <a:solidFill>
            <a:srgbClr val="FFFF00"/>
          </a:solidFill>
          <a:ln w="9525" algn="ctr">
            <a:solidFill>
              <a:schemeClr val="tx1"/>
            </a:solidFill>
            <a:round/>
            <a:headEnd/>
            <a:tailEnd/>
          </a:ln>
        </p:spPr>
        <p:txBody>
          <a:bodyPr/>
          <a:lstStyle>
            <a:lvl1pPr defTabSz="449263">
              <a:spcBef>
                <a:spcPct val="20000"/>
              </a:spcBef>
              <a:buChar char="•"/>
              <a:defRPr sz="2800">
                <a:solidFill>
                  <a:schemeClr val="tx1"/>
                </a:solidFill>
                <a:latin typeface="Tahoma" panose="020B0604030504040204" pitchFamily="34" charset="0"/>
              </a:defRPr>
            </a:lvl1pPr>
            <a:lvl2pPr marL="742950" indent="-285750" defTabSz="449263">
              <a:spcBef>
                <a:spcPct val="20000"/>
              </a:spcBef>
              <a:buChar char="–"/>
              <a:defRPr sz="2400">
                <a:solidFill>
                  <a:schemeClr val="tx1"/>
                </a:solidFill>
                <a:latin typeface="Tahoma" panose="020B0604030504040204" pitchFamily="34" charset="0"/>
              </a:defRPr>
            </a:lvl2pPr>
            <a:lvl3pPr marL="1143000" indent="-228600" defTabSz="449263">
              <a:spcBef>
                <a:spcPct val="20000"/>
              </a:spcBef>
              <a:buChar char="•"/>
              <a:defRPr sz="2000">
                <a:solidFill>
                  <a:schemeClr val="tx1"/>
                </a:solidFill>
                <a:latin typeface="Tahoma" panose="020B0604030504040204" pitchFamily="34" charset="0"/>
              </a:defRPr>
            </a:lvl3pPr>
            <a:lvl4pPr marL="1600200" indent="-228600" defTabSz="449263">
              <a:spcBef>
                <a:spcPct val="20000"/>
              </a:spcBef>
              <a:buChar char="–"/>
              <a:defRPr>
                <a:solidFill>
                  <a:schemeClr val="tx1"/>
                </a:solidFill>
                <a:latin typeface="Tahoma" panose="020B0604030504040204" pitchFamily="34" charset="0"/>
              </a:defRPr>
            </a:lvl4pPr>
            <a:lvl5pPr marL="2057400" indent="-228600" defTabSz="449263">
              <a:spcBef>
                <a:spcPct val="20000"/>
              </a:spcBef>
              <a:buChar char="»"/>
              <a:defRPr>
                <a:solidFill>
                  <a:schemeClr val="tx1"/>
                </a:solidFill>
                <a:latin typeface="Tahoma" panose="020B0604030504040204" pitchFamily="34" charset="0"/>
              </a:defRPr>
            </a:lvl5pPr>
            <a:lvl6pPr marL="2514600" indent="-228600" defTabSz="449263"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defTabSz="449263"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defTabSz="449263"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defTabSz="449263"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Clr>
                <a:srgbClr val="000000"/>
              </a:buClr>
              <a:buFont typeface="Times New Roman" panose="02020603050405020304" pitchFamily="18" charset="0"/>
              <a:buNone/>
            </a:pPr>
            <a:r>
              <a:rPr lang="en-GB" altLang="en-US" sz="2000" b="1">
                <a:latin typeface="Calibri" panose="020F0502020204030204" pitchFamily="34" charset="0"/>
              </a:rPr>
              <a:t>Passive Solar Heating with good summer shading and orientation so no over-heating - thermal mass</a:t>
            </a:r>
          </a:p>
        </p:txBody>
      </p:sp>
      <p:sp>
        <p:nvSpPr>
          <p:cNvPr id="98314" name="TextBox 9"/>
          <p:cNvSpPr txBox="1">
            <a:spLocks noChangeArrowheads="1"/>
          </p:cNvSpPr>
          <p:nvPr/>
        </p:nvSpPr>
        <p:spPr bwMode="auto">
          <a:xfrm>
            <a:off x="5227638" y="6192838"/>
            <a:ext cx="3486150" cy="461962"/>
          </a:xfrm>
          <a:prstGeom prst="rect">
            <a:avLst/>
          </a:prstGeom>
          <a:solidFill>
            <a:srgbClr val="EAB7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sz="2400" b="1">
                <a:latin typeface="Calibri" panose="020F0502020204030204" pitchFamily="34" charset="0"/>
              </a:rPr>
              <a:t>Low Energy Building</a:t>
            </a:r>
          </a:p>
        </p:txBody>
      </p:sp>
      <p:sp>
        <p:nvSpPr>
          <p:cNvPr id="98315" name="TextBox 10"/>
          <p:cNvSpPr txBox="1">
            <a:spLocks noChangeArrowheads="1"/>
          </p:cNvSpPr>
          <p:nvPr/>
        </p:nvSpPr>
        <p:spPr bwMode="auto">
          <a:xfrm>
            <a:off x="4763" y="88900"/>
            <a:ext cx="9139237" cy="831850"/>
          </a:xfrm>
          <a:prstGeom prst="rect">
            <a:avLst/>
          </a:prstGeom>
          <a:solidFill>
            <a:srgbClr val="EAB7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sz="2400" b="1">
                <a:latin typeface="Calibri" panose="020F0502020204030204" pitchFamily="34" charset="0"/>
                <a:cs typeface="Arial" panose="020B0604020202020204" pitchFamily="34" charset="0"/>
              </a:rPr>
              <a:t>Same </a:t>
            </a:r>
            <a:r>
              <a:rPr lang="en-GB" altLang="en-US" sz="2400" b="1">
                <a:solidFill>
                  <a:srgbClr val="FF0000"/>
                </a:solidFill>
                <a:latin typeface="Calibri" panose="020F0502020204030204" pitchFamily="34" charset="0"/>
                <a:cs typeface="Arial" panose="020B0604020202020204" pitchFamily="34" charset="0"/>
              </a:rPr>
              <a:t>LEVEL 1: SO/SO </a:t>
            </a:r>
            <a:r>
              <a:rPr lang="en-GB" altLang="en-US" sz="2400" b="1">
                <a:latin typeface="Calibri" panose="020F0502020204030204" pitchFamily="34" charset="0"/>
                <a:cs typeface="Arial" panose="020B0604020202020204" pitchFamily="34" charset="0"/>
              </a:rPr>
              <a:t>Building can be a </a:t>
            </a:r>
            <a:r>
              <a:rPr lang="en-GB" altLang="en-US" sz="2400" b="1">
                <a:solidFill>
                  <a:srgbClr val="008000"/>
                </a:solidFill>
                <a:latin typeface="Calibri" panose="020F0502020204030204" pitchFamily="34" charset="0"/>
                <a:cs typeface="Arial" panose="020B0604020202020204" pitchFamily="34" charset="0"/>
              </a:rPr>
              <a:t>Good</a:t>
            </a:r>
            <a:r>
              <a:rPr lang="en-GB" altLang="en-US" sz="2400" b="1">
                <a:latin typeface="Calibri" panose="020F0502020204030204" pitchFamily="34" charset="0"/>
                <a:cs typeface="Arial" panose="020B0604020202020204" pitchFamily="34" charset="0"/>
              </a:rPr>
              <a:t> or </a:t>
            </a:r>
            <a:r>
              <a:rPr lang="en-GB" altLang="en-US" sz="2400" b="1">
                <a:solidFill>
                  <a:srgbClr val="FF0000"/>
                </a:solidFill>
                <a:latin typeface="Calibri" panose="020F0502020204030204" pitchFamily="34" charset="0"/>
                <a:cs typeface="Arial" panose="020B0604020202020204" pitchFamily="34" charset="0"/>
              </a:rPr>
              <a:t>Bad</a:t>
            </a:r>
            <a:r>
              <a:rPr lang="en-GB" altLang="en-US" sz="2400" b="1">
                <a:latin typeface="Calibri" panose="020F0502020204030204" pitchFamily="34" charset="0"/>
                <a:cs typeface="Arial" panose="020B0604020202020204" pitchFamily="34" charset="0"/>
              </a:rPr>
              <a:t> Energy Building</a:t>
            </a:r>
          </a:p>
          <a:p>
            <a:pPr algn="ctr">
              <a:spcBef>
                <a:spcPct val="0"/>
              </a:spcBef>
              <a:buFontTx/>
              <a:buNone/>
            </a:pPr>
            <a:r>
              <a:rPr lang="en-GB" altLang="en-US" sz="2400" b="1">
                <a:latin typeface="Calibri" panose="020F0502020204030204" pitchFamily="34" charset="0"/>
                <a:cs typeface="Arial" panose="020B0604020202020204" pitchFamily="34" charset="0"/>
              </a:rPr>
              <a:t>Depending on the </a:t>
            </a:r>
            <a:r>
              <a:rPr lang="en-GB" altLang="en-US" sz="2400" b="1">
                <a:solidFill>
                  <a:srgbClr val="FF0000"/>
                </a:solidFill>
                <a:latin typeface="Calibri" panose="020F0502020204030204" pitchFamily="34" charset="0"/>
                <a:cs typeface="Arial" panose="020B0604020202020204" pitchFamily="34" charset="0"/>
              </a:rPr>
              <a:t>LEVEL 2 </a:t>
            </a:r>
            <a:r>
              <a:rPr lang="en-GB" altLang="en-US" sz="2400" b="1">
                <a:latin typeface="Calibri" panose="020F0502020204030204" pitchFamily="34" charset="0"/>
                <a:cs typeface="Arial" panose="020B0604020202020204" pitchFamily="34" charset="0"/>
              </a:rPr>
              <a:t>Adaptive Opportunities it offers occupants </a:t>
            </a:r>
          </a:p>
        </p:txBody>
      </p:sp>
      <p:sp>
        <p:nvSpPr>
          <p:cNvPr id="98316" name="Oval 1"/>
          <p:cNvSpPr>
            <a:spLocks noChangeArrowheads="1"/>
          </p:cNvSpPr>
          <p:nvPr/>
        </p:nvSpPr>
        <p:spPr bwMode="auto">
          <a:xfrm>
            <a:off x="150813" y="1187450"/>
            <a:ext cx="4572000" cy="4203700"/>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defTabSz="449263">
              <a:spcBef>
                <a:spcPct val="20000"/>
              </a:spcBef>
              <a:buChar char="•"/>
              <a:defRPr sz="2800">
                <a:solidFill>
                  <a:schemeClr val="tx1"/>
                </a:solidFill>
                <a:latin typeface="Tahoma" panose="020B0604030504040204" pitchFamily="34" charset="0"/>
              </a:defRPr>
            </a:lvl1pPr>
            <a:lvl2pPr marL="742950" indent="-285750" defTabSz="449263">
              <a:spcBef>
                <a:spcPct val="20000"/>
              </a:spcBef>
              <a:buChar char="–"/>
              <a:defRPr sz="2400">
                <a:solidFill>
                  <a:schemeClr val="tx1"/>
                </a:solidFill>
                <a:latin typeface="Tahoma" panose="020B0604030504040204" pitchFamily="34" charset="0"/>
              </a:defRPr>
            </a:lvl2pPr>
            <a:lvl3pPr marL="1143000" indent="-228600" defTabSz="449263">
              <a:spcBef>
                <a:spcPct val="20000"/>
              </a:spcBef>
              <a:buChar char="•"/>
              <a:defRPr sz="2000">
                <a:solidFill>
                  <a:schemeClr val="tx1"/>
                </a:solidFill>
                <a:latin typeface="Tahoma" panose="020B0604030504040204" pitchFamily="34" charset="0"/>
              </a:defRPr>
            </a:lvl3pPr>
            <a:lvl4pPr marL="1600200" indent="-228600" defTabSz="449263">
              <a:spcBef>
                <a:spcPct val="20000"/>
              </a:spcBef>
              <a:buChar char="–"/>
              <a:defRPr>
                <a:solidFill>
                  <a:schemeClr val="tx1"/>
                </a:solidFill>
                <a:latin typeface="Tahoma" panose="020B0604030504040204" pitchFamily="34" charset="0"/>
              </a:defRPr>
            </a:lvl4pPr>
            <a:lvl5pPr marL="2057400" indent="-228600" defTabSz="449263">
              <a:spcBef>
                <a:spcPct val="20000"/>
              </a:spcBef>
              <a:buChar char="»"/>
              <a:defRPr>
                <a:solidFill>
                  <a:schemeClr val="tx1"/>
                </a:solidFill>
                <a:latin typeface="Tahoma" panose="020B0604030504040204" pitchFamily="34" charset="0"/>
              </a:defRPr>
            </a:lvl5pPr>
            <a:lvl6pPr marL="2514600" indent="-228600" defTabSz="449263"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defTabSz="449263"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defTabSz="449263"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defTabSz="449263"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Clr>
                <a:srgbClr val="000000"/>
              </a:buClr>
              <a:buFont typeface="Times New Roman" panose="02020603050405020304" pitchFamily="18" charset="0"/>
              <a:buNone/>
            </a:pPr>
            <a:endParaRPr lang="en-GB" altLang="en-US" sz="2400">
              <a:solidFill>
                <a:schemeClr val="bg1"/>
              </a:solidFill>
              <a:latin typeface="Arial" panose="020B0604020202020204" pitchFamily="34" charset="0"/>
            </a:endParaRPr>
          </a:p>
        </p:txBody>
      </p:sp>
      <p:sp>
        <p:nvSpPr>
          <p:cNvPr id="98317" name="Oval 2"/>
          <p:cNvSpPr>
            <a:spLocks noChangeArrowheads="1"/>
          </p:cNvSpPr>
          <p:nvPr/>
        </p:nvSpPr>
        <p:spPr bwMode="auto">
          <a:xfrm>
            <a:off x="4722813" y="4284663"/>
            <a:ext cx="4202112" cy="1079500"/>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defTabSz="449263">
              <a:spcBef>
                <a:spcPct val="20000"/>
              </a:spcBef>
              <a:buChar char="•"/>
              <a:defRPr sz="2800">
                <a:solidFill>
                  <a:schemeClr val="tx1"/>
                </a:solidFill>
                <a:latin typeface="Tahoma" panose="020B0604030504040204" pitchFamily="34" charset="0"/>
              </a:defRPr>
            </a:lvl1pPr>
            <a:lvl2pPr marL="742950" indent="-285750" defTabSz="449263">
              <a:spcBef>
                <a:spcPct val="20000"/>
              </a:spcBef>
              <a:buChar char="–"/>
              <a:defRPr sz="2400">
                <a:solidFill>
                  <a:schemeClr val="tx1"/>
                </a:solidFill>
                <a:latin typeface="Tahoma" panose="020B0604030504040204" pitchFamily="34" charset="0"/>
              </a:defRPr>
            </a:lvl2pPr>
            <a:lvl3pPr marL="1143000" indent="-228600" defTabSz="449263">
              <a:spcBef>
                <a:spcPct val="20000"/>
              </a:spcBef>
              <a:buChar char="•"/>
              <a:defRPr sz="2000">
                <a:solidFill>
                  <a:schemeClr val="tx1"/>
                </a:solidFill>
                <a:latin typeface="Tahoma" panose="020B0604030504040204" pitchFamily="34" charset="0"/>
              </a:defRPr>
            </a:lvl3pPr>
            <a:lvl4pPr marL="1600200" indent="-228600" defTabSz="449263">
              <a:spcBef>
                <a:spcPct val="20000"/>
              </a:spcBef>
              <a:buChar char="–"/>
              <a:defRPr>
                <a:solidFill>
                  <a:schemeClr val="tx1"/>
                </a:solidFill>
                <a:latin typeface="Tahoma" panose="020B0604030504040204" pitchFamily="34" charset="0"/>
              </a:defRPr>
            </a:lvl4pPr>
            <a:lvl5pPr marL="2057400" indent="-228600" defTabSz="449263">
              <a:spcBef>
                <a:spcPct val="20000"/>
              </a:spcBef>
              <a:buChar char="»"/>
              <a:defRPr>
                <a:solidFill>
                  <a:schemeClr val="tx1"/>
                </a:solidFill>
                <a:latin typeface="Tahoma" panose="020B0604030504040204" pitchFamily="34" charset="0"/>
              </a:defRPr>
            </a:lvl5pPr>
            <a:lvl6pPr marL="2514600" indent="-228600" defTabSz="449263"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defTabSz="449263"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defTabSz="449263"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defTabSz="449263"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Clr>
                <a:srgbClr val="000000"/>
              </a:buClr>
              <a:buFont typeface="Times New Roman" panose="02020603050405020304" pitchFamily="18" charset="0"/>
              <a:buNone/>
            </a:pPr>
            <a:endParaRPr lang="en-GB" altLang="en-US" sz="2400">
              <a:solidFill>
                <a:schemeClr val="bg1"/>
              </a:solidFill>
              <a:latin typeface="Arial" panose="020B0604020202020204" pitchFamily="34" charset="0"/>
            </a:endParaRPr>
          </a:p>
        </p:txBody>
      </p:sp>
      <p:cxnSp>
        <p:nvCxnSpPr>
          <p:cNvPr id="98318" name="Straight Arrow Connector 4"/>
          <p:cNvCxnSpPr>
            <a:cxnSpLocks noChangeShapeType="1"/>
            <a:stCxn id="98320" idx="0"/>
          </p:cNvCxnSpPr>
          <p:nvPr/>
        </p:nvCxnSpPr>
        <p:spPr bwMode="auto">
          <a:xfrm flipV="1">
            <a:off x="4845050" y="5199063"/>
            <a:ext cx="763588" cy="5762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8319" name="Straight Arrow Connector 8"/>
          <p:cNvCxnSpPr>
            <a:cxnSpLocks noChangeShapeType="1"/>
          </p:cNvCxnSpPr>
          <p:nvPr/>
        </p:nvCxnSpPr>
        <p:spPr bwMode="auto">
          <a:xfrm flipH="1" flipV="1">
            <a:off x="3744913" y="5002213"/>
            <a:ext cx="828675" cy="75565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98320" name="TextBox 10"/>
          <p:cNvSpPr txBox="1">
            <a:spLocks noChangeArrowheads="1"/>
          </p:cNvSpPr>
          <p:nvPr/>
        </p:nvSpPr>
        <p:spPr bwMode="auto">
          <a:xfrm>
            <a:off x="3117850" y="5775325"/>
            <a:ext cx="34544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000" b="1">
                <a:solidFill>
                  <a:srgbClr val="FF0000"/>
                </a:solidFill>
                <a:latin typeface="Arial" panose="020B0604020202020204" pitchFamily="34" charset="0"/>
                <a:cs typeface="Arial" panose="020B0604020202020204" pitchFamily="34" charset="0"/>
              </a:rPr>
              <a:t>Too Many HVAC Engineers</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solidFill>
            <a:schemeClr val="bg1"/>
          </a:solidFill>
        </p:spPr>
        <p:txBody>
          <a:bodyPr>
            <a:normAutofit fontScale="90000"/>
          </a:bodyPr>
          <a:lstStyle/>
          <a:p>
            <a:pPr>
              <a:defRPr/>
            </a:pPr>
            <a:r>
              <a:rPr lang="en-GB" sz="2800">
                <a:solidFill>
                  <a:schemeClr val="bg1"/>
                </a:solidFill>
              </a:rPr>
              <a:t>This is </a:t>
            </a:r>
            <a:br>
              <a:rPr lang="en-GB" sz="2800">
                <a:solidFill>
                  <a:schemeClr val="bg1"/>
                </a:solidFill>
              </a:rPr>
            </a:br>
            <a:br>
              <a:rPr lang="en-GB" sz="2800">
                <a:solidFill>
                  <a:schemeClr val="bg1"/>
                </a:solidFill>
              </a:rPr>
            </a:br>
            <a:r>
              <a:rPr lang="en-GB" sz="2800">
                <a:solidFill>
                  <a:schemeClr val="bg1"/>
                </a:solidFill>
              </a:rPr>
              <a:t>it</a:t>
            </a:r>
            <a:endParaRPr lang="en-US" sz="2800">
              <a:solidFill>
                <a:schemeClr val="bg1"/>
              </a:solidFill>
            </a:endParaRPr>
          </a:p>
        </p:txBody>
      </p:sp>
      <p:sp>
        <p:nvSpPr>
          <p:cNvPr id="99331" name="Text Box 6"/>
          <p:cNvSpPr txBox="1">
            <a:spLocks noChangeArrowheads="1"/>
          </p:cNvSpPr>
          <p:nvPr/>
        </p:nvSpPr>
        <p:spPr bwMode="auto">
          <a:xfrm>
            <a:off x="0" y="0"/>
            <a:ext cx="1682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99332" name="Text Box 8"/>
          <p:cNvSpPr txBox="1">
            <a:spLocks noChangeArrowheads="1"/>
          </p:cNvSpPr>
          <p:nvPr/>
        </p:nvSpPr>
        <p:spPr bwMode="auto">
          <a:xfrm>
            <a:off x="4964113" y="-12700"/>
            <a:ext cx="433228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pPr>
            <a:endParaRPr lang="en-US" altLang="en-US" sz="2400" b="1">
              <a:solidFill>
                <a:srgbClr val="FF0000"/>
              </a:solidFill>
              <a:latin typeface="Times New Roman" panose="02020603050405020304" pitchFamily="18" charset="0"/>
            </a:endParaRPr>
          </a:p>
        </p:txBody>
      </p:sp>
      <p:graphicFrame>
        <p:nvGraphicFramePr>
          <p:cNvPr id="99333" name="Object 2"/>
          <p:cNvGraphicFramePr>
            <a:graphicFrameLocks noGrp="1" noChangeAspect="1"/>
          </p:cNvGraphicFramePr>
          <p:nvPr>
            <p:ph idx="1"/>
          </p:nvPr>
        </p:nvGraphicFramePr>
        <p:xfrm>
          <a:off x="0" y="0"/>
          <a:ext cx="9144000" cy="6826250"/>
        </p:xfrm>
        <a:graphic>
          <a:graphicData uri="http://schemas.openxmlformats.org/presentationml/2006/ole">
            <mc:AlternateContent xmlns:mc="http://schemas.openxmlformats.org/markup-compatibility/2006">
              <mc:Choice xmlns:v="urn:schemas-microsoft-com:vml" Requires="v">
                <p:oleObj spid="_x0000_s6145" name="Photo Editor Photo" r:id="rId3" imgW="0" imgH="0" progId="">
                  <p:embed/>
                </p:oleObj>
              </mc:Choice>
              <mc:Fallback>
                <p:oleObj name="Photo Editor Photo" r:id="rId3" imgW="0" imgH="0" progId="">
                  <p:embed/>
                  <p:pic>
                    <p:nvPicPr>
                      <p:cNvPr id="99333"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2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9334" name="Picture 12" descr="somali_pirate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0"/>
            <a:ext cx="4443412"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TextBox 1"/>
          <p:cNvSpPr txBox="1">
            <a:spLocks noChangeArrowheads="1"/>
          </p:cNvSpPr>
          <p:nvPr/>
        </p:nvSpPr>
        <p:spPr bwMode="auto">
          <a:xfrm>
            <a:off x="2460625" y="6062663"/>
            <a:ext cx="4826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solidFill>
                  <a:schemeClr val="bg1"/>
                </a:solidFill>
                <a:latin typeface="Arial" panose="020B0604020202020204" pitchFamily="34" charset="0"/>
                <a:cs typeface="Arial" panose="020B0604020202020204" pitchFamily="34" charset="0"/>
              </a:rPr>
              <a:t>MACHINES ARE VULNERABLE </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3" descr="eagle2.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8275" y="0"/>
            <a:ext cx="9690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4" descr="imag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0"/>
            <a:ext cx="320516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Box 7"/>
          <p:cNvSpPr txBox="1">
            <a:spLocks noChangeArrowheads="1"/>
          </p:cNvSpPr>
          <p:nvPr/>
        </p:nvSpPr>
        <p:spPr bwMode="auto">
          <a:xfrm>
            <a:off x="3130550" y="6315075"/>
            <a:ext cx="3571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solidFill>
                  <a:schemeClr val="bg1"/>
                </a:solidFill>
                <a:latin typeface="Calibri" panose="020F0502020204030204" pitchFamily="34" charset="0"/>
              </a:rPr>
              <a:t> SELF REPAIRING SYSTEMS </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122238" y="12700"/>
            <a:ext cx="9266238" cy="765175"/>
          </a:xfrm>
          <a:solidFill>
            <a:srgbClr val="EAB726"/>
          </a:solidFill>
        </p:spPr>
        <p:txBody>
          <a:bodyPr/>
          <a:lstStyle/>
          <a:p>
            <a:r>
              <a:rPr lang="en-GB" altLang="en-US" b="1">
                <a:solidFill>
                  <a:schemeClr val="tx1"/>
                </a:solidFill>
                <a:latin typeface="Calibri" panose="020F0502020204030204" pitchFamily="34" charset="0"/>
              </a:rPr>
              <a:t>   DESIGN LEVEL 3: </a:t>
            </a:r>
            <a:r>
              <a:rPr lang="en-GB" altLang="en-US" b="1">
                <a:solidFill>
                  <a:srgbClr val="FF0000"/>
                </a:solidFill>
                <a:latin typeface="Calibri" panose="020F0502020204030204" pitchFamily="34" charset="0"/>
              </a:rPr>
              <a:t>THE MIND </a:t>
            </a:r>
          </a:p>
        </p:txBody>
      </p:sp>
      <p:sp>
        <p:nvSpPr>
          <p:cNvPr id="12" name="TextBox 11"/>
          <p:cNvSpPr txBox="1"/>
          <p:nvPr/>
        </p:nvSpPr>
        <p:spPr>
          <a:xfrm>
            <a:off x="0" y="741363"/>
            <a:ext cx="9144000" cy="1446212"/>
          </a:xfrm>
          <a:prstGeom prst="rect">
            <a:avLst/>
          </a:prstGeom>
          <a:solidFill>
            <a:schemeClr val="bg1"/>
          </a:solidFill>
        </p:spPr>
        <p:txBody>
          <a:bodyPr>
            <a:spAutoFit/>
          </a:bodyPr>
          <a:lstStyle/>
          <a:p>
            <a:pPr algn="ctr">
              <a:defRPr/>
            </a:pPr>
            <a:r>
              <a:rPr lang="en-GB" sz="2800" b="1" dirty="0">
                <a:solidFill>
                  <a:schemeClr val="accent6"/>
                </a:solidFill>
                <a:latin typeface="Calibri" pitchFamily="34" charset="0"/>
                <a:cs typeface="Arial" pitchFamily="34" charset="0"/>
              </a:rPr>
              <a:t>SENSATION: </a:t>
            </a:r>
            <a:r>
              <a:rPr lang="en-GB" sz="2800" b="1" dirty="0">
                <a:solidFill>
                  <a:schemeClr val="accent2"/>
                </a:solidFill>
                <a:latin typeface="Calibri" pitchFamily="34" charset="0"/>
                <a:cs typeface="Arial" pitchFamily="34" charset="0"/>
              </a:rPr>
              <a:t>Involving Feelings, Perception, First Impressions  </a:t>
            </a:r>
          </a:p>
          <a:p>
            <a:pPr>
              <a:defRPr/>
            </a:pPr>
            <a:endParaRPr lang="en-GB" sz="2000" b="1" dirty="0">
              <a:solidFill>
                <a:schemeClr val="accent2"/>
              </a:solidFill>
              <a:latin typeface="Calibri" pitchFamily="34" charset="0"/>
              <a:cs typeface="Arial" pitchFamily="34" charset="0"/>
            </a:endParaRPr>
          </a:p>
          <a:p>
            <a:pPr>
              <a:defRPr/>
            </a:pPr>
            <a:r>
              <a:rPr lang="en-GB" sz="2000" dirty="0">
                <a:latin typeface="Calibri" pitchFamily="34" charset="0"/>
                <a:cs typeface="Arial" pitchFamily="34" charset="0"/>
              </a:rPr>
              <a:t>View – Art - Sounds - Scents –Style - Colour – Light - Formal Composition of Shapes  - Decoration  -  Furnishings - people / events associated with the building etc. </a:t>
            </a:r>
          </a:p>
        </p:txBody>
      </p:sp>
      <p:pic>
        <p:nvPicPr>
          <p:cNvPr id="101380"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1838" y="3001963"/>
            <a:ext cx="3186112" cy="1993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138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40513" y="3001963"/>
            <a:ext cx="23622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64238" y="4995863"/>
            <a:ext cx="3038475"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3350" y="4910138"/>
            <a:ext cx="2978150"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4"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2238" y="3001963"/>
            <a:ext cx="2989262"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5" name="Left-Right Arrow 9"/>
          <p:cNvSpPr>
            <a:spLocks noChangeArrowheads="1"/>
          </p:cNvSpPr>
          <p:nvPr/>
        </p:nvSpPr>
        <p:spPr bwMode="auto">
          <a:xfrm>
            <a:off x="2633663" y="2252663"/>
            <a:ext cx="3821112" cy="484187"/>
          </a:xfrm>
          <a:prstGeom prst="leftRightArrow">
            <a:avLst>
              <a:gd name="adj1" fmla="val 50000"/>
              <a:gd name="adj2" fmla="val 50055"/>
            </a:avLst>
          </a:prstGeom>
          <a:solidFill>
            <a:srgbClr val="00B8FF"/>
          </a:solidFill>
          <a:ln w="9525" algn="ctr">
            <a:solidFill>
              <a:schemeClr val="tx1"/>
            </a:solidFill>
            <a:round/>
            <a:headEnd/>
            <a:tailEnd/>
          </a:ln>
        </p:spPr>
        <p:txBody>
          <a:bodyPr/>
          <a:lstStyle>
            <a:lvl1pPr defTabSz="449263">
              <a:spcBef>
                <a:spcPct val="20000"/>
              </a:spcBef>
              <a:buChar char="•"/>
              <a:defRPr sz="2800">
                <a:solidFill>
                  <a:schemeClr val="tx1"/>
                </a:solidFill>
                <a:latin typeface="Tahoma" panose="020B0604030504040204" pitchFamily="34" charset="0"/>
              </a:defRPr>
            </a:lvl1pPr>
            <a:lvl2pPr marL="742950" indent="-285750" defTabSz="449263">
              <a:spcBef>
                <a:spcPct val="20000"/>
              </a:spcBef>
              <a:buChar char="–"/>
              <a:defRPr sz="2400">
                <a:solidFill>
                  <a:schemeClr val="tx1"/>
                </a:solidFill>
                <a:latin typeface="Tahoma" panose="020B0604030504040204" pitchFamily="34" charset="0"/>
              </a:defRPr>
            </a:lvl2pPr>
            <a:lvl3pPr marL="1143000" indent="-228600" defTabSz="449263">
              <a:spcBef>
                <a:spcPct val="20000"/>
              </a:spcBef>
              <a:buChar char="•"/>
              <a:defRPr sz="2000">
                <a:solidFill>
                  <a:schemeClr val="tx1"/>
                </a:solidFill>
                <a:latin typeface="Tahoma" panose="020B0604030504040204" pitchFamily="34" charset="0"/>
              </a:defRPr>
            </a:lvl3pPr>
            <a:lvl4pPr marL="1600200" indent="-228600" defTabSz="449263">
              <a:spcBef>
                <a:spcPct val="20000"/>
              </a:spcBef>
              <a:buChar char="–"/>
              <a:defRPr>
                <a:solidFill>
                  <a:schemeClr val="tx1"/>
                </a:solidFill>
                <a:latin typeface="Tahoma" panose="020B0604030504040204" pitchFamily="34" charset="0"/>
              </a:defRPr>
            </a:lvl4pPr>
            <a:lvl5pPr marL="2057400" indent="-228600" defTabSz="449263">
              <a:spcBef>
                <a:spcPct val="20000"/>
              </a:spcBef>
              <a:buChar char="»"/>
              <a:defRPr>
                <a:solidFill>
                  <a:schemeClr val="tx1"/>
                </a:solidFill>
                <a:latin typeface="Tahoma" panose="020B0604030504040204" pitchFamily="34" charset="0"/>
              </a:defRPr>
            </a:lvl5pPr>
            <a:lvl6pPr marL="2514600" indent="-228600" defTabSz="449263"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defTabSz="449263"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defTabSz="449263"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defTabSz="449263"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Clr>
                <a:srgbClr val="000000"/>
              </a:buClr>
              <a:buFont typeface="Times New Roman" panose="02020603050405020304" pitchFamily="18" charset="0"/>
              <a:buNone/>
            </a:pPr>
            <a:endParaRPr lang="en-GB" altLang="en-US" sz="2400">
              <a:solidFill>
                <a:schemeClr val="bg1"/>
              </a:solidFill>
              <a:latin typeface="Arial" panose="020B0604020202020204" pitchFamily="34" charset="0"/>
            </a:endParaRPr>
          </a:p>
        </p:txBody>
      </p:sp>
      <p:sp>
        <p:nvSpPr>
          <p:cNvPr id="101386" name="TextBox 10"/>
          <p:cNvSpPr txBox="1">
            <a:spLocks noChangeArrowheads="1"/>
          </p:cNvSpPr>
          <p:nvPr/>
        </p:nvSpPr>
        <p:spPr bwMode="auto">
          <a:xfrm>
            <a:off x="6545263" y="2144713"/>
            <a:ext cx="25923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sz="2400" b="1">
                <a:solidFill>
                  <a:srgbClr val="FF0000"/>
                </a:solidFill>
                <a:latin typeface="Calibri" panose="020F0502020204030204" pitchFamily="34" charset="0"/>
              </a:rPr>
              <a:t>WOW</a:t>
            </a:r>
          </a:p>
          <a:p>
            <a:pPr algn="ctr">
              <a:spcBef>
                <a:spcPct val="0"/>
              </a:spcBef>
              <a:buFontTx/>
              <a:buNone/>
            </a:pPr>
            <a:r>
              <a:rPr lang="en-GB" altLang="en-US" sz="2400" b="1">
                <a:solidFill>
                  <a:srgbClr val="FF0000"/>
                </a:solidFill>
                <a:latin typeface="Calibri" panose="020F0502020204030204" pitchFamily="34" charset="0"/>
              </a:rPr>
              <a:t>Immediate Impact </a:t>
            </a:r>
          </a:p>
        </p:txBody>
      </p:sp>
      <p:sp>
        <p:nvSpPr>
          <p:cNvPr id="101387" name="TextBox 12"/>
          <p:cNvSpPr txBox="1">
            <a:spLocks noChangeArrowheads="1"/>
          </p:cNvSpPr>
          <p:nvPr/>
        </p:nvSpPr>
        <p:spPr bwMode="auto">
          <a:xfrm>
            <a:off x="192088" y="2154238"/>
            <a:ext cx="24860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sz="2400" b="1">
                <a:solidFill>
                  <a:srgbClr val="008000"/>
                </a:solidFill>
                <a:latin typeface="Calibri" panose="020F0502020204030204" pitchFamily="34" charset="0"/>
              </a:rPr>
              <a:t>WELL BEING</a:t>
            </a:r>
          </a:p>
          <a:p>
            <a:pPr algn="ctr">
              <a:spcBef>
                <a:spcPct val="0"/>
              </a:spcBef>
              <a:buFontTx/>
              <a:buNone/>
            </a:pPr>
            <a:r>
              <a:rPr lang="en-GB" altLang="en-US" sz="2400" b="1">
                <a:solidFill>
                  <a:srgbClr val="008000"/>
                </a:solidFill>
                <a:latin typeface="Calibri" panose="020F0502020204030204" pitchFamily="34" charset="0"/>
              </a:rPr>
              <a:t>Deeper sensation </a:t>
            </a:r>
          </a:p>
        </p:txBody>
      </p:sp>
      <p:pic>
        <p:nvPicPr>
          <p:cNvPr id="101388"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71838" y="4995863"/>
            <a:ext cx="2544762"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9" name="TextBox 1"/>
          <p:cNvSpPr txBox="1">
            <a:spLocks noChangeArrowheads="1"/>
          </p:cNvSpPr>
          <p:nvPr/>
        </p:nvSpPr>
        <p:spPr bwMode="auto">
          <a:xfrm>
            <a:off x="2824163" y="2605088"/>
            <a:ext cx="2678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000" b="1">
                <a:solidFill>
                  <a:srgbClr val="FF0000"/>
                </a:solidFill>
                <a:latin typeface="Arial" panose="020B0604020202020204" pitchFamily="34" charset="0"/>
                <a:cs typeface="Arial" panose="020B0604020202020204" pitchFamily="34" charset="0"/>
              </a:rPr>
              <a:t>Too Many Architects</a:t>
            </a:r>
          </a:p>
        </p:txBody>
      </p:sp>
      <p:sp>
        <p:nvSpPr>
          <p:cNvPr id="101390" name="Oval 2"/>
          <p:cNvSpPr>
            <a:spLocks noChangeArrowheads="1"/>
          </p:cNvSpPr>
          <p:nvPr/>
        </p:nvSpPr>
        <p:spPr bwMode="auto">
          <a:xfrm>
            <a:off x="3271838" y="2887663"/>
            <a:ext cx="5865812" cy="3970337"/>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defTabSz="449263">
              <a:spcBef>
                <a:spcPct val="20000"/>
              </a:spcBef>
              <a:buChar char="•"/>
              <a:defRPr sz="2800">
                <a:solidFill>
                  <a:schemeClr val="tx1"/>
                </a:solidFill>
                <a:latin typeface="Tahoma" panose="020B0604030504040204" pitchFamily="34" charset="0"/>
              </a:defRPr>
            </a:lvl1pPr>
            <a:lvl2pPr marL="742950" indent="-285750" defTabSz="449263">
              <a:spcBef>
                <a:spcPct val="20000"/>
              </a:spcBef>
              <a:buChar char="–"/>
              <a:defRPr sz="2400">
                <a:solidFill>
                  <a:schemeClr val="tx1"/>
                </a:solidFill>
                <a:latin typeface="Tahoma" panose="020B0604030504040204" pitchFamily="34" charset="0"/>
              </a:defRPr>
            </a:lvl2pPr>
            <a:lvl3pPr marL="1143000" indent="-228600" defTabSz="449263">
              <a:spcBef>
                <a:spcPct val="20000"/>
              </a:spcBef>
              <a:buChar char="•"/>
              <a:defRPr sz="2000">
                <a:solidFill>
                  <a:schemeClr val="tx1"/>
                </a:solidFill>
                <a:latin typeface="Tahoma" panose="020B0604030504040204" pitchFamily="34" charset="0"/>
              </a:defRPr>
            </a:lvl3pPr>
            <a:lvl4pPr marL="1600200" indent="-228600" defTabSz="449263">
              <a:spcBef>
                <a:spcPct val="20000"/>
              </a:spcBef>
              <a:buChar char="–"/>
              <a:defRPr>
                <a:solidFill>
                  <a:schemeClr val="tx1"/>
                </a:solidFill>
                <a:latin typeface="Tahoma" panose="020B0604030504040204" pitchFamily="34" charset="0"/>
              </a:defRPr>
            </a:lvl4pPr>
            <a:lvl5pPr marL="2057400" indent="-228600" defTabSz="449263">
              <a:spcBef>
                <a:spcPct val="20000"/>
              </a:spcBef>
              <a:buChar char="»"/>
              <a:defRPr>
                <a:solidFill>
                  <a:schemeClr val="tx1"/>
                </a:solidFill>
                <a:latin typeface="Tahoma" panose="020B0604030504040204" pitchFamily="34" charset="0"/>
              </a:defRPr>
            </a:lvl5pPr>
            <a:lvl6pPr marL="2514600" indent="-228600" defTabSz="449263"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defTabSz="449263"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defTabSz="449263"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defTabSz="449263"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Clr>
                <a:srgbClr val="000000"/>
              </a:buClr>
              <a:buFont typeface="Times New Roman" panose="02020603050405020304" pitchFamily="18" charset="0"/>
              <a:buNone/>
            </a:pPr>
            <a:endParaRPr lang="en-GB" altLang="en-US" sz="2400">
              <a:solidFill>
                <a:schemeClr val="bg1"/>
              </a:solidFill>
              <a:latin typeface="Arial" panose="020B0604020202020204" pitchFamily="34" charset="0"/>
            </a:endParaRPr>
          </a:p>
        </p:txBody>
      </p:sp>
      <p:cxnSp>
        <p:nvCxnSpPr>
          <p:cNvPr id="101391" name="Straight Arrow Connector 4"/>
          <p:cNvCxnSpPr>
            <a:cxnSpLocks noChangeShapeType="1"/>
            <a:stCxn id="101389" idx="3"/>
          </p:cNvCxnSpPr>
          <p:nvPr/>
        </p:nvCxnSpPr>
        <p:spPr bwMode="auto">
          <a:xfrm>
            <a:off x="5502275" y="2805113"/>
            <a:ext cx="584200" cy="8255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25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03" name="TextBox 1"/>
          <p:cNvSpPr txBox="1">
            <a:spLocks noChangeArrowheads="1"/>
          </p:cNvSpPr>
          <p:nvPr/>
        </p:nvSpPr>
        <p:spPr bwMode="auto">
          <a:xfrm>
            <a:off x="2011363" y="2359025"/>
            <a:ext cx="514985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b="1">
                <a:solidFill>
                  <a:srgbClr val="FF0000"/>
                </a:solidFill>
                <a:latin typeface="Arial" panose="020B0604020202020204" pitchFamily="34" charset="0"/>
                <a:cs typeface="Arial" panose="020B0604020202020204" pitchFamily="34" charset="0"/>
              </a:rPr>
              <a:t>INNOVATION 3: </a:t>
            </a:r>
          </a:p>
          <a:p>
            <a:pPr algn="ctr">
              <a:spcBef>
                <a:spcPct val="0"/>
              </a:spcBef>
              <a:buFontTx/>
              <a:buNone/>
            </a:pPr>
            <a:endParaRPr lang="en-GB" altLang="en-US" b="1">
              <a:solidFill>
                <a:schemeClr val="tx2"/>
              </a:solidFill>
              <a:latin typeface="Arial" panose="020B0604020202020204" pitchFamily="34" charset="0"/>
              <a:cs typeface="Arial" panose="020B0604020202020204" pitchFamily="34" charset="0"/>
            </a:endParaRPr>
          </a:p>
          <a:p>
            <a:pPr algn="ctr">
              <a:spcBef>
                <a:spcPct val="0"/>
              </a:spcBef>
              <a:buFontTx/>
              <a:buNone/>
            </a:pPr>
            <a:endParaRPr lang="en-GB" altLang="en-US" b="1">
              <a:solidFill>
                <a:schemeClr val="tx2"/>
              </a:solidFill>
              <a:latin typeface="Arial" panose="020B0604020202020204" pitchFamily="34" charset="0"/>
              <a:cs typeface="Arial" panose="020B0604020202020204" pitchFamily="34" charset="0"/>
            </a:endParaRPr>
          </a:p>
          <a:p>
            <a:pPr algn="ctr">
              <a:spcBef>
                <a:spcPct val="0"/>
              </a:spcBef>
              <a:buFontTx/>
              <a:buNone/>
            </a:pPr>
            <a:r>
              <a:rPr lang="en-GB" altLang="en-US" b="1">
                <a:solidFill>
                  <a:schemeClr val="tx2"/>
                </a:solidFill>
                <a:latin typeface="Arial" panose="020B0604020202020204" pitchFamily="34" charset="0"/>
                <a:cs typeface="Arial" panose="020B0604020202020204" pitchFamily="34" charset="0"/>
              </a:rPr>
              <a:t>POWERING OUR BUILDINGS</a:t>
            </a:r>
          </a:p>
          <a:p>
            <a:pPr algn="ctr">
              <a:spcBef>
                <a:spcPct val="0"/>
              </a:spcBef>
              <a:buFontTx/>
              <a:buNone/>
            </a:pPr>
            <a:endParaRPr lang="en-GB" altLang="en-US" b="1">
              <a:solidFill>
                <a:schemeClr val="tx2"/>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Line 3"/>
          <p:cNvSpPr>
            <a:spLocks noChangeShapeType="1"/>
          </p:cNvSpPr>
          <p:nvPr/>
        </p:nvSpPr>
        <p:spPr bwMode="auto">
          <a:xfrm>
            <a:off x="5360988" y="2532063"/>
            <a:ext cx="1584325" cy="1971675"/>
          </a:xfrm>
          <a:prstGeom prst="line">
            <a:avLst/>
          </a:prstGeom>
          <a:noFill/>
          <a:ln w="1270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3427" name="Line 2"/>
          <p:cNvSpPr>
            <a:spLocks noChangeShapeType="1"/>
          </p:cNvSpPr>
          <p:nvPr/>
        </p:nvSpPr>
        <p:spPr bwMode="auto">
          <a:xfrm flipH="1">
            <a:off x="1806575" y="2538413"/>
            <a:ext cx="1636713" cy="1800225"/>
          </a:xfrm>
          <a:prstGeom prst="line">
            <a:avLst/>
          </a:prstGeom>
          <a:noFill/>
          <a:ln w="127000">
            <a:solidFill>
              <a:schemeClr val="tx1"/>
            </a:solidFill>
            <a:round/>
            <a:headEnd type="triangle"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4820" name="TextBox 13"/>
          <p:cNvSpPr txBox="1">
            <a:spLocks noChangeArrowheads="1"/>
          </p:cNvSpPr>
          <p:nvPr/>
        </p:nvSpPr>
        <p:spPr bwMode="auto">
          <a:xfrm>
            <a:off x="-25400" y="0"/>
            <a:ext cx="9144000" cy="1384300"/>
          </a:xfrm>
          <a:prstGeom prst="rect">
            <a:avLst/>
          </a:prstGeom>
          <a:solidFill>
            <a:schemeClr val="accent6">
              <a:lumMod val="60000"/>
              <a:lumOff val="40000"/>
            </a:schemeClr>
          </a:solidFill>
          <a:ln>
            <a:noFill/>
          </a:ln>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defRPr/>
            </a:pPr>
            <a:endParaRPr lang="en-GB" sz="2800" b="1" dirty="0">
              <a:cs typeface="Arial" pitchFamily="34" charset="0"/>
            </a:endParaRPr>
          </a:p>
          <a:p>
            <a:pPr algn="ctr" eaLnBrk="1" hangingPunct="1">
              <a:defRPr/>
            </a:pPr>
            <a:r>
              <a:rPr lang="en-GB" sz="2800" b="1" dirty="0">
                <a:cs typeface="Arial" pitchFamily="34" charset="0"/>
              </a:rPr>
              <a:t> </a:t>
            </a:r>
            <a:r>
              <a:rPr lang="en-GB" sz="2800" b="1" dirty="0">
                <a:solidFill>
                  <a:srgbClr val="FF0000"/>
                </a:solidFill>
                <a:cs typeface="Arial" pitchFamily="34" charset="0"/>
              </a:rPr>
              <a:t>INNOVATION 3:   </a:t>
            </a:r>
            <a:r>
              <a:rPr lang="en-GB" sz="2800" b="1" dirty="0">
                <a:cs typeface="Arial" pitchFamily="34" charset="0"/>
              </a:rPr>
              <a:t>POWERING BUILDINGS  </a:t>
            </a:r>
          </a:p>
          <a:p>
            <a:pPr algn="ctr" eaLnBrk="1" hangingPunct="1">
              <a:defRPr/>
            </a:pPr>
            <a:r>
              <a:rPr lang="en-GB" sz="2800" b="1" dirty="0">
                <a:cs typeface="Arial" pitchFamily="34" charset="0"/>
              </a:rPr>
              <a:t> </a:t>
            </a:r>
          </a:p>
        </p:txBody>
      </p:sp>
      <p:sp>
        <p:nvSpPr>
          <p:cNvPr id="103429" name="TextBox 14"/>
          <p:cNvSpPr txBox="1">
            <a:spLocks noChangeArrowheads="1"/>
          </p:cNvSpPr>
          <p:nvPr/>
        </p:nvSpPr>
        <p:spPr bwMode="auto">
          <a:xfrm>
            <a:off x="161925" y="2187575"/>
            <a:ext cx="27638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eaLnBrk="1" hangingPunct="1">
              <a:spcBef>
                <a:spcPct val="0"/>
              </a:spcBef>
              <a:buFontTx/>
              <a:buNone/>
            </a:pPr>
            <a:r>
              <a:rPr lang="en-GB" altLang="en-US" sz="2000" b="1">
                <a:latin typeface="Arial" panose="020B0604020202020204" pitchFamily="34" charset="0"/>
                <a:ea typeface="ＭＳ Ｐゴシック" panose="020B0600070205080204" pitchFamily="34" charset="-128"/>
                <a:cs typeface="Arial" panose="020B0604020202020204" pitchFamily="34" charset="0"/>
              </a:rPr>
              <a:t>Design with Nature </a:t>
            </a:r>
          </a:p>
          <a:p>
            <a:pPr eaLnBrk="1" hangingPunct="1">
              <a:spcBef>
                <a:spcPct val="0"/>
              </a:spcBef>
              <a:buFontTx/>
              <a:buNone/>
            </a:pPr>
            <a:r>
              <a:rPr lang="en-GB" altLang="en-US" sz="2000" b="1">
                <a:latin typeface="Arial" panose="020B0604020202020204" pitchFamily="34" charset="0"/>
                <a:ea typeface="ＭＳ Ｐゴシック" panose="020B0600070205080204" pitchFamily="34" charset="-128"/>
                <a:cs typeface="Arial" panose="020B0604020202020204" pitchFamily="34" charset="0"/>
              </a:rPr>
              <a:t>And Climate Change </a:t>
            </a:r>
          </a:p>
          <a:p>
            <a:pPr eaLnBrk="1" hangingPunct="1">
              <a:spcBef>
                <a:spcPct val="0"/>
              </a:spcBef>
              <a:buFontTx/>
              <a:buNone/>
            </a:pPr>
            <a:r>
              <a:rPr lang="en-GB" altLang="en-US" sz="2000" b="1">
                <a:latin typeface="Arial" panose="020B0604020202020204" pitchFamily="34" charset="0"/>
                <a:ea typeface="ＭＳ Ｐゴシック" panose="020B0600070205080204" pitchFamily="34" charset="-128"/>
                <a:cs typeface="Arial" panose="020B0604020202020204" pitchFamily="34" charset="0"/>
              </a:rPr>
              <a:t>In Mind </a:t>
            </a:r>
          </a:p>
        </p:txBody>
      </p:sp>
      <p:sp>
        <p:nvSpPr>
          <p:cNvPr id="34822" name="TextBox 3"/>
          <p:cNvSpPr txBox="1">
            <a:spLocks noChangeArrowheads="1"/>
          </p:cNvSpPr>
          <p:nvPr/>
        </p:nvSpPr>
        <p:spPr bwMode="auto">
          <a:xfrm>
            <a:off x="111125" y="6346825"/>
            <a:ext cx="8982075" cy="461963"/>
          </a:xfrm>
          <a:prstGeom prst="rect">
            <a:avLst/>
          </a:prstGeom>
          <a:solidFill>
            <a:schemeClr val="accent3">
              <a:lumMod val="85000"/>
            </a:schemeClr>
          </a:solidFill>
          <a:ln>
            <a:noFill/>
          </a:ln>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defRPr/>
            </a:pPr>
            <a:r>
              <a:rPr lang="en-GB" b="1" dirty="0">
                <a:latin typeface="Calibri" pitchFamily="34" charset="0"/>
              </a:rPr>
              <a:t>Architecture                                                                                      Matters</a:t>
            </a:r>
          </a:p>
        </p:txBody>
      </p:sp>
      <p:sp>
        <p:nvSpPr>
          <p:cNvPr id="103431" name="Line 4"/>
          <p:cNvSpPr>
            <a:spLocks noChangeShapeType="1"/>
          </p:cNvSpPr>
          <p:nvPr/>
        </p:nvSpPr>
        <p:spPr bwMode="auto">
          <a:xfrm flipV="1">
            <a:off x="2555875" y="6392863"/>
            <a:ext cx="4032250" cy="0"/>
          </a:xfrm>
          <a:prstGeom prst="line">
            <a:avLst/>
          </a:prstGeom>
          <a:noFill/>
          <a:ln w="1270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3432" name="TextBox 20"/>
          <p:cNvSpPr txBox="1">
            <a:spLocks noChangeArrowheads="1"/>
          </p:cNvSpPr>
          <p:nvPr/>
        </p:nvSpPr>
        <p:spPr bwMode="auto">
          <a:xfrm>
            <a:off x="6253163" y="2205038"/>
            <a:ext cx="28463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eaLnBrk="1" hangingPunct="1">
              <a:spcBef>
                <a:spcPct val="0"/>
              </a:spcBef>
              <a:buFontTx/>
              <a:buNone/>
            </a:pPr>
            <a:r>
              <a:rPr lang="en-GB" altLang="en-US" sz="2000" b="1">
                <a:latin typeface="Arial" panose="020B0604020202020204" pitchFamily="34" charset="0"/>
                <a:ea typeface="ＭＳ Ｐゴシック" panose="020B0600070205080204" pitchFamily="34" charset="-128"/>
                <a:cs typeface="Arial" panose="020B0604020202020204" pitchFamily="34" charset="0"/>
              </a:rPr>
              <a:t>Buildings with many </a:t>
            </a:r>
          </a:p>
          <a:p>
            <a:pPr eaLnBrk="1" hangingPunct="1">
              <a:spcBef>
                <a:spcPct val="0"/>
              </a:spcBef>
              <a:buFontTx/>
              <a:buNone/>
            </a:pPr>
            <a:r>
              <a:rPr lang="en-GB" altLang="en-US" sz="2000" b="1">
                <a:latin typeface="Arial" panose="020B0604020202020204" pitchFamily="34" charset="0"/>
                <a:ea typeface="ＭＳ Ｐゴシック" panose="020B0600070205080204" pitchFamily="34" charset="-128"/>
                <a:cs typeface="Arial" panose="020B0604020202020204" pitchFamily="34" charset="0"/>
              </a:rPr>
              <a:t>Micro-climates run on</a:t>
            </a:r>
          </a:p>
          <a:p>
            <a:pPr eaLnBrk="1" hangingPunct="1">
              <a:spcBef>
                <a:spcPct val="0"/>
              </a:spcBef>
              <a:buFontTx/>
              <a:buNone/>
            </a:pPr>
            <a:r>
              <a:rPr lang="en-GB" altLang="en-US" sz="2000" b="1">
                <a:latin typeface="Arial" panose="020B0604020202020204" pitchFamily="34" charset="0"/>
                <a:ea typeface="ＭＳ Ｐゴシック" panose="020B0600070205080204" pitchFamily="34" charset="-128"/>
                <a:cs typeface="Arial" panose="020B0604020202020204" pitchFamily="34" charset="0"/>
              </a:rPr>
              <a:t>Renewable energy</a:t>
            </a:r>
          </a:p>
        </p:txBody>
      </p:sp>
      <p:pic>
        <p:nvPicPr>
          <p:cNvPr id="1034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4418013"/>
            <a:ext cx="2074863"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4" name="Picture 2" descr="Timel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3938" y="4338638"/>
            <a:ext cx="3014662" cy="178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46450" y="1179513"/>
            <a:ext cx="24003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6"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08338" y="3022600"/>
            <a:ext cx="24003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7" name="TextBox 5"/>
          <p:cNvSpPr txBox="1">
            <a:spLocks noChangeArrowheads="1"/>
          </p:cNvSpPr>
          <p:nvPr/>
        </p:nvSpPr>
        <p:spPr bwMode="auto">
          <a:xfrm>
            <a:off x="3444875" y="3695700"/>
            <a:ext cx="9350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eaLnBrk="1" hangingPunct="1">
              <a:spcBef>
                <a:spcPct val="0"/>
              </a:spcBef>
              <a:buFontTx/>
              <a:buNone/>
            </a:pPr>
            <a:r>
              <a:rPr lang="en-GB" altLang="en-US" sz="2000" b="1">
                <a:latin typeface="Calibri" panose="020F0502020204030204" pitchFamily="34" charset="0"/>
                <a:ea typeface="ＭＳ Ｐゴシック" panose="020B0600070205080204" pitchFamily="34" charset="-128"/>
              </a:rPr>
              <a:t>Solar Energy </a:t>
            </a:r>
          </a:p>
        </p:txBody>
      </p:sp>
      <p:sp>
        <p:nvSpPr>
          <p:cNvPr id="103438" name="TextBox 1"/>
          <p:cNvSpPr txBox="1">
            <a:spLocks noChangeArrowheads="1"/>
          </p:cNvSpPr>
          <p:nvPr/>
        </p:nvSpPr>
        <p:spPr bwMode="auto">
          <a:xfrm>
            <a:off x="3048000" y="5638800"/>
            <a:ext cx="3108325" cy="461963"/>
          </a:xfrm>
          <a:prstGeom prst="rect">
            <a:avLst/>
          </a:prstGeom>
          <a:solidFill>
            <a:srgbClr val="FFD65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sz="2400" b="1">
                <a:latin typeface="Arial" panose="020B0604020202020204" pitchFamily="34" charset="0"/>
                <a:cs typeface="Arial" panose="020B0604020202020204" pitchFamily="34" charset="0"/>
              </a:rPr>
              <a:t>Renewable Energy </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451" name="TextBox 2"/>
          <p:cNvSpPr txBox="1">
            <a:spLocks noChangeArrowheads="1"/>
          </p:cNvSpPr>
          <p:nvPr/>
        </p:nvSpPr>
        <p:spPr bwMode="auto">
          <a:xfrm>
            <a:off x="2098675" y="319088"/>
            <a:ext cx="5067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sz="2400" b="1">
                <a:latin typeface="Arial" panose="020B0604020202020204" pitchFamily="34" charset="0"/>
                <a:cs typeface="Arial" panose="020B0604020202020204" pitchFamily="34" charset="0"/>
              </a:rPr>
              <a:t>POWER FOR BUILDINGS TODAY </a:t>
            </a:r>
          </a:p>
        </p:txBody>
      </p:sp>
      <p:pic>
        <p:nvPicPr>
          <p:cNvPr id="104452" name="Picture 2" descr="http://www.educationscotland.gov.uk/Images/consumption_tcm4-612160.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1052513"/>
            <a:ext cx="2417762" cy="241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6" descr="http://www.gov.scot/Resource/0043/00435374.gif">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1475" y="3429000"/>
            <a:ext cx="3321050"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TextBox 3"/>
          <p:cNvSpPr txBox="1">
            <a:spLocks noChangeArrowheads="1"/>
          </p:cNvSpPr>
          <p:nvPr/>
        </p:nvSpPr>
        <p:spPr bwMode="auto">
          <a:xfrm>
            <a:off x="1008063" y="6464300"/>
            <a:ext cx="7524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latin typeface="Calibri" panose="020F0502020204030204" pitchFamily="34" charset="0"/>
              </a:rPr>
              <a:t>Energy Consumption in Scotland and Scottish Homes 2012</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0" y="-71438"/>
            <a:ext cx="9144000" cy="838201"/>
          </a:xfrm>
          <a:solidFill>
            <a:srgbClr val="FFD653"/>
          </a:solidFill>
        </p:spPr>
        <p:txBody>
          <a:bodyPr/>
          <a:lstStyle/>
          <a:p>
            <a:pPr algn="ctr"/>
            <a:r>
              <a:rPr lang="en-GB" altLang="en-US" sz="2800" b="1">
                <a:solidFill>
                  <a:schemeClr val="tx1"/>
                </a:solidFill>
                <a:latin typeface="Arial" panose="020B0604020202020204" pitchFamily="34" charset="0"/>
                <a:cs typeface="Arial" panose="020B0604020202020204" pitchFamily="34" charset="0"/>
              </a:rPr>
              <a:t>12 Gw Installed UK Solar– 9.2 Gw of Nuclear power </a:t>
            </a:r>
          </a:p>
        </p:txBody>
      </p:sp>
      <p:pic>
        <p:nvPicPr>
          <p:cNvPr id="10547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731838"/>
            <a:ext cx="9188450" cy="6126162"/>
          </a:xfrm>
          <a:solidFill>
            <a:srgbClr val="FFD653"/>
          </a:solidFill>
        </p:spPr>
      </p:pic>
      <p:sp>
        <p:nvSpPr>
          <p:cNvPr id="105476" name="TextBox 4"/>
          <p:cNvSpPr txBox="1">
            <a:spLocks noChangeArrowheads="1"/>
          </p:cNvSpPr>
          <p:nvPr/>
        </p:nvSpPr>
        <p:spPr bwMode="auto">
          <a:xfrm>
            <a:off x="6921500" y="5905500"/>
            <a:ext cx="1781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solidFill>
                  <a:schemeClr val="bg1"/>
                </a:solidFill>
                <a:latin typeface="Calibri" panose="020F0502020204030204" pitchFamily="34" charset="0"/>
              </a:rPr>
              <a:t>7</a:t>
            </a:r>
            <a:r>
              <a:rPr lang="en-GB" altLang="en-US" sz="2400" b="1" baseline="30000">
                <a:solidFill>
                  <a:schemeClr val="bg1"/>
                </a:solidFill>
                <a:latin typeface="Calibri" panose="020F0502020204030204" pitchFamily="34" charset="0"/>
              </a:rPr>
              <a:t>th</a:t>
            </a:r>
            <a:r>
              <a:rPr lang="en-GB" altLang="en-US" sz="2400" b="1">
                <a:solidFill>
                  <a:schemeClr val="bg1"/>
                </a:solidFill>
                <a:latin typeface="Calibri" panose="020F0502020204030204" pitchFamily="34" charset="0"/>
              </a:rPr>
              <a:t> July 2015</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274638"/>
            <a:ext cx="8229600" cy="1143000"/>
          </a:xfrm>
          <a:solidFill>
            <a:srgbClr val="FFFFFF"/>
          </a:solidFill>
          <a:ln>
            <a:solidFill>
              <a:srgbClr val="000000"/>
            </a:solidFill>
            <a:miter lim="800000"/>
            <a:headEnd/>
            <a:tailEnd/>
          </a:ln>
        </p:spPr>
        <p:txBody>
          <a:bodyPr anchor="t"/>
          <a:lstStyle/>
          <a:p>
            <a:endParaRPr lang="en-GB" altLang="en-US"/>
          </a:p>
        </p:txBody>
      </p:sp>
      <p:sp>
        <p:nvSpPr>
          <p:cNvPr id="30723" name="Rectangle 3"/>
          <p:cNvSpPr>
            <a:spLocks noGrp="1" noChangeArrowheads="1"/>
          </p:cNvSpPr>
          <p:nvPr>
            <p:ph type="body" idx="1"/>
          </p:nvPr>
        </p:nvSpPr>
        <p:spPr>
          <a:xfrm>
            <a:off x="457200" y="1600200"/>
            <a:ext cx="8229600" cy="4525963"/>
          </a:xfrm>
          <a:solidFill>
            <a:srgbClr val="FFFFFF"/>
          </a:solidFill>
          <a:ln>
            <a:solidFill>
              <a:srgbClr val="000000"/>
            </a:solidFill>
            <a:miter lim="800000"/>
            <a:headEnd/>
            <a:tailEnd/>
          </a:ln>
        </p:spPr>
        <p:txBody>
          <a:bodyPr/>
          <a:lstStyle/>
          <a:p>
            <a:r>
              <a:rPr lang="en-GB" altLang="en-US">
                <a:hlinkClick r:id="rId2" action="ppaction://hlinkfile"/>
              </a:rPr>
              <a:t>..\y My Pictures\untitled.bmp</a:t>
            </a:r>
            <a:endParaRPr lang="en-GB" altLang="en-US"/>
          </a:p>
        </p:txBody>
      </p:sp>
      <p:sp>
        <p:nvSpPr>
          <p:cNvPr id="30724" name="AutoShape 4" descr="cid:001201c84313$037aacb0$0a02a8c0@Compaq">
            <a:hlinkClick r:id="rId3" tooltip="blocked::http://dubai.isnuts.googlepages.com/Dubai1990.jpg/Dubai1990-full..jpg"/>
          </p:cNvPr>
          <p:cNvSpPr>
            <a:spLocks noChangeAspect="1" noChangeArrowheads="1"/>
          </p:cNvSpPr>
          <p:nvPr/>
        </p:nvSpPr>
        <p:spPr bwMode="auto">
          <a:xfrm>
            <a:off x="130175" y="46038"/>
            <a:ext cx="457200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GB" altLang="en-US" sz="2400">
              <a:latin typeface="Times New Roman" panose="02020603050405020304" pitchFamily="18" charset="0"/>
            </a:endParaRPr>
          </a:p>
        </p:txBody>
      </p:sp>
      <p:pic>
        <p:nvPicPr>
          <p:cNvPr id="30725" name="Picture 5" descr="untitl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07538" cy="699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 Box 6"/>
          <p:cNvSpPr txBox="1">
            <a:spLocks noChangeArrowheads="1"/>
          </p:cNvSpPr>
          <p:nvPr/>
        </p:nvSpPr>
        <p:spPr bwMode="auto">
          <a:xfrm>
            <a:off x="5251450" y="5816600"/>
            <a:ext cx="41497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eaLnBrk="1" hangingPunct="1">
              <a:spcBef>
                <a:spcPct val="50000"/>
              </a:spcBef>
              <a:buFontTx/>
              <a:buNone/>
            </a:pPr>
            <a:r>
              <a:rPr lang="en-GB" altLang="en-US" sz="2000" b="1">
                <a:latin typeface="Arial" panose="020B0604020202020204" pitchFamily="34" charset="0"/>
                <a:cs typeface="Arial" panose="020B0604020202020204" pitchFamily="34" charset="0"/>
              </a:rPr>
              <a:t>           Dubai 1990</a:t>
            </a:r>
          </a:p>
          <a:p>
            <a:pPr eaLnBrk="1" hangingPunct="1">
              <a:spcBef>
                <a:spcPct val="50000"/>
              </a:spcBef>
              <a:buFontTx/>
              <a:buNone/>
            </a:pPr>
            <a:r>
              <a:rPr lang="en-GB" altLang="en-US" sz="2000" b="1">
                <a:latin typeface="Arial" panose="020B0604020202020204" pitchFamily="34" charset="0"/>
                <a:cs typeface="Arial" panose="020B0604020202020204" pitchFamily="34" charset="0"/>
              </a:rPr>
              <a:t>Source: Jeremy Leggett</a:t>
            </a:r>
          </a:p>
        </p:txBody>
      </p:sp>
      <p:sp>
        <p:nvSpPr>
          <p:cNvPr id="30727" name="TextBox 1"/>
          <p:cNvSpPr txBox="1">
            <a:spLocks noChangeArrowheads="1"/>
          </p:cNvSpPr>
          <p:nvPr/>
        </p:nvSpPr>
        <p:spPr bwMode="auto">
          <a:xfrm>
            <a:off x="2046288" y="211138"/>
            <a:ext cx="5730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latin typeface="Arial" panose="020B0604020202020204" pitchFamily="34" charset="0"/>
                <a:cs typeface="Arial" panose="020B0604020202020204" pitchFamily="34" charset="0"/>
              </a:rPr>
              <a:t>ACCELERATING RATES OF CHANGE </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Chart Placeholder 3" descr="http://img.srv2.de/bm/img/72/5/7257957f99c222068596a7b59a18a0f73b7d6f7651ad1cf8bdf142559e65ee39.jpg"/>
          <p:cNvPicPr>
            <a:picLocks noGrp="1"/>
          </p:cNvPicPr>
          <p:nvPr>
            <p:ph type="chart" idx="1"/>
          </p:nvPr>
        </p:nvPicPr>
        <p:blipFill>
          <a:blip r:embed="rId2">
            <a:extLst>
              <a:ext uri="{28A0092B-C50C-407E-A947-70E740481C1C}">
                <a14:useLocalDpi xmlns:a14="http://schemas.microsoft.com/office/drawing/2010/main" val="0"/>
              </a:ext>
            </a:extLst>
          </a:blip>
          <a:srcRect/>
          <a:stretch>
            <a:fillRect/>
          </a:stretch>
        </p:blipFill>
        <p:spPr>
          <a:xfrm>
            <a:off x="144463" y="0"/>
            <a:ext cx="3995737" cy="3370263"/>
          </a:xfrm>
        </p:spPr>
      </p:pic>
      <p:pic>
        <p:nvPicPr>
          <p:cNvPr id="106499" name="Picture 4" descr="http://img.srv2.de/bm/img/4f/6/4f64aee9e012d1e35a212ef9dc7403a9a2bb878f4a66dfd1a7e5ad7a88d1166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3716338"/>
            <a:ext cx="3995737" cy="311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115888"/>
            <a:ext cx="47879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7" descr="Description: download"/>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4787900" y="3738563"/>
            <a:ext cx="3744913"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2" name="Rectangle 8"/>
          <p:cNvSpPr>
            <a:spLocks noChangeArrowheads="1"/>
          </p:cNvSpPr>
          <p:nvPr/>
        </p:nvSpPr>
        <p:spPr bwMode="auto">
          <a:xfrm>
            <a:off x="-36513" y="3370263"/>
            <a:ext cx="9180513" cy="3683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sz="1800" u="sng">
                <a:latin typeface="Calibri" panose="020F0502020204030204" pitchFamily="34" charset="0"/>
                <a:ea typeface="Calibri" panose="020F0502020204030204" pitchFamily="34" charset="0"/>
                <a:cs typeface="SMAFuturaGlobal-Regular"/>
                <a:hlinkClick r:id="rId7"/>
              </a:rPr>
              <a:t>http://www.sma.de/en/products/solarinverters/sunny-boy-3600-5000-smart-energy.html</a:t>
            </a:r>
            <a:r>
              <a:rPr lang="en-GB" altLang="en-US" sz="1800">
                <a:latin typeface="Calibri" panose="020F0502020204030204" pitchFamily="34" charset="0"/>
                <a:ea typeface="Calibri" panose="020F0502020204030204" pitchFamily="34" charset="0"/>
                <a:cs typeface="SMAFuturaGlobal-Regular"/>
              </a:rPr>
              <a:t> </a:t>
            </a:r>
            <a:endParaRPr lang="en-GB" altLang="en-US" sz="1800">
              <a:latin typeface="Times New Roman" panose="02020603050405020304" pitchFamily="18" charset="0"/>
              <a:ea typeface="Calibri" panose="020F0502020204030204" pitchFamily="34" charset="0"/>
              <a:cs typeface="SMAFuturaGlobal-Regular"/>
            </a:endParaRP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3" descr="cid:CFT0529_06314425127.pn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50825" y="28575"/>
            <a:ext cx="844391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Box 6"/>
          <p:cNvSpPr txBox="1">
            <a:spLocks noChangeArrowheads="1"/>
          </p:cNvSpPr>
          <p:nvPr/>
        </p:nvSpPr>
        <p:spPr bwMode="auto">
          <a:xfrm>
            <a:off x="5153025" y="0"/>
            <a:ext cx="3335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1800" b="1">
                <a:latin typeface="Times New Roman" panose="02020603050405020304" pitchFamily="18" charset="0"/>
              </a:rPr>
              <a:t>    Daily Production 12.284 kWh</a:t>
            </a:r>
          </a:p>
        </p:txBody>
      </p:sp>
      <p:sp>
        <p:nvSpPr>
          <p:cNvPr id="107524" name="TextBox 14"/>
          <p:cNvSpPr txBox="1">
            <a:spLocks noChangeArrowheads="1"/>
          </p:cNvSpPr>
          <p:nvPr/>
        </p:nvSpPr>
        <p:spPr bwMode="auto">
          <a:xfrm>
            <a:off x="949325" y="-53975"/>
            <a:ext cx="1357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solidFill>
                  <a:schemeClr val="tx2"/>
                </a:solidFill>
                <a:latin typeface="Times New Roman" panose="02020603050405020304" pitchFamily="18" charset="0"/>
              </a:rPr>
              <a:t>First Day </a:t>
            </a:r>
          </a:p>
        </p:txBody>
      </p:sp>
      <p:sp>
        <p:nvSpPr>
          <p:cNvPr id="107525" name="TextBox 16"/>
          <p:cNvSpPr txBox="1">
            <a:spLocks noChangeArrowheads="1"/>
          </p:cNvSpPr>
          <p:nvPr/>
        </p:nvSpPr>
        <p:spPr bwMode="auto">
          <a:xfrm>
            <a:off x="273050" y="3119438"/>
            <a:ext cx="6565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a:latin typeface="Times New Roman" panose="02020603050405020304" pitchFamily="18" charset="0"/>
              </a:rPr>
              <a:t>Reading from the 21 year old 4 kWp system on the Oxford Ecohouse</a:t>
            </a:r>
          </a:p>
        </p:txBody>
      </p:sp>
      <p:pic>
        <p:nvPicPr>
          <p:cNvPr id="107526" name="UserControlConfigAssistantPlaceHolder$ctl00$UserControl1$_diagram" descr="CFT0902_06050215F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050" y="3662363"/>
            <a:ext cx="8496300" cy="30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7" name="TextBox 9"/>
          <p:cNvSpPr txBox="1">
            <a:spLocks noChangeArrowheads="1"/>
          </p:cNvSpPr>
          <p:nvPr/>
        </p:nvSpPr>
        <p:spPr bwMode="auto">
          <a:xfrm>
            <a:off x="949325" y="3656013"/>
            <a:ext cx="2957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solidFill>
                  <a:schemeClr val="tx2"/>
                </a:solidFill>
                <a:latin typeface="Times New Roman" panose="02020603050405020304" pitchFamily="18" charset="0"/>
              </a:rPr>
              <a:t>Most Recent Reading </a:t>
            </a:r>
          </a:p>
        </p:txBody>
      </p:sp>
      <p:sp>
        <p:nvSpPr>
          <p:cNvPr id="107528" name="TextBox 10"/>
          <p:cNvSpPr txBox="1">
            <a:spLocks noChangeArrowheads="1"/>
          </p:cNvSpPr>
          <p:nvPr/>
        </p:nvSpPr>
        <p:spPr bwMode="auto">
          <a:xfrm>
            <a:off x="5403850" y="3679825"/>
            <a:ext cx="3090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1800" b="1">
                <a:latin typeface="Times New Roman" panose="02020603050405020304" pitchFamily="18" charset="0"/>
              </a:rPr>
              <a:t>Daily Production 11.391 kWh</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endParaRPr lang="en-GB" altLang="en-US"/>
          </a:p>
        </p:txBody>
      </p:sp>
      <p:pic>
        <p:nvPicPr>
          <p:cNvPr id="108547" name="Picture 3" descr="cid:image002.png@01D1B677.24B5E940"/>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Box 4"/>
          <p:cNvSpPr txBox="1">
            <a:spLocks noChangeArrowheads="1"/>
          </p:cNvSpPr>
          <p:nvPr/>
        </p:nvSpPr>
        <p:spPr bwMode="auto">
          <a:xfrm>
            <a:off x="5140325" y="1666875"/>
            <a:ext cx="2197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1800" b="1">
                <a:latin typeface="Times New Roman" panose="02020603050405020304" pitchFamily="18" charset="0"/>
              </a:rPr>
              <a:t>Iron Shirt for Work </a:t>
            </a:r>
          </a:p>
        </p:txBody>
      </p:sp>
      <p:sp>
        <p:nvSpPr>
          <p:cNvPr id="108549" name="TextBox 5"/>
          <p:cNvSpPr txBox="1">
            <a:spLocks noChangeArrowheads="1"/>
          </p:cNvSpPr>
          <p:nvPr/>
        </p:nvSpPr>
        <p:spPr bwMode="auto">
          <a:xfrm>
            <a:off x="1401763" y="173355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1800" b="1">
                <a:latin typeface="Times New Roman" panose="02020603050405020304" pitchFamily="18" charset="0"/>
              </a:rPr>
              <a:t>Charging Electric Bike</a:t>
            </a:r>
          </a:p>
        </p:txBody>
      </p:sp>
      <p:cxnSp>
        <p:nvCxnSpPr>
          <p:cNvPr id="8" name="Straight Arrow Connector 7"/>
          <p:cNvCxnSpPr/>
          <p:nvPr/>
        </p:nvCxnSpPr>
        <p:spPr>
          <a:xfrm>
            <a:off x="2555875" y="2060575"/>
            <a:ext cx="17463" cy="10080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211638" y="1851025"/>
            <a:ext cx="9286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3" descr="sue hous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0"/>
            <a:ext cx="513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Box 1"/>
          <p:cNvSpPr txBox="1">
            <a:spLocks noChangeArrowheads="1"/>
          </p:cNvSpPr>
          <p:nvPr/>
        </p:nvSpPr>
        <p:spPr bwMode="auto">
          <a:xfrm>
            <a:off x="5662613" y="1196975"/>
            <a:ext cx="2828925" cy="83026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1600"/>
              <a:t>Inverter that continues to work </a:t>
            </a:r>
          </a:p>
          <a:p>
            <a:r>
              <a:rPr lang="en-GB" altLang="en-US" sz="1600"/>
              <a:t>When the grid fails </a:t>
            </a:r>
          </a:p>
          <a:p>
            <a:r>
              <a:rPr lang="en-GB" altLang="en-US" sz="1600"/>
              <a:t>(with some battery capacity)</a:t>
            </a:r>
          </a:p>
        </p:txBody>
      </p:sp>
      <p:sp>
        <p:nvSpPr>
          <p:cNvPr id="109572" name="TextBox 2"/>
          <p:cNvSpPr txBox="1">
            <a:spLocks noChangeArrowheads="1"/>
          </p:cNvSpPr>
          <p:nvPr/>
        </p:nvSpPr>
        <p:spPr bwMode="auto">
          <a:xfrm>
            <a:off x="5724525" y="2974975"/>
            <a:ext cx="2071688" cy="338138"/>
          </a:xfrm>
          <a:prstGeom prst="rect">
            <a:avLst/>
          </a:prstGeom>
          <a:solidFill>
            <a:srgbClr val="FFFF66"/>
          </a:solidFill>
          <a:ln w="3175">
            <a:solidFill>
              <a:schemeClr val="tx1"/>
            </a:solidFill>
            <a:miter lim="800000"/>
            <a:headEnd/>
            <a:tailEnd/>
          </a:ln>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1600"/>
              <a:t>SMA Battery Installed  </a:t>
            </a:r>
          </a:p>
        </p:txBody>
      </p:sp>
      <p:sp>
        <p:nvSpPr>
          <p:cNvPr id="109573" name="TextBox 3"/>
          <p:cNvSpPr txBox="1">
            <a:spLocks noChangeArrowheads="1"/>
          </p:cNvSpPr>
          <p:nvPr/>
        </p:nvSpPr>
        <p:spPr bwMode="auto">
          <a:xfrm>
            <a:off x="5683250" y="2332038"/>
            <a:ext cx="2808288" cy="338137"/>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1600"/>
              <a:t>Update Gas Condensing Boiler</a:t>
            </a:r>
          </a:p>
        </p:txBody>
      </p:sp>
      <p:sp>
        <p:nvSpPr>
          <p:cNvPr id="109574" name="TextBox 4"/>
          <p:cNvSpPr txBox="1">
            <a:spLocks noChangeArrowheads="1"/>
          </p:cNvSpPr>
          <p:nvPr/>
        </p:nvSpPr>
        <p:spPr bwMode="auto">
          <a:xfrm>
            <a:off x="5724525" y="3641725"/>
            <a:ext cx="2270125" cy="5842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1600"/>
              <a:t>Range of local heating </a:t>
            </a:r>
          </a:p>
          <a:p>
            <a:r>
              <a:rPr lang="en-GB" altLang="en-US" sz="1600"/>
              <a:t>And cooling technologies</a:t>
            </a:r>
          </a:p>
        </p:txBody>
      </p:sp>
      <p:sp>
        <p:nvSpPr>
          <p:cNvPr id="109575" name="TextBox 5"/>
          <p:cNvSpPr txBox="1">
            <a:spLocks noChangeArrowheads="1"/>
          </p:cNvSpPr>
          <p:nvPr/>
        </p:nvSpPr>
        <p:spPr bwMode="auto">
          <a:xfrm>
            <a:off x="5707063" y="5257800"/>
            <a:ext cx="2335212" cy="33813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1600"/>
              <a:t>Electric car charging point</a:t>
            </a:r>
          </a:p>
        </p:txBody>
      </p:sp>
      <p:cxnSp>
        <p:nvCxnSpPr>
          <p:cNvPr id="8" name="Straight Arrow Connector 7"/>
          <p:cNvCxnSpPr/>
          <p:nvPr/>
        </p:nvCxnSpPr>
        <p:spPr>
          <a:xfrm>
            <a:off x="3924300" y="5157788"/>
            <a:ext cx="1909763" cy="31273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211638" y="3856038"/>
            <a:ext cx="1512887"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211638" y="2398713"/>
            <a:ext cx="1450975"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09572" idx="1"/>
          </p:cNvCxnSpPr>
          <p:nvPr/>
        </p:nvCxnSpPr>
        <p:spPr>
          <a:xfrm flipH="1" flipV="1">
            <a:off x="3924300" y="2497138"/>
            <a:ext cx="1800225" cy="64611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924300" y="1844675"/>
            <a:ext cx="1738313"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09581" name="TextBox 26"/>
          <p:cNvSpPr txBox="1">
            <a:spLocks noChangeArrowheads="1"/>
          </p:cNvSpPr>
          <p:nvPr/>
        </p:nvSpPr>
        <p:spPr bwMode="auto">
          <a:xfrm>
            <a:off x="5724525" y="4581525"/>
            <a:ext cx="2408238" cy="3683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a:t>LED lighting throughout</a:t>
            </a:r>
          </a:p>
        </p:txBody>
      </p:sp>
      <p:sp>
        <p:nvSpPr>
          <p:cNvPr id="109582" name="TextBox 27"/>
          <p:cNvSpPr txBox="1">
            <a:spLocks noChangeArrowheads="1"/>
          </p:cNvSpPr>
          <p:nvPr/>
        </p:nvSpPr>
        <p:spPr bwMode="auto">
          <a:xfrm>
            <a:off x="5715000" y="5876925"/>
            <a:ext cx="3249613" cy="36988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a:t>DC equipment and lighting loops</a:t>
            </a:r>
          </a:p>
        </p:txBody>
      </p:sp>
      <p:sp>
        <p:nvSpPr>
          <p:cNvPr id="109583" name="TextBox 14"/>
          <p:cNvSpPr txBox="1">
            <a:spLocks noChangeArrowheads="1"/>
          </p:cNvSpPr>
          <p:nvPr/>
        </p:nvSpPr>
        <p:spPr bwMode="auto">
          <a:xfrm>
            <a:off x="5599113" y="14288"/>
            <a:ext cx="3581400" cy="708025"/>
          </a:xfrm>
          <a:prstGeom prst="rect">
            <a:avLst/>
          </a:prstGeom>
          <a:solidFill>
            <a:srgbClr val="FFFF66"/>
          </a:solidFill>
          <a:ln w="3175">
            <a:solidFill>
              <a:schemeClr val="tx1"/>
            </a:solidFill>
            <a:miter lim="800000"/>
            <a:headEnd/>
            <a:tailEnd/>
          </a:ln>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GB" altLang="en-US" sz="2000" b="1"/>
              <a:t>THE SOLAR HOME DREAM JUST </a:t>
            </a:r>
          </a:p>
          <a:p>
            <a:pPr algn="ctr"/>
            <a:r>
              <a:rPr lang="en-GB" altLang="en-US" sz="2000" b="1"/>
              <a:t>KEEPS GETTING BETTER</a:t>
            </a:r>
          </a:p>
        </p:txBody>
      </p:sp>
      <p:pic>
        <p:nvPicPr>
          <p:cNvPr id="109584"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42275" y="2705100"/>
            <a:ext cx="7905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fld id="{697FAB34-E3E0-41B3-A6B2-B33717465FFF}" type="slidenum">
              <a:rPr lang="en-US" altLang="ja-JP" sz="1400" smtClean="0">
                <a:latin typeface="Times New Roman" panose="02020603050405020304" pitchFamily="18" charset="0"/>
                <a:ea typeface="ＭＳ Ｐゴシック" panose="020B0600070205080204" pitchFamily="34" charset="-128"/>
              </a:rPr>
              <a:pPr>
                <a:spcBef>
                  <a:spcPct val="0"/>
                </a:spcBef>
                <a:buFontTx/>
                <a:buNone/>
              </a:pPr>
              <a:t>74</a:t>
            </a:fld>
            <a:endParaRPr lang="en-US" altLang="ja-JP" sz="1400">
              <a:latin typeface="Times New Roman" panose="02020603050405020304" pitchFamily="18" charset="0"/>
              <a:ea typeface="ＭＳ Ｐゴシック" panose="020B0600070205080204" pitchFamily="34" charset="-128"/>
            </a:endParaRPr>
          </a:p>
        </p:txBody>
      </p:sp>
      <p:pic>
        <p:nvPicPr>
          <p:cNvPr id="354307" name="Picture 3" descr="20050617_panorama02加工４"/>
          <p:cNvPicPr>
            <a:picLocks noChangeAspect="1" noChangeArrowheads="1"/>
          </p:cNvPicPr>
          <p:nvPr/>
        </p:nvPicPr>
        <p:blipFill>
          <a:blip r:embed="rId2">
            <a:extLst>
              <a:ext uri="{28A0092B-C50C-407E-A947-70E740481C1C}">
                <a14:useLocalDpi xmlns:a14="http://schemas.microsoft.com/office/drawing/2010/main" val="0"/>
              </a:ext>
            </a:extLst>
          </a:blip>
          <a:srcRect b="17004"/>
          <a:stretch>
            <a:fillRect/>
          </a:stretch>
        </p:blipFill>
        <p:spPr bwMode="auto">
          <a:xfrm>
            <a:off x="0" y="-242888"/>
            <a:ext cx="9144000" cy="712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11" descr="Solarsiedlung_von_oben_kle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2888"/>
            <a:ext cx="4932363"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2" descr="“HYBRID Jiyu-kuk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171450"/>
            <a:ext cx="4211637"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2" name="TextBox 11"/>
          <p:cNvSpPr txBox="1">
            <a:spLocks noChangeArrowheads="1"/>
          </p:cNvSpPr>
          <p:nvPr/>
        </p:nvSpPr>
        <p:spPr bwMode="auto">
          <a:xfrm>
            <a:off x="3708400" y="3068638"/>
            <a:ext cx="2286000" cy="461962"/>
          </a:xfrm>
          <a:prstGeom prst="rect">
            <a:avLst/>
          </a:prstGeom>
          <a:solidFill>
            <a:srgbClr val="FFD65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latin typeface="Arial" panose="020B0604020202020204" pitchFamily="34" charset="0"/>
                <a:cs typeface="Arial" panose="020B0604020202020204" pitchFamily="34" charset="0"/>
              </a:rPr>
              <a:t>Solar Suburbs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54307"/>
                                        </p:tgtEl>
                                        <p:attrNameLst>
                                          <p:attrName>style.visibility</p:attrName>
                                        </p:attrNameLst>
                                      </p:cBhvr>
                                      <p:to>
                                        <p:strVal val="visible"/>
                                      </p:to>
                                    </p:set>
                                    <p:anim calcmode="lin" valueType="num">
                                      <p:cBhvr>
                                        <p:cTn id="7" dur="5000" fill="hold"/>
                                        <p:tgtEl>
                                          <p:spTgt spid="354307"/>
                                        </p:tgtEl>
                                        <p:attrNameLst>
                                          <p:attrName>ppt_w</p:attrName>
                                        </p:attrNameLst>
                                      </p:cBhvr>
                                      <p:tavLst>
                                        <p:tav tm="0">
                                          <p:val>
                                            <p:fltVal val="0"/>
                                          </p:val>
                                        </p:tav>
                                        <p:tav tm="100000">
                                          <p:val>
                                            <p:strVal val="#ppt_w"/>
                                          </p:val>
                                        </p:tav>
                                      </p:tavLst>
                                    </p:anim>
                                    <p:anim calcmode="lin" valueType="num">
                                      <p:cBhvr>
                                        <p:cTn id="8" dur="5000" fill="hold"/>
                                        <p:tgtEl>
                                          <p:spTgt spid="3543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endParaRPr lang="en-US" altLang="en-US"/>
          </a:p>
        </p:txBody>
      </p:sp>
      <p:sp>
        <p:nvSpPr>
          <p:cNvPr id="112643" name="Rectangle 3"/>
          <p:cNvSpPr>
            <a:spLocks noGrp="1" noChangeArrowheads="1"/>
          </p:cNvSpPr>
          <p:nvPr>
            <p:ph type="body" idx="1"/>
          </p:nvPr>
        </p:nvSpPr>
        <p:spPr/>
        <p:txBody>
          <a:bodyPr/>
          <a:lstStyle/>
          <a:p>
            <a:pPr eaLnBrk="1" hangingPunct="1"/>
            <a:endParaRPr lang="en-US" altLang="en-US"/>
          </a:p>
        </p:txBody>
      </p:sp>
      <p:pic>
        <p:nvPicPr>
          <p:cNvPr id="112644" name="Picture 4" descr="鸟瞰图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TextBox 5"/>
          <p:cNvSpPr txBox="1">
            <a:spLocks noChangeArrowheads="1"/>
          </p:cNvSpPr>
          <p:nvPr/>
        </p:nvSpPr>
        <p:spPr bwMode="auto">
          <a:xfrm>
            <a:off x="1279525" y="0"/>
            <a:ext cx="6994525" cy="461963"/>
          </a:xfrm>
          <a:prstGeom prst="rect">
            <a:avLst/>
          </a:prstGeom>
          <a:solidFill>
            <a:srgbClr val="FFD65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latin typeface="Arial" panose="020B0604020202020204" pitchFamily="34" charset="0"/>
                <a:cs typeface="Arial" panose="020B0604020202020204" pitchFamily="34" charset="0"/>
              </a:rPr>
              <a:t>Technologies built in Solar Powered Factories </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616200" cy="377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6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6200" y="0"/>
            <a:ext cx="4065588" cy="282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668" name="Picture 5" descr="http://i2.cdn.turner.com/cnnnext/dam/assets/151018163746-10-koppu-1018-super-169.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2775" y="3779838"/>
            <a:ext cx="4721225"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13513" y="330200"/>
            <a:ext cx="2630487"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0"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5025" y="3779838"/>
            <a:ext cx="53594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1" name="TextBox 3"/>
          <p:cNvSpPr txBox="1">
            <a:spLocks noChangeArrowheads="1"/>
          </p:cNvSpPr>
          <p:nvPr/>
        </p:nvSpPr>
        <p:spPr bwMode="auto">
          <a:xfrm>
            <a:off x="2616200" y="2820988"/>
            <a:ext cx="3897313" cy="954087"/>
          </a:xfrm>
          <a:prstGeom prst="rect">
            <a:avLst/>
          </a:prstGeom>
          <a:solidFill>
            <a:srgbClr val="FFD65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lgn="ctr">
              <a:spcBef>
                <a:spcPct val="0"/>
              </a:spcBef>
              <a:buFontTx/>
              <a:buNone/>
            </a:pPr>
            <a:r>
              <a:rPr lang="en-GB" altLang="en-US" b="1">
                <a:latin typeface="Calibri" panose="020F0502020204030204" pitchFamily="34" charset="0"/>
                <a:cs typeface="Arial" panose="020B0604020202020204" pitchFamily="34" charset="0"/>
              </a:rPr>
              <a:t>INNOVATE FOR </a:t>
            </a:r>
          </a:p>
          <a:p>
            <a:pPr algn="ctr">
              <a:spcBef>
                <a:spcPct val="0"/>
              </a:spcBef>
              <a:buFontTx/>
              <a:buNone/>
            </a:pPr>
            <a:r>
              <a:rPr lang="en-GB" altLang="en-US" b="1">
                <a:latin typeface="Calibri" panose="020F0502020204030204" pitchFamily="34" charset="0"/>
                <a:cs typeface="Arial" panose="020B0604020202020204" pitchFamily="34" charset="0"/>
              </a:rPr>
              <a:t>A DIFFERENT FUTURE</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74638"/>
            <a:ext cx="8229600" cy="1143000"/>
          </a:xfrm>
          <a:solidFill>
            <a:srgbClr val="FFFFFF"/>
          </a:solidFill>
          <a:ln>
            <a:solidFill>
              <a:srgbClr val="000000"/>
            </a:solidFill>
            <a:miter lim="800000"/>
            <a:headEnd/>
            <a:tailEnd/>
          </a:ln>
        </p:spPr>
        <p:txBody>
          <a:bodyPr anchor="t"/>
          <a:lstStyle/>
          <a:p>
            <a:endParaRPr lang="en-GB" altLang="en-US"/>
          </a:p>
        </p:txBody>
      </p:sp>
      <p:sp>
        <p:nvSpPr>
          <p:cNvPr id="31747" name="Rectangle 3"/>
          <p:cNvSpPr>
            <a:spLocks noGrp="1" noChangeArrowheads="1"/>
          </p:cNvSpPr>
          <p:nvPr>
            <p:ph type="body" idx="1"/>
          </p:nvPr>
        </p:nvSpPr>
        <p:spPr>
          <a:xfrm>
            <a:off x="457200" y="1600200"/>
            <a:ext cx="8229600" cy="4525963"/>
          </a:xfrm>
          <a:solidFill>
            <a:srgbClr val="FFFFFF"/>
          </a:solidFill>
          <a:ln>
            <a:solidFill>
              <a:srgbClr val="000000"/>
            </a:solidFill>
            <a:miter lim="800000"/>
            <a:headEnd/>
            <a:tailEnd/>
          </a:ln>
        </p:spPr>
        <p:txBody>
          <a:bodyPr/>
          <a:lstStyle/>
          <a:p>
            <a:r>
              <a:rPr lang="en-GB" altLang="en-US">
                <a:hlinkClick r:id="rId2" action="ppaction://hlinkfile"/>
              </a:rPr>
              <a:t>..\y My Pictures\untitled.bmp</a:t>
            </a:r>
            <a:endParaRPr lang="en-GB" altLang="en-US"/>
          </a:p>
        </p:txBody>
      </p:sp>
      <p:sp>
        <p:nvSpPr>
          <p:cNvPr id="31748" name="AutoShape 4" descr="cid:001201c84313$037aacb0$0a02a8c0@Compaq">
            <a:hlinkClick r:id="rId3" tooltip="blocked::http://dubai.isnuts.googlepages.com/Dubai1990.jpg/Dubai1990-full..jpg"/>
          </p:cNvPr>
          <p:cNvSpPr>
            <a:spLocks noChangeAspect="1" noChangeArrowheads="1"/>
          </p:cNvSpPr>
          <p:nvPr/>
        </p:nvSpPr>
        <p:spPr bwMode="auto">
          <a:xfrm>
            <a:off x="130175" y="46038"/>
            <a:ext cx="457200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endParaRPr lang="en-GB" altLang="en-US" sz="2400">
              <a:latin typeface="Times New Roman" panose="02020603050405020304" pitchFamily="18" charset="0"/>
            </a:endParaRPr>
          </a:p>
        </p:txBody>
      </p:sp>
      <p:pic>
        <p:nvPicPr>
          <p:cNvPr id="31749" name="Picture 5" descr="untitled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 Box 6"/>
          <p:cNvSpPr txBox="1">
            <a:spLocks noChangeArrowheads="1"/>
          </p:cNvSpPr>
          <p:nvPr/>
        </p:nvSpPr>
        <p:spPr bwMode="auto">
          <a:xfrm>
            <a:off x="5329238" y="5756275"/>
            <a:ext cx="3624262"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r>
              <a:rPr lang="en-GB" sz="1800" b="1" dirty="0">
                <a:latin typeface="+mn-lt"/>
              </a:rPr>
              <a:t>           </a:t>
            </a:r>
            <a:r>
              <a:rPr lang="en-GB" sz="1800" b="1" dirty="0">
                <a:solidFill>
                  <a:schemeClr val="bg1"/>
                </a:solidFill>
                <a:latin typeface="+mn-lt"/>
              </a:rPr>
              <a:t>Dubai 2007</a:t>
            </a:r>
          </a:p>
          <a:p>
            <a:pPr eaLnBrk="1" hangingPunct="1">
              <a:spcBef>
                <a:spcPct val="50000"/>
              </a:spcBef>
              <a:defRPr/>
            </a:pPr>
            <a:r>
              <a:rPr lang="en-GB" sz="1800" b="1" dirty="0">
                <a:solidFill>
                  <a:schemeClr val="bg1"/>
                </a:solidFill>
                <a:latin typeface="+mn-lt"/>
              </a:rPr>
              <a:t>Source: Jeremy Leggett</a:t>
            </a:r>
          </a:p>
        </p:txBody>
      </p:sp>
      <p:sp>
        <p:nvSpPr>
          <p:cNvPr id="31751" name="TextBox 1"/>
          <p:cNvSpPr txBox="1">
            <a:spLocks noChangeArrowheads="1"/>
          </p:cNvSpPr>
          <p:nvPr/>
        </p:nvSpPr>
        <p:spPr bwMode="auto">
          <a:xfrm>
            <a:off x="2652713" y="127000"/>
            <a:ext cx="37036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b="1">
                <a:solidFill>
                  <a:schemeClr val="bg1"/>
                </a:solidFill>
                <a:latin typeface="Arial" panose="020B0604020202020204" pitchFamily="34" charset="0"/>
                <a:cs typeface="Arial" panose="020B0604020202020204" pitchFamily="34" charset="0"/>
              </a:rPr>
              <a:t>Dubai: 17 years later</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2"/>
          <p:cNvSpPr txBox="1">
            <a:spLocks noChangeArrowheads="1"/>
          </p:cNvSpPr>
          <p:nvPr/>
        </p:nvSpPr>
        <p:spPr bwMode="auto">
          <a:xfrm>
            <a:off x="0" y="0"/>
            <a:ext cx="5702300" cy="2246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b="1">
                <a:solidFill>
                  <a:srgbClr val="FF0000"/>
                </a:solidFill>
                <a:latin typeface="Calibri" panose="020F0502020204030204" pitchFamily="34" charset="0"/>
              </a:rPr>
              <a:t>PROBLEM 5: </a:t>
            </a:r>
            <a:r>
              <a:rPr lang="en-GB" altLang="en-US" b="1">
                <a:latin typeface="Calibri" panose="020F0502020204030204" pitchFamily="34" charset="0"/>
              </a:rPr>
              <a:t>POOR BUILDING DESIGN</a:t>
            </a:r>
          </a:p>
          <a:p>
            <a:pPr>
              <a:spcBef>
                <a:spcPct val="0"/>
              </a:spcBef>
              <a:buFontTx/>
              <a:buNone/>
            </a:pPr>
            <a:r>
              <a:rPr lang="en-GB" altLang="en-US" b="1">
                <a:latin typeface="Calibri" panose="020F0502020204030204" pitchFamily="34" charset="0"/>
              </a:rPr>
              <a:t>20</a:t>
            </a:r>
            <a:r>
              <a:rPr lang="en-GB" altLang="en-US" b="1" baseline="30000">
                <a:latin typeface="Calibri" panose="020F0502020204030204" pitchFamily="34" charset="0"/>
              </a:rPr>
              <a:t>th</a:t>
            </a:r>
            <a:r>
              <a:rPr lang="en-GB" altLang="en-US" b="1">
                <a:latin typeface="Calibri" panose="020F0502020204030204" pitchFamily="34" charset="0"/>
              </a:rPr>
              <a:t> C –Buildings just become Higher Tech / Higher Carbon each year</a:t>
            </a:r>
          </a:p>
          <a:p>
            <a:pPr>
              <a:spcBef>
                <a:spcPct val="0"/>
              </a:spcBef>
              <a:buFontTx/>
              <a:buNone/>
            </a:pPr>
            <a:endParaRPr lang="en-GB" altLang="en-US" b="1">
              <a:latin typeface="Calibri" panose="020F0502020204030204" pitchFamily="34" charset="0"/>
            </a:endParaRPr>
          </a:p>
          <a:p>
            <a:pPr>
              <a:spcBef>
                <a:spcPct val="0"/>
              </a:spcBef>
              <a:buFontTx/>
              <a:buNone/>
            </a:pPr>
            <a:endParaRPr lang="en-GB" altLang="en-US" b="1">
              <a:latin typeface="Calibri" panose="020F0502020204030204" pitchFamily="34" charset="0"/>
            </a:endParaRPr>
          </a:p>
        </p:txBody>
      </p:sp>
      <p:pic>
        <p:nvPicPr>
          <p:cNvPr id="32771" name="Picture 20" descr="good practice"/>
          <p:cNvPicPr>
            <a:picLocks noChangeAspect="1" noChangeArrowheads="1"/>
          </p:cNvPicPr>
          <p:nvPr/>
        </p:nvPicPr>
        <p:blipFill>
          <a:blip r:embed="rId2">
            <a:extLst>
              <a:ext uri="{28A0092B-C50C-407E-A947-70E740481C1C}">
                <a14:useLocalDpi xmlns:a14="http://schemas.microsoft.com/office/drawing/2010/main" val="0"/>
              </a:ext>
            </a:extLst>
          </a:blip>
          <a:srcRect l="16307" r="16154" b="13937"/>
          <a:stretch>
            <a:fillRect/>
          </a:stretch>
        </p:blipFill>
        <p:spPr bwMode="auto">
          <a:xfrm>
            <a:off x="0" y="1830388"/>
            <a:ext cx="6977063" cy="5041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772"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7063" y="4206875"/>
            <a:ext cx="2166937"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3" descr="C:\IEE lecture\Images\ECON 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2300" y="0"/>
            <a:ext cx="3441700"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3"/>
          <p:cNvSpPr>
            <a:spLocks noChangeArrowheads="1"/>
          </p:cNvSpPr>
          <p:nvPr/>
        </p:nvSpPr>
        <p:spPr bwMode="auto">
          <a:xfrm>
            <a:off x="80963" y="1508125"/>
            <a:ext cx="5321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1400">
                <a:latin typeface="Calibri" panose="020F0502020204030204" pitchFamily="34" charset="0"/>
              </a:rPr>
              <a:t>www.energybenchmarking.co.uk/Offices/</a:t>
            </a:r>
            <a:r>
              <a:rPr lang="en-GB" altLang="en-US" sz="1400" b="1">
                <a:latin typeface="Calibri" panose="020F0502020204030204" pitchFamily="34" charset="0"/>
              </a:rPr>
              <a:t>ECON19</a:t>
            </a:r>
            <a:r>
              <a:rPr lang="en-GB" altLang="en-US" sz="1400">
                <a:latin typeface="Calibri" panose="020F0502020204030204" pitchFamily="34" charset="0"/>
              </a:rPr>
              <a:t>reprintMarch03.</a:t>
            </a:r>
            <a:r>
              <a:rPr lang="en-GB" altLang="en-US" sz="1400" b="1">
                <a:latin typeface="Calibri" panose="020F0502020204030204" pitchFamily="34" charset="0"/>
              </a:rPr>
              <a:t>pdf</a:t>
            </a:r>
            <a:endParaRPr lang="en-GB" altLang="en-US" sz="1400">
              <a:latin typeface="Calibri" panose="020F0502020204030204" pitchFamily="34" charset="0"/>
            </a:endParaRPr>
          </a:p>
        </p:txBody>
      </p:sp>
      <p:sp>
        <p:nvSpPr>
          <p:cNvPr id="32775" name="TextBox 1"/>
          <p:cNvSpPr txBox="1">
            <a:spLocks noChangeArrowheads="1"/>
          </p:cNvSpPr>
          <p:nvPr/>
        </p:nvSpPr>
        <p:spPr bwMode="auto">
          <a:xfrm>
            <a:off x="3957638" y="1817688"/>
            <a:ext cx="19526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solidFill>
                  <a:schemeClr val="accent2"/>
                </a:solidFill>
                <a:latin typeface="Calibri" panose="020F0502020204030204" pitchFamily="34" charset="0"/>
              </a:rPr>
              <a:t>0 = 2020 </a:t>
            </a:r>
            <a:endParaRPr lang="en-GB" altLang="en-US" sz="1400" b="1">
              <a:solidFill>
                <a:schemeClr val="accent2"/>
              </a:solidFill>
              <a:latin typeface="Calibri" panose="020F0502020204030204" pitchFamily="34" charset="0"/>
            </a:endParaRPr>
          </a:p>
          <a:p>
            <a:pPr>
              <a:spcBef>
                <a:spcPct val="0"/>
              </a:spcBef>
              <a:buFontTx/>
              <a:buNone/>
            </a:pPr>
            <a:r>
              <a:rPr lang="en-GB" altLang="en-US" sz="1400" b="1">
                <a:solidFill>
                  <a:schemeClr val="accent2"/>
                </a:solidFill>
                <a:latin typeface="Calibri" panose="020F0502020204030204" pitchFamily="34" charset="0"/>
              </a:rPr>
              <a:t>Low Carbon Building</a:t>
            </a:r>
          </a:p>
          <a:p>
            <a:pPr>
              <a:spcBef>
                <a:spcPct val="0"/>
              </a:spcBef>
              <a:buFontTx/>
              <a:buNone/>
            </a:pPr>
            <a:r>
              <a:rPr lang="en-GB" altLang="en-US" sz="1400" b="1">
                <a:solidFill>
                  <a:schemeClr val="accent2"/>
                </a:solidFill>
                <a:latin typeface="Calibri" panose="020F0502020204030204" pitchFamily="34" charset="0"/>
              </a:rPr>
              <a:t>Best of the Old -Run on </a:t>
            </a:r>
          </a:p>
          <a:p>
            <a:pPr>
              <a:spcBef>
                <a:spcPct val="0"/>
              </a:spcBef>
              <a:buFontTx/>
              <a:buNone/>
            </a:pPr>
            <a:r>
              <a:rPr lang="en-GB" altLang="en-US" sz="1400" b="1">
                <a:solidFill>
                  <a:schemeClr val="accent2"/>
                </a:solidFill>
                <a:latin typeface="Calibri" panose="020F0502020204030204" pitchFamily="34" charset="0"/>
              </a:rPr>
              <a:t>solar energy)</a:t>
            </a:r>
          </a:p>
        </p:txBody>
      </p:sp>
      <p:sp>
        <p:nvSpPr>
          <p:cNvPr id="32776" name="TextBox 2"/>
          <p:cNvSpPr txBox="1">
            <a:spLocks noChangeArrowheads="1"/>
          </p:cNvSpPr>
          <p:nvPr/>
        </p:nvSpPr>
        <p:spPr bwMode="auto">
          <a:xfrm>
            <a:off x="2741613" y="293370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solidFill>
                  <a:schemeClr val="accent2"/>
                </a:solidFill>
                <a:latin typeface="Calibri" panose="020F0502020204030204" pitchFamily="34" charset="0"/>
              </a:rPr>
              <a:t>1900</a:t>
            </a:r>
          </a:p>
        </p:txBody>
      </p:sp>
      <p:sp>
        <p:nvSpPr>
          <p:cNvPr id="32777" name="TextBox 3"/>
          <p:cNvSpPr txBox="1">
            <a:spLocks noChangeArrowheads="1"/>
          </p:cNvSpPr>
          <p:nvPr/>
        </p:nvSpPr>
        <p:spPr bwMode="auto">
          <a:xfrm>
            <a:off x="3373438" y="3875088"/>
            <a:ext cx="800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solidFill>
                  <a:schemeClr val="accent2"/>
                </a:solidFill>
                <a:latin typeface="Calibri" panose="020F0502020204030204" pitchFamily="34" charset="0"/>
              </a:rPr>
              <a:t>1960</a:t>
            </a:r>
          </a:p>
        </p:txBody>
      </p:sp>
      <p:sp>
        <p:nvSpPr>
          <p:cNvPr id="32778" name="TextBox 4"/>
          <p:cNvSpPr txBox="1">
            <a:spLocks noChangeArrowheads="1"/>
          </p:cNvSpPr>
          <p:nvPr/>
        </p:nvSpPr>
        <p:spPr bwMode="auto">
          <a:xfrm>
            <a:off x="4830763" y="4429125"/>
            <a:ext cx="8715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solidFill>
                  <a:schemeClr val="accent2"/>
                </a:solidFill>
                <a:latin typeface="Arial" panose="020B0604020202020204" pitchFamily="34" charset="0"/>
                <a:cs typeface="Arial" panose="020B0604020202020204" pitchFamily="34" charset="0"/>
              </a:rPr>
              <a:t>1980</a:t>
            </a:r>
          </a:p>
        </p:txBody>
      </p:sp>
      <p:sp>
        <p:nvSpPr>
          <p:cNvPr id="32779" name="TextBox 5"/>
          <p:cNvSpPr txBox="1">
            <a:spLocks noChangeArrowheads="1"/>
          </p:cNvSpPr>
          <p:nvPr/>
        </p:nvSpPr>
        <p:spPr bwMode="auto">
          <a:xfrm>
            <a:off x="6146800" y="5097463"/>
            <a:ext cx="800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2400" b="1">
                <a:solidFill>
                  <a:schemeClr val="accent2"/>
                </a:solidFill>
                <a:latin typeface="Calibri" panose="020F0502020204030204" pitchFamily="34" charset="0"/>
              </a:rPr>
              <a:t>2000</a:t>
            </a:r>
          </a:p>
        </p:txBody>
      </p:sp>
      <p:sp>
        <p:nvSpPr>
          <p:cNvPr id="32780" name="Right Arrow 1"/>
          <p:cNvSpPr>
            <a:spLocks noChangeArrowheads="1"/>
          </p:cNvSpPr>
          <p:nvPr/>
        </p:nvSpPr>
        <p:spPr bwMode="auto">
          <a:xfrm>
            <a:off x="6146800" y="4167188"/>
            <a:ext cx="977900" cy="238125"/>
          </a:xfrm>
          <a:prstGeom prst="rightArrow">
            <a:avLst>
              <a:gd name="adj1" fmla="val 50000"/>
              <a:gd name="adj2" fmla="val 50002"/>
            </a:avLst>
          </a:prstGeom>
          <a:solidFill>
            <a:schemeClr val="accent2"/>
          </a:solidFill>
          <a:ln w="9525" algn="ctr">
            <a:solidFill>
              <a:schemeClr val="tx1"/>
            </a:solidFill>
            <a:round/>
            <a:headEnd/>
            <a:tailEnd/>
          </a:ln>
        </p:spPr>
        <p:txBody>
          <a:bodyPr/>
          <a:lstStyle>
            <a:lvl1pPr defTabSz="449263">
              <a:spcBef>
                <a:spcPct val="20000"/>
              </a:spcBef>
              <a:buChar char="•"/>
              <a:defRPr sz="2800">
                <a:solidFill>
                  <a:schemeClr val="tx1"/>
                </a:solidFill>
                <a:latin typeface="Tahoma" panose="020B0604030504040204" pitchFamily="34" charset="0"/>
              </a:defRPr>
            </a:lvl1pPr>
            <a:lvl2pPr marL="742950" indent="-285750" defTabSz="449263">
              <a:spcBef>
                <a:spcPct val="20000"/>
              </a:spcBef>
              <a:buChar char="–"/>
              <a:defRPr sz="2400">
                <a:solidFill>
                  <a:schemeClr val="tx1"/>
                </a:solidFill>
                <a:latin typeface="Tahoma" panose="020B0604030504040204" pitchFamily="34" charset="0"/>
              </a:defRPr>
            </a:lvl2pPr>
            <a:lvl3pPr marL="1143000" indent="-228600" defTabSz="449263">
              <a:spcBef>
                <a:spcPct val="20000"/>
              </a:spcBef>
              <a:buChar char="•"/>
              <a:defRPr sz="2000">
                <a:solidFill>
                  <a:schemeClr val="tx1"/>
                </a:solidFill>
                <a:latin typeface="Tahoma" panose="020B0604030504040204" pitchFamily="34" charset="0"/>
              </a:defRPr>
            </a:lvl3pPr>
            <a:lvl4pPr marL="1600200" indent="-228600" defTabSz="449263">
              <a:spcBef>
                <a:spcPct val="20000"/>
              </a:spcBef>
              <a:buChar char="–"/>
              <a:defRPr>
                <a:solidFill>
                  <a:schemeClr val="tx1"/>
                </a:solidFill>
                <a:latin typeface="Tahoma" panose="020B0604030504040204" pitchFamily="34" charset="0"/>
              </a:defRPr>
            </a:lvl4pPr>
            <a:lvl5pPr marL="2057400" indent="-228600" defTabSz="449263">
              <a:spcBef>
                <a:spcPct val="20000"/>
              </a:spcBef>
              <a:buChar char="»"/>
              <a:defRPr>
                <a:solidFill>
                  <a:schemeClr val="tx1"/>
                </a:solidFill>
                <a:latin typeface="Tahoma" panose="020B0604030504040204" pitchFamily="34" charset="0"/>
              </a:defRPr>
            </a:lvl5pPr>
            <a:lvl6pPr marL="2514600" indent="-228600" defTabSz="449263"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defTabSz="449263"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defTabSz="449263"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defTabSz="449263"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Clr>
                <a:srgbClr val="000000"/>
              </a:buClr>
              <a:buFont typeface="Times New Roman" panose="02020603050405020304" pitchFamily="18" charset="0"/>
              <a:buNone/>
            </a:pPr>
            <a:endParaRPr lang="en-GB" altLang="en-US" sz="2400">
              <a:solidFill>
                <a:schemeClr val="bg1"/>
              </a:solidFill>
              <a:latin typeface="Arial" panose="020B0604020202020204" pitchFamily="34" charset="0"/>
            </a:endParaRPr>
          </a:p>
        </p:txBody>
      </p:sp>
      <p:sp>
        <p:nvSpPr>
          <p:cNvPr id="32781" name="TextBox 2"/>
          <p:cNvSpPr txBox="1">
            <a:spLocks noChangeArrowheads="1"/>
          </p:cNvSpPr>
          <p:nvPr/>
        </p:nvSpPr>
        <p:spPr bwMode="auto">
          <a:xfrm>
            <a:off x="2854325" y="3402013"/>
            <a:ext cx="33448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ahoma" panose="020B0604030504040204" pitchFamily="34" charset="0"/>
              </a:defRPr>
            </a:lvl1pPr>
            <a:lvl2pPr marL="742950" indent="-285750">
              <a:spcBef>
                <a:spcPct val="20000"/>
              </a:spcBef>
              <a:buChar char="–"/>
              <a:defRPr sz="2400">
                <a:solidFill>
                  <a:schemeClr val="tx1"/>
                </a:solidFill>
                <a:latin typeface="Tahoma" panose="020B0604030504040204" pitchFamily="34" charset="0"/>
              </a:defRPr>
            </a:lvl2pPr>
            <a:lvl3pPr marL="1143000" indent="-228600">
              <a:spcBef>
                <a:spcPct val="20000"/>
              </a:spcBef>
              <a:buChar char="•"/>
              <a:defRPr sz="2000">
                <a:solidFill>
                  <a:schemeClr val="tx1"/>
                </a:solidFill>
                <a:latin typeface="Tahoma" panose="020B0604030504040204" pitchFamily="34" charset="0"/>
              </a:defRPr>
            </a:lvl3pPr>
            <a:lvl4pPr marL="1600200" indent="-228600">
              <a:spcBef>
                <a:spcPct val="20000"/>
              </a:spcBef>
              <a:buChar char="–"/>
              <a:defRPr>
                <a:solidFill>
                  <a:schemeClr val="tx1"/>
                </a:solidFill>
                <a:latin typeface="Tahoma" panose="020B0604030504040204" pitchFamily="34" charset="0"/>
              </a:defRPr>
            </a:lvl4pPr>
            <a:lvl5pPr marL="2057400" indent="-228600">
              <a:spcBef>
                <a:spcPct val="20000"/>
              </a:spcBef>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a:solidFill>
                  <a:schemeClr val="tx1"/>
                </a:solidFill>
                <a:latin typeface="Tahoma" panose="020B0604030504040204" pitchFamily="34" charset="0"/>
              </a:defRPr>
            </a:lvl9pPr>
          </a:lstStyle>
          <a:p>
            <a:pPr>
              <a:spcBef>
                <a:spcPct val="0"/>
              </a:spcBef>
              <a:buFontTx/>
              <a:buNone/>
            </a:pPr>
            <a:r>
              <a:rPr lang="en-GB" altLang="en-US" sz="1600" b="1">
                <a:solidFill>
                  <a:schemeClr val="accent2"/>
                </a:solidFill>
                <a:latin typeface="Arial" panose="020B0604020202020204" pitchFamily="34" charset="0"/>
                <a:cs typeface="Arial" panose="020B0604020202020204" pitchFamily="34" charset="0"/>
              </a:rPr>
              <a:t>Increasing Energy use over time</a:t>
            </a:r>
          </a:p>
        </p:txBody>
      </p:sp>
    </p:spTree>
  </p:cSld>
  <p:clrMapOvr>
    <a:masterClrMapping/>
  </p:clrMapOvr>
  <p:transition spd="med"/>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14992</TotalTime>
  <Words>1937</Words>
  <Application>Microsoft Office PowerPoint</Application>
  <PresentationFormat>On-screen Show (4:3)</PresentationFormat>
  <Paragraphs>463</Paragraphs>
  <Slides>76</Slides>
  <Notes>14</Notes>
  <HiddenSlides>0</HiddenSlides>
  <MMClips>0</MMClips>
  <ScaleCrop>false</ScaleCrop>
  <HeadingPairs>
    <vt:vector size="4" baseType="variant">
      <vt:variant>
        <vt:lpstr>Theme</vt:lpstr>
      </vt:variant>
      <vt:variant>
        <vt:i4>2</vt:i4>
      </vt:variant>
      <vt:variant>
        <vt:lpstr>Slide Titles</vt:lpstr>
      </vt:variant>
      <vt:variant>
        <vt:i4>76</vt:i4>
      </vt:variant>
    </vt:vector>
  </HeadingPairs>
  <TitlesOfParts>
    <vt:vector size="78" baseType="lpstr">
      <vt:lpstr>Default Design</vt:lpstr>
      <vt:lpstr>Office Theme</vt:lpstr>
      <vt:lpstr>PowerPoint Presentation</vt:lpstr>
      <vt:lpstr>We all occupy passing Windows in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CONSTRUCTION INDUSTRY TELLS US THESE ARE THE  MOST SUSTAINABLE BUILDINGS IN THE WORLD!</vt:lpstr>
      <vt:lpstr>PowerPoint Presentation</vt:lpstr>
      <vt:lpstr>Scotland has an ACTION PLAN to reduce emissions from Buildings   http://www.gov.scot/Resource/0046/00460375.pdf </vt:lpstr>
      <vt:lpstr>Influenced by powerful lobby groups to create: A Joint Approach  Initial discussions in 2014 held between the following organisations:   Construction Scotland is the voice of industry to government  Homes for Scotland represent the organisations delivering over 90% of Scotland’s new homes   Scottish Property Federation represents organisations involved in the property industry in Scotland- property developers and owners, institutions, fund managers, investment banks and other lenders, corporate occupiers and professional organisations that support the industry  Building Standards Division of the Scottish Government are responsible for setting regulations and publishing guidance required to enable the building standards system to operate  Who is not represented:  The ordinary citizens of Scotland     </vt:lpstr>
      <vt:lpstr>Scottish Policy Framework: 2008 </vt:lpstr>
      <vt:lpstr>Scottish Domestic Regulations  http://www.gov.scot/Resource/0047/00478110.pdf LARGELY  ABOUT  PRODUCTS</vt:lpstr>
      <vt:lpstr>Scottish Non-Domestic Regulations  http://www.gov.scot/Resource/0048/00486497.pdf LARGELY ABOUT PRODUCTS</vt:lpstr>
      <vt:lpstr>PowerPoint Presentation</vt:lpstr>
      <vt:lpstr>http://www.passivhaus.org.uk/ </vt:lpstr>
      <vt:lpstr>http://passipedia.passiv.de/passipedia_en/_detail/picopen/gemessene_sommertemperaturen.png?id=basics%3Asummer</vt:lpstr>
      <vt:lpstr>PowerPoint Presentation</vt:lpstr>
      <vt:lpstr>PowerPoint Presentation</vt:lpstr>
      <vt:lpstr>PowerPoint Presentation</vt:lpstr>
      <vt:lpstr>PowerPoint Presentation</vt:lpstr>
      <vt:lpstr>Design with ENERGY, INDOOR CLIMATE, and ENVIRONMENT in MIND http://activehouse.info/  </vt:lpstr>
      <vt:lpstr>PowerPoint Presentation</vt:lpstr>
      <vt:lpstr>PowerPoint Presentation</vt:lpstr>
      <vt:lpstr>EXTREME WEATHER EVENTS INCREASE RAPIDLY </vt:lpstr>
      <vt:lpstr>PowerPoint Presentation</vt:lpstr>
      <vt:lpstr>PowerPoint Presentation</vt:lpstr>
      <vt:lpstr>THE DISSAPPEARING MIDDLE CLASSES</vt:lpstr>
      <vt:lpstr>PowerPoint Presentation</vt:lpstr>
      <vt:lpstr>PowerPoint Presentation</vt:lpstr>
      <vt:lpstr>FUTURE CITIES        David Jenkins HWU </vt:lpstr>
      <vt:lpstr>PowerPoint Presentation</vt:lpstr>
      <vt:lpstr>PowerPoint Presentation</vt:lpstr>
      <vt:lpstr>PowerPoint Presentation</vt:lpstr>
      <vt:lpstr>PowerPoint Presentation</vt:lpstr>
      <vt:lpstr>SAVING BILLIONS £ IN RUNNING COSTS </vt:lpstr>
      <vt:lpstr>Occupied Temperatures in English dwellings People live in a wide range of temperatures</vt:lpstr>
      <vt:lpstr>Comparison of UK domestic temperatures overlaid on Japanese measurements for winter and summer </vt:lpstr>
      <vt:lpstr>Comparison with International temperatures</vt:lpstr>
      <vt:lpstr>PowerPoint Presentation</vt:lpstr>
      <vt:lpstr>PowerPoint Presentation</vt:lpstr>
      <vt:lpstr>PowerPoint Presentation</vt:lpstr>
      <vt:lpstr>PETS / Air - Take you PET with you </vt:lpstr>
      <vt:lpstr>PowerPoint Presentation</vt:lpstr>
      <vt:lpstr>PowerPoint Presentation</vt:lpstr>
      <vt:lpstr>CLIMATICALLY APPROPRIATE VERNACULAR ARCHETYPES</vt:lpstr>
      <vt:lpstr>PowerPoint Presentation</vt:lpstr>
      <vt:lpstr>PowerPoint Presentation</vt:lpstr>
      <vt:lpstr>21C  DESIGN LEVEL 1: WELL-BEHAVED BASIC BUILDINGS</vt:lpstr>
      <vt:lpstr>PowerPoint Presentation</vt:lpstr>
      <vt:lpstr>PowerPoint Presentation</vt:lpstr>
      <vt:lpstr>PowerPoint Presentation</vt:lpstr>
      <vt:lpstr>PowerPoint Presentation</vt:lpstr>
      <vt:lpstr>Energy Loads, Costs and Impacts Vary in        3 Different Level 1 Buildings </vt:lpstr>
      <vt:lpstr>DESIGN LEVEL 2: ADAPTIVE OPPORTUNTIES </vt:lpstr>
      <vt:lpstr>PowerPoint Presentation</vt:lpstr>
      <vt:lpstr>PowerPoint Presentation</vt:lpstr>
      <vt:lpstr>PowerPoint Presentation</vt:lpstr>
      <vt:lpstr>This is   it</vt:lpstr>
      <vt:lpstr>PowerPoint Presentation</vt:lpstr>
      <vt:lpstr>   DESIGN LEVEL 3: THE MIND </vt:lpstr>
      <vt:lpstr>PowerPoint Presentation</vt:lpstr>
      <vt:lpstr>PowerPoint Presentation</vt:lpstr>
      <vt:lpstr>PowerPoint Presentation</vt:lpstr>
      <vt:lpstr>12 Gw Installed UK Solar– 9.2 Gw of Nuclear power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Heriot-Watt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Gail Muir</dc:creator>
  <cp:lastModifiedBy>Sue Roaf</cp:lastModifiedBy>
  <cp:revision>241</cp:revision>
  <cp:lastPrinted>2001-12-17T09:27:04Z</cp:lastPrinted>
  <dcterms:created xsi:type="dcterms:W3CDTF">2001-04-26T13:24:13Z</dcterms:created>
  <dcterms:modified xsi:type="dcterms:W3CDTF">2016-10-03T17:04:28Z</dcterms:modified>
</cp:coreProperties>
</file>