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charts/chart7.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5"/>
    <p:sldMasterId id="2147483663" r:id="rId6"/>
    <p:sldMasterId id="2147483666" r:id="rId7"/>
    <p:sldMasterId id="2147483660" r:id="rId8"/>
    <p:sldMasterId id="2147483656" r:id="rId9"/>
    <p:sldMasterId id="2147483661" r:id="rId10"/>
    <p:sldMasterId id="2147483669" r:id="rId11"/>
    <p:sldMasterId id="2147483662" r:id="rId12"/>
    <p:sldMasterId id="2147483658" r:id="rId13"/>
    <p:sldMasterId id="2147483657" r:id="rId14"/>
    <p:sldMasterId id="2147483659" r:id="rId15"/>
    <p:sldMasterId id="2147483664" r:id="rId16"/>
    <p:sldMasterId id="2147483667" r:id="rId17"/>
    <p:sldMasterId id="2147483668" r:id="rId18"/>
    <p:sldMasterId id="2147483826" r:id="rId19"/>
    <p:sldMasterId id="2147483838" r:id="rId20"/>
    <p:sldMasterId id="2147483850" r:id="rId21"/>
    <p:sldMasterId id="2147483862" r:id="rId22"/>
  </p:sldMasterIdLst>
  <p:notesMasterIdLst>
    <p:notesMasterId r:id="rId89"/>
  </p:notesMasterIdLst>
  <p:sldIdLst>
    <p:sldId id="428" r:id="rId23"/>
    <p:sldId id="427" r:id="rId24"/>
    <p:sldId id="432" r:id="rId25"/>
    <p:sldId id="433" r:id="rId26"/>
    <p:sldId id="459" r:id="rId27"/>
    <p:sldId id="348" r:id="rId28"/>
    <p:sldId id="374" r:id="rId29"/>
    <p:sldId id="460" r:id="rId30"/>
    <p:sldId id="312" r:id="rId31"/>
    <p:sldId id="316" r:id="rId32"/>
    <p:sldId id="423" r:id="rId33"/>
    <p:sldId id="308" r:id="rId34"/>
    <p:sldId id="391" r:id="rId35"/>
    <p:sldId id="309" r:id="rId36"/>
    <p:sldId id="340" r:id="rId37"/>
    <p:sldId id="328" r:id="rId38"/>
    <p:sldId id="400" r:id="rId39"/>
    <p:sldId id="402" r:id="rId40"/>
    <p:sldId id="401" r:id="rId41"/>
    <p:sldId id="375" r:id="rId42"/>
    <p:sldId id="326" r:id="rId43"/>
    <p:sldId id="386" r:id="rId44"/>
    <p:sldId id="376" r:id="rId45"/>
    <p:sldId id="377" r:id="rId46"/>
    <p:sldId id="387" r:id="rId47"/>
    <p:sldId id="336" r:id="rId48"/>
    <p:sldId id="388" r:id="rId49"/>
    <p:sldId id="378" r:id="rId50"/>
    <p:sldId id="379" r:id="rId51"/>
    <p:sldId id="381" r:id="rId52"/>
    <p:sldId id="461" r:id="rId53"/>
    <p:sldId id="383" r:id="rId54"/>
    <p:sldId id="392" r:id="rId55"/>
    <p:sldId id="454" r:id="rId56"/>
    <p:sldId id="445" r:id="rId57"/>
    <p:sldId id="463" r:id="rId58"/>
    <p:sldId id="462" r:id="rId59"/>
    <p:sldId id="446" r:id="rId60"/>
    <p:sldId id="447" r:id="rId61"/>
    <p:sldId id="448" r:id="rId62"/>
    <p:sldId id="449" r:id="rId63"/>
    <p:sldId id="450" r:id="rId64"/>
    <p:sldId id="451" r:id="rId65"/>
    <p:sldId id="452" r:id="rId66"/>
    <p:sldId id="455" r:id="rId67"/>
    <p:sldId id="453" r:id="rId68"/>
    <p:sldId id="410" r:id="rId69"/>
    <p:sldId id="407" r:id="rId70"/>
    <p:sldId id="411" r:id="rId71"/>
    <p:sldId id="408" r:id="rId72"/>
    <p:sldId id="409" r:id="rId73"/>
    <p:sldId id="398" r:id="rId74"/>
    <p:sldId id="412" r:id="rId75"/>
    <p:sldId id="414" r:id="rId76"/>
    <p:sldId id="413" r:id="rId77"/>
    <p:sldId id="415" r:id="rId78"/>
    <p:sldId id="416" r:id="rId79"/>
    <p:sldId id="397" r:id="rId80"/>
    <p:sldId id="418" r:id="rId81"/>
    <p:sldId id="420" r:id="rId82"/>
    <p:sldId id="421" r:id="rId83"/>
    <p:sldId id="465" r:id="rId84"/>
    <p:sldId id="457" r:id="rId85"/>
    <p:sldId id="466" r:id="rId86"/>
    <p:sldId id="458" r:id="rId87"/>
    <p:sldId id="467" r:id="rId88"/>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ACBB"/>
    <a:srgbClr val="40ABD0"/>
    <a:srgbClr val="256B75"/>
    <a:srgbClr val="3DB2C2"/>
    <a:srgbClr val="3DB2B5"/>
    <a:srgbClr val="CE0C2C"/>
    <a:srgbClr val="D90D2F"/>
    <a:srgbClr val="E10D30"/>
    <a:srgbClr val="FC1921"/>
    <a:srgbClr val="E201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2544" autoAdjust="0"/>
    <p:restoredTop sz="88825" autoAdjust="0"/>
  </p:normalViewPr>
  <p:slideViewPr>
    <p:cSldViewPr>
      <p:cViewPr>
        <p:scale>
          <a:sx n="60" d="100"/>
          <a:sy n="60" d="100"/>
        </p:scale>
        <p:origin x="-870" y="-150"/>
      </p:cViewPr>
      <p:guideLst>
        <p:guide orient="horz" pos="2160"/>
        <p:guide pos="2880"/>
      </p:guideLst>
    </p:cSldViewPr>
  </p:slideViewPr>
  <p:notesTextViewPr>
    <p:cViewPr>
      <p:scale>
        <a:sx n="1" d="1"/>
        <a:sy n="1" d="1"/>
      </p:scale>
      <p:origin x="0" y="0"/>
    </p:cViewPr>
  </p:notesTextViewPr>
  <p:notesViewPr>
    <p:cSldViewPr>
      <p:cViewPr varScale="1">
        <p:scale>
          <a:sx n="50" d="100"/>
          <a:sy n="50" d="100"/>
        </p:scale>
        <p:origin x="-275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7.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slide" Target="slides/slide41.xml"/><Relationship Id="rId68" Type="http://schemas.openxmlformats.org/officeDocument/2006/relationships/slide" Target="slides/slide46.xml"/><Relationship Id="rId76" Type="http://schemas.openxmlformats.org/officeDocument/2006/relationships/slide" Target="slides/slide54.xml"/><Relationship Id="rId84" Type="http://schemas.openxmlformats.org/officeDocument/2006/relationships/slide" Target="slides/slide62.xml"/><Relationship Id="rId89" Type="http://schemas.openxmlformats.org/officeDocument/2006/relationships/notesMaster" Target="notesMasters/notesMaster1.xml"/><Relationship Id="rId7" Type="http://schemas.openxmlformats.org/officeDocument/2006/relationships/slideMaster" Target="slideMasters/slideMaster3.xml"/><Relationship Id="rId71" Type="http://schemas.openxmlformats.org/officeDocument/2006/relationships/slide" Target="slides/slide49.xml"/><Relationship Id="rId9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7.xml"/><Relationship Id="rId11" Type="http://schemas.openxmlformats.org/officeDocument/2006/relationships/slideMaster" Target="slideMasters/slideMaster7.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slide" Target="slides/slide44.xml"/><Relationship Id="rId74" Type="http://schemas.openxmlformats.org/officeDocument/2006/relationships/slide" Target="slides/slide52.xml"/><Relationship Id="rId79" Type="http://schemas.openxmlformats.org/officeDocument/2006/relationships/slide" Target="slides/slide57.xml"/><Relationship Id="rId87" Type="http://schemas.openxmlformats.org/officeDocument/2006/relationships/slide" Target="slides/slide65.xml"/><Relationship Id="rId5" Type="http://schemas.openxmlformats.org/officeDocument/2006/relationships/slideMaster" Target="slideMasters/slideMaster1.xml"/><Relationship Id="rId61" Type="http://schemas.openxmlformats.org/officeDocument/2006/relationships/slide" Target="slides/slide39.xml"/><Relationship Id="rId82" Type="http://schemas.openxmlformats.org/officeDocument/2006/relationships/slide" Target="slides/slide60.xml"/><Relationship Id="rId90" Type="http://schemas.openxmlformats.org/officeDocument/2006/relationships/presProps" Target="presProps.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slide" Target="slides/slide55.xml"/><Relationship Id="rId8" Type="http://schemas.openxmlformats.org/officeDocument/2006/relationships/slideMaster" Target="slideMasters/slideMaster4.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slide" Target="slides/slide58.xml"/><Relationship Id="rId85" Type="http://schemas.openxmlformats.org/officeDocument/2006/relationships/slide" Target="slides/slide63.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16.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slide" Target="slides/slide66.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6.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4" Type="http://schemas.openxmlformats.org/officeDocument/2006/relationships/customXml" Target="../customXml/item4.xml"/><Relationship Id="rId9" Type="http://schemas.openxmlformats.org/officeDocument/2006/relationships/slideMaster" Target="slideMasters/slideMaster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3569956873478703"/>
          <c:y val="5.1670561270542245E-2"/>
        </c:manualLayout>
      </c:layout>
      <c:overlay val="0"/>
      <c:spPr>
        <a:solidFill>
          <a:schemeClr val="accent1"/>
        </a:solidFill>
      </c:spPr>
    </c:title>
    <c:autoTitleDeleted val="0"/>
    <c:plotArea>
      <c:layout/>
      <c:pieChart>
        <c:varyColors val="1"/>
        <c:ser>
          <c:idx val="0"/>
          <c:order val="0"/>
          <c:tx>
            <c:strRef>
              <c:f>Sheet1!$B$1</c:f>
              <c:strCache>
                <c:ptCount val="1"/>
                <c:pt idx="0">
                  <c:v>IEA Energy for all scenario</c:v>
                </c:pt>
              </c:strCache>
            </c:strRef>
          </c:tx>
          <c:spPr>
            <a:solidFill>
              <a:srgbClr val="92D050"/>
            </a:solidFill>
          </c:spPr>
          <c:dPt>
            <c:idx val="0"/>
            <c:bubble3D val="0"/>
            <c:spPr>
              <a:solidFill>
                <a:srgbClr val="FF0000"/>
              </a:solidFill>
            </c:spPr>
          </c:dPt>
          <c:cat>
            <c:strRef>
              <c:f>Sheet1!$A$2:$A$3</c:f>
              <c:strCache>
                <c:ptCount val="2"/>
                <c:pt idx="0">
                  <c:v>Grid</c:v>
                </c:pt>
                <c:pt idx="1">
                  <c:v>Off-grid</c:v>
                </c:pt>
              </c:strCache>
            </c:strRef>
          </c:cat>
          <c:val>
            <c:numRef>
              <c:f>Sheet1!$B$2:$B$3</c:f>
              <c:numCache>
                <c:formatCode>General</c:formatCode>
                <c:ptCount val="2"/>
                <c:pt idx="0">
                  <c:v>35</c:v>
                </c:pt>
                <c:pt idx="1">
                  <c:v>65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w="6350" cmpd="sng">
      <a:solidFill>
        <a:schemeClr val="accent1"/>
      </a:solidFill>
    </a:ln>
  </c:spPr>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World </a:t>
            </a:r>
          </a:p>
          <a:p>
            <a:pPr>
              <a:defRPr/>
            </a:pPr>
            <a:r>
              <a:rPr lang="en-US" dirty="0" smtClean="0"/>
              <a:t>Bank</a:t>
            </a:r>
            <a:endParaRPr lang="en-US" dirty="0"/>
          </a:p>
        </c:rich>
      </c:tx>
      <c:overlay val="0"/>
    </c:title>
    <c:autoTitleDeleted val="0"/>
    <c:plotArea>
      <c:layout/>
      <c:pieChart>
        <c:varyColors val="1"/>
        <c:ser>
          <c:idx val="0"/>
          <c:order val="0"/>
          <c:tx>
            <c:strRef>
              <c:f>Sheet1!$B$1</c:f>
              <c:strCache>
                <c:ptCount val="1"/>
                <c:pt idx="0">
                  <c:v>Sales</c:v>
                </c:pt>
              </c:strCache>
            </c:strRef>
          </c:tx>
          <c:spPr>
            <a:solidFill>
              <a:srgbClr val="FF0000"/>
            </a:solidFill>
          </c:spPr>
          <c:dPt>
            <c:idx val="1"/>
            <c:bubble3D val="0"/>
            <c:spPr>
              <a:solidFill>
                <a:srgbClr val="92D050"/>
              </a:solidFill>
            </c:spPr>
          </c:dPt>
          <c:cat>
            <c:strRef>
              <c:f>Sheet1!$A$2:$A$3</c:f>
              <c:strCache>
                <c:ptCount val="2"/>
                <c:pt idx="0">
                  <c:v>Grid</c:v>
                </c:pt>
                <c:pt idx="1">
                  <c:v>Off-grid</c:v>
                </c:pt>
              </c:strCache>
            </c:strRef>
          </c:cat>
          <c:val>
            <c:numRef>
              <c:f>Sheet1!$B$2:$B$3</c:f>
              <c:numCache>
                <c:formatCode>General</c:formatCode>
                <c:ptCount val="2"/>
                <c:pt idx="0">
                  <c:v>75</c:v>
                </c:pt>
                <c:pt idx="1">
                  <c:v>25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Inter</a:t>
            </a:r>
            <a:r>
              <a:rPr lang="en-US" baseline="0" dirty="0" smtClean="0"/>
              <a:t> American </a:t>
            </a:r>
            <a:r>
              <a:rPr lang="en-US" baseline="0" dirty="0" err="1" smtClean="0"/>
              <a:t>Dev.Bank</a:t>
            </a:r>
            <a:endParaRPr lang="en-US" dirty="0"/>
          </a:p>
        </c:rich>
      </c:tx>
      <c:overlay val="0"/>
    </c:title>
    <c:autoTitleDeleted val="0"/>
    <c:plotArea>
      <c:layout/>
      <c:pieChart>
        <c:varyColors val="1"/>
        <c:ser>
          <c:idx val="0"/>
          <c:order val="0"/>
          <c:tx>
            <c:strRef>
              <c:f>Sheet1!$B$1</c:f>
              <c:strCache>
                <c:ptCount val="1"/>
                <c:pt idx="0">
                  <c:v>Sales</c:v>
                </c:pt>
              </c:strCache>
            </c:strRef>
          </c:tx>
          <c:spPr>
            <a:solidFill>
              <a:srgbClr val="FF0000"/>
            </a:solidFill>
          </c:spPr>
          <c:dPt>
            <c:idx val="1"/>
            <c:bubble3D val="0"/>
            <c:spPr>
              <a:solidFill>
                <a:srgbClr val="92D050"/>
              </a:solidFill>
            </c:spPr>
          </c:dPt>
          <c:cat>
            <c:strRef>
              <c:f>Sheet1!$A$2:$A$3</c:f>
              <c:strCache>
                <c:ptCount val="2"/>
                <c:pt idx="0">
                  <c:v>Grid</c:v>
                </c:pt>
                <c:pt idx="1">
                  <c:v>Off-grid</c:v>
                </c:pt>
              </c:strCache>
            </c:strRef>
          </c:cat>
          <c:val>
            <c:numRef>
              <c:f>Sheet1!$B$2:$B$3</c:f>
              <c:numCache>
                <c:formatCode>General</c:formatCode>
                <c:ptCount val="2"/>
                <c:pt idx="0">
                  <c:v>75</c:v>
                </c:pt>
                <c:pt idx="1">
                  <c:v>25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Asia Dev. Bank</a:t>
            </a:r>
            <a:endParaRPr lang="en-US" dirty="0"/>
          </a:p>
        </c:rich>
      </c:tx>
      <c:overlay val="0"/>
    </c:title>
    <c:autoTitleDeleted val="0"/>
    <c:plotArea>
      <c:layout/>
      <c:pieChart>
        <c:varyColors val="1"/>
        <c:ser>
          <c:idx val="0"/>
          <c:order val="0"/>
          <c:tx>
            <c:strRef>
              <c:f>Sheet1!$B$1</c:f>
              <c:strCache>
                <c:ptCount val="1"/>
                <c:pt idx="0">
                  <c:v>Sales</c:v>
                </c:pt>
              </c:strCache>
            </c:strRef>
          </c:tx>
          <c:dPt>
            <c:idx val="0"/>
            <c:bubble3D val="0"/>
            <c:spPr>
              <a:solidFill>
                <a:srgbClr val="FF0000"/>
              </a:solidFill>
            </c:spPr>
          </c:dPt>
          <c:dPt>
            <c:idx val="1"/>
            <c:bubble3D val="0"/>
            <c:spPr>
              <a:solidFill>
                <a:srgbClr val="92D050"/>
              </a:solidFill>
            </c:spPr>
          </c:dPt>
          <c:cat>
            <c:strRef>
              <c:f>Sheet1!$A$2:$A$3</c:f>
              <c:strCache>
                <c:ptCount val="2"/>
                <c:pt idx="0">
                  <c:v>Grid</c:v>
                </c:pt>
                <c:pt idx="1">
                  <c:v>Off-grid</c:v>
                </c:pt>
              </c:strCache>
            </c:strRef>
          </c:cat>
          <c:val>
            <c:numRef>
              <c:f>Sheet1!$B$2:$B$3</c:f>
              <c:numCache>
                <c:formatCode>General</c:formatCode>
                <c:ptCount val="2"/>
                <c:pt idx="0">
                  <c:v>93</c:v>
                </c:pt>
                <c:pt idx="1">
                  <c:v>7</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African Dev. Bank</a:t>
            </a:r>
            <a:endParaRPr lang="en-US" dirty="0"/>
          </a:p>
        </c:rich>
      </c:tx>
      <c:overlay val="0"/>
    </c:title>
    <c:autoTitleDeleted val="0"/>
    <c:plotArea>
      <c:layout/>
      <c:pieChart>
        <c:varyColors val="1"/>
        <c:ser>
          <c:idx val="0"/>
          <c:order val="0"/>
          <c:tx>
            <c:strRef>
              <c:f>Sheet1!$B$1</c:f>
              <c:strCache>
                <c:ptCount val="1"/>
                <c:pt idx="0">
                  <c:v>Sales</c:v>
                </c:pt>
              </c:strCache>
            </c:strRef>
          </c:tx>
          <c:dPt>
            <c:idx val="0"/>
            <c:bubble3D val="0"/>
            <c:spPr>
              <a:solidFill>
                <a:srgbClr val="FF0000"/>
              </a:solidFill>
            </c:spPr>
          </c:dPt>
          <c:cat>
            <c:strRef>
              <c:f>Sheet1!$A$2:$A$3</c:f>
              <c:strCache>
                <c:ptCount val="2"/>
                <c:pt idx="0">
                  <c:v>Grid</c:v>
                </c:pt>
                <c:pt idx="1">
                  <c:v>Off-grid</c:v>
                </c:pt>
              </c:strCache>
            </c:strRef>
          </c:cat>
          <c:val>
            <c:numRef>
              <c:f>Sheet1!$B$2:$B$3</c:f>
              <c:numCache>
                <c:formatCode>General</c:formatCode>
                <c:ptCount val="2"/>
                <c:pt idx="0">
                  <c:v>100</c:v>
                </c:pt>
                <c:pt idx="1">
                  <c:v>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a:pPr>
            <a:r>
              <a:rPr lang="en-GB" sz="2400"/>
              <a:t>$214</a:t>
            </a:r>
            <a:r>
              <a:rPr lang="en-GB" sz="2400" baseline="0"/>
              <a:t>b Global health R&amp;D spend</a:t>
            </a:r>
            <a:endParaRPr lang="en-GB" sz="2400"/>
          </a:p>
        </c:rich>
      </c:tx>
      <c:layout>
        <c:manualLayout>
          <c:xMode val="edge"/>
          <c:yMode val="edge"/>
          <c:x val="4.6969190389662831E-2"/>
          <c:y val="1.6280242366232812E-2"/>
        </c:manualLayout>
      </c:layout>
      <c:overlay val="0"/>
    </c:title>
    <c:autoTitleDeleted val="0"/>
    <c:plotArea>
      <c:layout>
        <c:manualLayout>
          <c:layoutTarget val="inner"/>
          <c:xMode val="edge"/>
          <c:yMode val="edge"/>
          <c:x val="2.1965031294165147E-2"/>
          <c:y val="0.20414297427429465"/>
          <c:w val="0.63858267716535433"/>
          <c:h val="0.79585708425559554"/>
        </c:manualLayout>
      </c:layout>
      <c:pieChart>
        <c:varyColors val="1"/>
        <c:ser>
          <c:idx val="0"/>
          <c:order val="0"/>
          <c:dLbls>
            <c:dLbl>
              <c:idx val="0"/>
              <c:layout>
                <c:manualLayout>
                  <c:x val="8.9975368463558192E-3"/>
                  <c:y val="0.10958036643388039"/>
                </c:manualLayout>
              </c:layout>
              <c:tx>
                <c:rich>
                  <a:bodyPr/>
                  <a:lstStyle/>
                  <a:p>
                    <a:r>
                      <a:rPr lang="en-US" sz="2400"/>
                      <a:t>60%</a:t>
                    </a:r>
                  </a:p>
                </c:rich>
              </c:tx>
              <c:showLegendKey val="0"/>
              <c:showVal val="0"/>
              <c:showCatName val="0"/>
              <c:showSerName val="0"/>
              <c:showPercent val="1"/>
              <c:showBubbleSize val="0"/>
            </c:dLbl>
            <c:dLbl>
              <c:idx val="1"/>
              <c:layout>
                <c:manualLayout>
                  <c:x val="1.0256410256410256E-2"/>
                  <c:y val="-0.22900446958884912"/>
                </c:manualLayout>
              </c:layout>
              <c:spPr/>
              <c:txPr>
                <a:bodyPr/>
                <a:lstStyle/>
                <a:p>
                  <a:pPr>
                    <a:defRPr sz="2400"/>
                  </a:pPr>
                  <a:endParaRPr lang="en-US"/>
                </a:p>
              </c:txPr>
              <c:showLegendKey val="0"/>
              <c:showVal val="0"/>
              <c:showCatName val="0"/>
              <c:showSerName val="0"/>
              <c:showPercent val="1"/>
              <c:showBubbleSize val="0"/>
            </c:dLbl>
            <c:showLegendKey val="0"/>
            <c:showVal val="0"/>
            <c:showCatName val="0"/>
            <c:showSerName val="0"/>
            <c:showPercent val="1"/>
            <c:showBubbleSize val="0"/>
            <c:showLeaderLines val="1"/>
          </c:dLbls>
          <c:cat>
            <c:strRef>
              <c:f>Sheet1!$C$7:$C$8</c:f>
              <c:strCache>
                <c:ptCount val="2"/>
                <c:pt idx="0">
                  <c:v>Private Sector </c:v>
                </c:pt>
                <c:pt idx="1">
                  <c:v>Government and philanthropy</c:v>
                </c:pt>
              </c:strCache>
            </c:strRef>
          </c:cat>
          <c:val>
            <c:numRef>
              <c:f>Sheet1!$D$7:$D$8</c:f>
              <c:numCache>
                <c:formatCode>General</c:formatCode>
                <c:ptCount val="2"/>
                <c:pt idx="0">
                  <c:v>128.4</c:v>
                </c:pt>
                <c:pt idx="1">
                  <c:v>85.600000000000009</c:v>
                </c:pt>
              </c:numCache>
            </c:numRef>
          </c:val>
        </c:ser>
        <c:ser>
          <c:idx val="1"/>
          <c:order val="1"/>
          <c:dLbls>
            <c:showLegendKey val="0"/>
            <c:showVal val="0"/>
            <c:showCatName val="0"/>
            <c:showSerName val="0"/>
            <c:showPercent val="1"/>
            <c:showBubbleSize val="0"/>
            <c:showLeaderLines val="1"/>
          </c:dLbls>
          <c:cat>
            <c:strRef>
              <c:f>Sheet1!$C$7:$C$8</c:f>
              <c:strCache>
                <c:ptCount val="2"/>
                <c:pt idx="0">
                  <c:v>Private Sector </c:v>
                </c:pt>
                <c:pt idx="1">
                  <c:v>Government and philanthropy</c:v>
                </c:pt>
              </c:strCache>
            </c:strRef>
          </c:cat>
          <c:val>
            <c:numRef>
              <c:f>Sheet1!$D$12:$D$13</c:f>
              <c:numCache>
                <c:formatCode>General</c:formatCode>
                <c:ptCount val="2"/>
                <c:pt idx="0">
                  <c:v>0.375</c:v>
                </c:pt>
                <c:pt idx="1">
                  <c:v>2.1</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69259943339628927"/>
          <c:y val="0.41434370540025467"/>
          <c:w val="0.30740060569351907"/>
          <c:h val="0.29904349000591635"/>
        </c:manualLayout>
      </c:layout>
      <c:overlay val="0"/>
      <c:txPr>
        <a:bodyPr/>
        <a:lstStyle/>
        <a:p>
          <a:pPr>
            <a:defRPr sz="1800"/>
          </a:pPr>
          <a:endParaRPr lang="en-US"/>
        </a:p>
      </c:txPr>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a:pPr>
            <a:r>
              <a:rPr lang="en-GB" sz="2400"/>
              <a:t>$2.5b</a:t>
            </a:r>
            <a:r>
              <a:rPr lang="en-GB" sz="2400" baseline="0"/>
              <a:t> R&amp;D</a:t>
            </a:r>
            <a:r>
              <a:rPr lang="en-GB" sz="2400"/>
              <a:t> on neglected diseases of poverty</a:t>
            </a:r>
          </a:p>
        </c:rich>
      </c:tx>
      <c:overlay val="0"/>
    </c:title>
    <c:autoTitleDeleted val="0"/>
    <c:plotArea>
      <c:layout>
        <c:manualLayout>
          <c:layoutTarget val="inner"/>
          <c:xMode val="edge"/>
          <c:yMode val="edge"/>
          <c:x val="0.56460036013114123"/>
          <c:y val="0.54316609748675271"/>
          <c:w val="8.4494074520318874E-2"/>
          <c:h val="0.10763568540693547"/>
        </c:manualLayout>
      </c:layout>
      <c:pieChart>
        <c:varyColors val="1"/>
        <c:ser>
          <c:idx val="0"/>
          <c:order val="0"/>
          <c:dLbls>
            <c:dLbl>
              <c:idx val="0"/>
              <c:layout>
                <c:manualLayout>
                  <c:x val="3.8004073396982731E-2"/>
                  <c:y val="-9.3878156050293926E-2"/>
                </c:manualLayout>
              </c:layout>
              <c:tx>
                <c:rich>
                  <a:bodyPr/>
                  <a:lstStyle/>
                  <a:p>
                    <a:r>
                      <a:rPr lang="en-US" sz="2400" dirty="0" smtClean="0"/>
                      <a:t>15</a:t>
                    </a:r>
                    <a:r>
                      <a:rPr lang="en-US" sz="2400" dirty="0"/>
                      <a:t>%</a:t>
                    </a:r>
                    <a:endParaRPr lang="en-US" dirty="0"/>
                  </a:p>
                </c:rich>
              </c:tx>
              <c:showLegendKey val="0"/>
              <c:showVal val="0"/>
              <c:showCatName val="1"/>
              <c:showSerName val="0"/>
              <c:showPercent val="1"/>
              <c:showBubbleSize val="0"/>
            </c:dLbl>
            <c:dLbl>
              <c:idx val="1"/>
              <c:layout>
                <c:manualLayout>
                  <c:x val="1.6170352741769665E-2"/>
                  <c:y val="5.184508484564517E-3"/>
                </c:manualLayout>
              </c:layout>
              <c:tx>
                <c:rich>
                  <a:bodyPr/>
                  <a:lstStyle/>
                  <a:p>
                    <a:r>
                      <a:rPr lang="en-US" sz="2400"/>
                      <a:t>
85%</a:t>
                    </a:r>
                    <a:endParaRPr lang="en-US"/>
                  </a:p>
                </c:rich>
              </c:tx>
              <c:showLegendKey val="0"/>
              <c:showVal val="0"/>
              <c:showCatName val="1"/>
              <c:showSerName val="0"/>
              <c:showPercent val="1"/>
              <c:showBubbleSize val="0"/>
            </c:dLbl>
            <c:txPr>
              <a:bodyPr/>
              <a:lstStyle/>
              <a:p>
                <a:pPr>
                  <a:defRPr sz="2400"/>
                </a:pPr>
                <a:endParaRPr lang="en-US"/>
              </a:p>
            </c:txPr>
            <c:showLegendKey val="0"/>
            <c:showVal val="0"/>
            <c:showCatName val="1"/>
            <c:showSerName val="0"/>
            <c:showPercent val="1"/>
            <c:showBubbleSize val="0"/>
            <c:showLeaderLines val="1"/>
          </c:dLbls>
          <c:cat>
            <c:strRef>
              <c:f>Sheet1!$C$12:$C$13</c:f>
              <c:strCache>
                <c:ptCount val="2"/>
                <c:pt idx="0">
                  <c:v>Private Sector </c:v>
                </c:pt>
                <c:pt idx="1">
                  <c:v>Government and philanthropy</c:v>
                </c:pt>
              </c:strCache>
            </c:strRef>
          </c:cat>
          <c:val>
            <c:numRef>
              <c:f>Sheet1!$D$12:$D$13</c:f>
              <c:numCache>
                <c:formatCode>General</c:formatCode>
                <c:ptCount val="2"/>
                <c:pt idx="0">
                  <c:v>0.375</c:v>
                </c:pt>
                <c:pt idx="1">
                  <c:v>2.1</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0.01724</cdr:x>
      <cdr:y>0</cdr:y>
    </cdr:from>
    <cdr:to>
      <cdr:x>1</cdr:x>
      <cdr:y>1</cdr:y>
    </cdr:to>
    <cdr:sp macro="" textlink="">
      <cdr:nvSpPr>
        <cdr:cNvPr id="2" name="Rectangle 1"/>
        <cdr:cNvSpPr/>
      </cdr:nvSpPr>
      <cdr:spPr>
        <a:xfrm xmlns:a="http://schemas.openxmlformats.org/drawingml/2006/main">
          <a:off x="54626" y="0"/>
          <a:ext cx="3113726" cy="4289696"/>
        </a:xfrm>
        <a:prstGeom xmlns:a="http://schemas.openxmlformats.org/drawingml/2006/main" prst="rect">
          <a:avLst/>
        </a:prstGeom>
        <a:noFill xmlns:a="http://schemas.openxmlformats.org/drawingml/2006/main"/>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GB" dirty="0"/>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dirty="0"/>
          </a:p>
        </p:txBody>
      </p:sp>
      <p:sp>
        <p:nvSpPr>
          <p:cNvPr id="204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GB" dirty="0"/>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DC0047DB-D45A-44D6-BB7A-71542D3D4565}" type="slidenum">
              <a:rPr lang="en-GB"/>
              <a:pPr>
                <a:defRPr/>
              </a:pPr>
              <a:t>‹#›</a:t>
            </a:fld>
            <a:endParaRPr lang="en-GB" dirty="0"/>
          </a:p>
        </p:txBody>
      </p:sp>
    </p:spTree>
    <p:extLst>
      <p:ext uri="{BB962C8B-B14F-4D97-AF65-F5344CB8AC3E}">
        <p14:creationId xmlns:p14="http://schemas.microsoft.com/office/powerpoint/2010/main" val="4651573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pPr>
                <a:defRPr/>
              </a:pPr>
              <a:t>8</a:t>
            </a:fld>
            <a:endParaRPr lang="en-GB"/>
          </a:p>
        </p:txBody>
      </p:sp>
    </p:spTree>
    <p:extLst>
      <p:ext uri="{BB962C8B-B14F-4D97-AF65-F5344CB8AC3E}">
        <p14:creationId xmlns:p14="http://schemas.microsoft.com/office/powerpoint/2010/main" val="1453415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solidFill>
                  <a:prstClr val="black"/>
                </a:solidFill>
              </a:rPr>
              <a:pPr>
                <a:defRPr/>
              </a:pPr>
              <a:t>44</a:t>
            </a:fld>
            <a:endParaRPr lang="en-GB">
              <a:solidFill>
                <a:prstClr val="black"/>
              </a:solidFill>
            </a:endParaRPr>
          </a:p>
        </p:txBody>
      </p:sp>
    </p:spTree>
    <p:extLst>
      <p:ext uri="{BB962C8B-B14F-4D97-AF65-F5344CB8AC3E}">
        <p14:creationId xmlns:p14="http://schemas.microsoft.com/office/powerpoint/2010/main" val="2950119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solidFill>
                  <a:prstClr val="black"/>
                </a:solidFill>
              </a:rPr>
              <a:pPr>
                <a:defRPr/>
              </a:pPr>
              <a:t>45</a:t>
            </a:fld>
            <a:endParaRPr lang="en-GB">
              <a:solidFill>
                <a:prstClr val="black"/>
              </a:solidFill>
            </a:endParaRPr>
          </a:p>
        </p:txBody>
      </p:sp>
    </p:spTree>
    <p:extLst>
      <p:ext uri="{BB962C8B-B14F-4D97-AF65-F5344CB8AC3E}">
        <p14:creationId xmlns:p14="http://schemas.microsoft.com/office/powerpoint/2010/main" val="2950119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solidFill>
                  <a:prstClr val="black"/>
                </a:solidFill>
              </a:rPr>
              <a:pPr>
                <a:defRPr/>
              </a:pPr>
              <a:t>47</a:t>
            </a:fld>
            <a:endParaRPr lang="en-GB">
              <a:solidFill>
                <a:prstClr val="black"/>
              </a:solidFill>
            </a:endParaRPr>
          </a:p>
        </p:txBody>
      </p:sp>
    </p:spTree>
    <p:extLst>
      <p:ext uri="{BB962C8B-B14F-4D97-AF65-F5344CB8AC3E}">
        <p14:creationId xmlns:p14="http://schemas.microsoft.com/office/powerpoint/2010/main" val="2950119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solidFill>
                  <a:prstClr val="black"/>
                </a:solidFill>
              </a:rPr>
              <a:pPr>
                <a:defRPr/>
              </a:pPr>
              <a:t>48</a:t>
            </a:fld>
            <a:endParaRPr lang="en-GB">
              <a:solidFill>
                <a:prstClr val="black"/>
              </a:solidFill>
            </a:endParaRPr>
          </a:p>
        </p:txBody>
      </p:sp>
    </p:spTree>
    <p:extLst>
      <p:ext uri="{BB962C8B-B14F-4D97-AF65-F5344CB8AC3E}">
        <p14:creationId xmlns:p14="http://schemas.microsoft.com/office/powerpoint/2010/main" val="2826455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solidFill>
                  <a:prstClr val="black"/>
                </a:solidFill>
              </a:rPr>
              <a:pPr>
                <a:defRPr/>
              </a:pPr>
              <a:t>49</a:t>
            </a:fld>
            <a:endParaRPr lang="en-GB">
              <a:solidFill>
                <a:prstClr val="black"/>
              </a:solidFill>
            </a:endParaRPr>
          </a:p>
        </p:txBody>
      </p:sp>
    </p:spTree>
    <p:extLst>
      <p:ext uri="{BB962C8B-B14F-4D97-AF65-F5344CB8AC3E}">
        <p14:creationId xmlns:p14="http://schemas.microsoft.com/office/powerpoint/2010/main" val="2950119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smtClean="0"/>
              <a:t>IEA 2011 IEA estimate most commonly used to predict costs per annum to achieve universal access (</a:t>
            </a:r>
            <a:r>
              <a:rPr lang="en-GB" dirty="0" err="1" smtClean="0"/>
              <a:t>elec</a:t>
            </a:r>
            <a:r>
              <a:rPr lang="en-GB" dirty="0" smtClean="0"/>
              <a:t> and cooking) by 2030 – NOW</a:t>
            </a:r>
            <a:r>
              <a:rPr lang="en-GB" baseline="0" dirty="0" smtClean="0"/>
              <a:t> SDG!</a:t>
            </a:r>
          </a:p>
          <a:p>
            <a:endParaRPr lang="en-GB" baseline="0" dirty="0" smtClean="0"/>
          </a:p>
          <a:p>
            <a:r>
              <a:rPr lang="en-GB" baseline="0" dirty="0" smtClean="0"/>
              <a:t>Latest (2015) IEA figures for actual spend are for the year 2013 – This is up 40% on 2009 figure ($9b) – so some good news. But still less than 25% of annual spend needed</a:t>
            </a:r>
          </a:p>
          <a:p>
            <a:endParaRPr lang="en-GB" baseline="0" dirty="0" smtClean="0"/>
          </a:p>
          <a:p>
            <a:r>
              <a:rPr lang="en-GB" baseline="0" dirty="0" smtClean="0"/>
              <a:t>Big question is how to fill that gap? Conventional wisdom is that public subsidy is not the answer…. There will never be enough to meet these massive investment requirements. Prob. right to say shouldn’t rely on pub. Subsidy alone. But just for the sake of argument lest see how big that investment requirement is to existing pub. Subsidies…. Say for example on FOSSIL FUELS!!</a:t>
            </a:r>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pPr>
                <a:defRPr/>
              </a:pPr>
              <a:t>50</a:t>
            </a:fld>
            <a:endParaRPr lang="en-GB"/>
          </a:p>
        </p:txBody>
      </p:sp>
    </p:spTree>
    <p:extLst>
      <p:ext uri="{BB962C8B-B14F-4D97-AF65-F5344CB8AC3E}">
        <p14:creationId xmlns:p14="http://schemas.microsoft.com/office/powerpoint/2010/main" val="3791704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IRENA – the intergovernmental renewable energy body – estimated that</a:t>
            </a:r>
            <a:r>
              <a:rPr lang="en-GB" baseline="0" dirty="0" smtClean="0"/>
              <a:t> if you included these pollution costs or subsidies then the total annual subsidy to the fossil fuel industry is closer to $1900 billion per annum – 39 times the required annual investment and 145 times the current actual investment in energy access.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So next time someone tells you there is no way we could ever find sufficient public funding to make a bigger contribution to energy access take that with a pinch of salt!</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pPr>
                <a:defRPr/>
              </a:pPr>
              <a:t>51</a:t>
            </a:fld>
            <a:endParaRPr lang="en-GB"/>
          </a:p>
        </p:txBody>
      </p:sp>
    </p:spTree>
    <p:extLst>
      <p:ext uri="{BB962C8B-B14F-4D97-AF65-F5344CB8AC3E}">
        <p14:creationId xmlns:p14="http://schemas.microsoft.com/office/powerpoint/2010/main" val="2826455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solidFill>
                  <a:prstClr val="black"/>
                </a:solidFill>
              </a:rPr>
              <a:pPr>
                <a:defRPr/>
              </a:pPr>
              <a:t>52</a:t>
            </a:fld>
            <a:endParaRPr lang="en-GB">
              <a:solidFill>
                <a:prstClr val="black"/>
              </a:solidFill>
            </a:endParaRPr>
          </a:p>
        </p:txBody>
      </p:sp>
    </p:spTree>
    <p:extLst>
      <p:ext uri="{BB962C8B-B14F-4D97-AF65-F5344CB8AC3E}">
        <p14:creationId xmlns:p14="http://schemas.microsoft.com/office/powerpoint/2010/main" val="2950119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IRENA – the intergovernmental renewable energy body – estimated that</a:t>
            </a:r>
            <a:r>
              <a:rPr lang="en-GB" baseline="0" dirty="0" smtClean="0"/>
              <a:t> if you included these pollution costs or subsidies then the total annual subsidy to the fossil fuel industry is closer to $1900 billion per annum – 39 times the required annual investment and 145 times the current actual investment in energy access.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So next time someone tells you there is no way we could ever find sufficient public funding to make a bigger contribution to energy access take that with a pinch of salt!</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solidFill>
                  <a:prstClr val="black"/>
                </a:solidFill>
              </a:rPr>
              <a:pPr>
                <a:defRPr/>
              </a:pPr>
              <a:t>53</a:t>
            </a:fld>
            <a:endParaRPr lang="en-GB">
              <a:solidFill>
                <a:prstClr val="black"/>
              </a:solidFill>
            </a:endParaRPr>
          </a:p>
        </p:txBody>
      </p:sp>
    </p:spTree>
    <p:extLst>
      <p:ext uri="{BB962C8B-B14F-4D97-AF65-F5344CB8AC3E}">
        <p14:creationId xmlns:p14="http://schemas.microsoft.com/office/powerpoint/2010/main" val="2826455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solidFill>
                  <a:prstClr val="black"/>
                </a:solidFill>
              </a:rPr>
              <a:pPr>
                <a:defRPr/>
              </a:pPr>
              <a:t>56</a:t>
            </a:fld>
            <a:endParaRPr lang="en-GB">
              <a:solidFill>
                <a:prstClr val="black"/>
              </a:solidFill>
            </a:endParaRPr>
          </a:p>
        </p:txBody>
      </p:sp>
    </p:spTree>
    <p:extLst>
      <p:ext uri="{BB962C8B-B14F-4D97-AF65-F5344CB8AC3E}">
        <p14:creationId xmlns:p14="http://schemas.microsoft.com/office/powerpoint/2010/main" val="2950119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pPr>
                <a:defRPr/>
              </a:pPr>
              <a:t>9</a:t>
            </a:fld>
            <a:endParaRPr lang="en-GB"/>
          </a:p>
        </p:txBody>
      </p:sp>
    </p:spTree>
    <p:extLst>
      <p:ext uri="{BB962C8B-B14F-4D97-AF65-F5344CB8AC3E}">
        <p14:creationId xmlns:p14="http://schemas.microsoft.com/office/powerpoint/2010/main" val="1453415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mn-ea"/>
                <a:cs typeface="+mn-cs"/>
              </a:rPr>
              <a:t>Humanity has lost control of technology, or rather relinquished it to the vagaries of the market, assuming its ‘invisible hand’ will ensure the most efficient development and dissemination of technology that best meets people’s needs. </a:t>
            </a:r>
          </a:p>
          <a:p>
            <a:endParaRPr lang="en-GB" sz="1200" kern="1200" dirty="0" smtClean="0">
              <a:solidFill>
                <a:schemeClr val="tx1"/>
              </a:solidFill>
              <a:effectLst/>
              <a:latin typeface="Arial" charset="0"/>
              <a:ea typeface="+mn-ea"/>
              <a:cs typeface="+mn-cs"/>
            </a:endParaRPr>
          </a:p>
          <a:p>
            <a:r>
              <a:rPr lang="en-GB" sz="1200" kern="1200" dirty="0" smtClean="0">
                <a:solidFill>
                  <a:schemeClr val="tx1"/>
                </a:solidFill>
                <a:effectLst/>
                <a:latin typeface="Arial" charset="0"/>
                <a:ea typeface="+mn-ea"/>
                <a:cs typeface="+mn-cs"/>
              </a:rPr>
              <a:t>The result is failure. Failure to provide universal access to</a:t>
            </a:r>
            <a:r>
              <a:rPr lang="en-GB" sz="1200" kern="1200" baseline="0" dirty="0" smtClean="0">
                <a:solidFill>
                  <a:schemeClr val="tx1"/>
                </a:solidFill>
                <a:effectLst/>
                <a:latin typeface="Arial" charset="0"/>
                <a:ea typeface="+mn-ea"/>
                <a:cs typeface="+mn-cs"/>
              </a:rPr>
              <a:t> a set of basic technologies tha</a:t>
            </a:r>
            <a:r>
              <a:rPr lang="en-GB" sz="1200" kern="1200" dirty="0" smtClean="0">
                <a:solidFill>
                  <a:schemeClr val="tx1"/>
                </a:solidFill>
                <a:effectLst/>
                <a:latin typeface="Arial" charset="0"/>
                <a:ea typeface="+mn-ea"/>
                <a:cs typeface="+mn-cs"/>
              </a:rPr>
              <a:t>t are key to achieving a basic standard of living</a:t>
            </a:r>
            <a:r>
              <a:rPr lang="en-GB" sz="1200" kern="1200" baseline="0" dirty="0" smtClean="0">
                <a:solidFill>
                  <a:schemeClr val="tx1"/>
                </a:solidFill>
                <a:effectLst/>
                <a:latin typeface="Arial" charset="0"/>
                <a:ea typeface="+mn-ea"/>
                <a:cs typeface="+mn-cs"/>
              </a:rPr>
              <a:t> and a minimum </a:t>
            </a:r>
            <a:r>
              <a:rPr lang="en-GB" sz="1200" kern="1200" dirty="0" smtClean="0">
                <a:solidFill>
                  <a:schemeClr val="tx1"/>
                </a:solidFill>
                <a:effectLst/>
                <a:latin typeface="Arial" charset="0"/>
                <a:ea typeface="+mn-ea"/>
                <a:cs typeface="+mn-cs"/>
              </a:rPr>
              <a:t>social foundation. Failure to control the use of technologies to avoid the risk</a:t>
            </a:r>
            <a:r>
              <a:rPr lang="en-GB" sz="1200" kern="1200" baseline="0" dirty="0" smtClean="0">
                <a:solidFill>
                  <a:schemeClr val="tx1"/>
                </a:solidFill>
                <a:effectLst/>
                <a:latin typeface="Arial" charset="0"/>
                <a:ea typeface="+mn-ea"/>
                <a:cs typeface="+mn-cs"/>
              </a:rPr>
              <a:t> of </a:t>
            </a:r>
            <a:r>
              <a:rPr lang="en-GB" sz="1200" kern="1200" dirty="0" smtClean="0">
                <a:solidFill>
                  <a:schemeClr val="tx1"/>
                </a:solidFill>
                <a:effectLst/>
                <a:latin typeface="Arial" charset="0"/>
                <a:ea typeface="+mn-ea"/>
                <a:cs typeface="+mn-cs"/>
              </a:rPr>
              <a:t>breaching planetary boundaries.</a:t>
            </a:r>
            <a:r>
              <a:rPr lang="en-GB" sz="1200" kern="1200" baseline="0" dirty="0" smtClean="0">
                <a:solidFill>
                  <a:schemeClr val="tx1"/>
                </a:solidFill>
                <a:effectLst/>
                <a:latin typeface="Arial" charset="0"/>
                <a:ea typeface="+mn-ea"/>
                <a:cs typeface="+mn-cs"/>
              </a:rPr>
              <a:t> And failure to guide technology innovation in a direction which addresses the massive challenges of global poverty and environmental sustainability that the world now faces.</a:t>
            </a:r>
          </a:p>
          <a:p>
            <a:endParaRPr lang="en-GB" sz="1200" kern="1200" baseline="0" dirty="0" smtClean="0">
              <a:solidFill>
                <a:schemeClr val="tx1"/>
              </a:solidFill>
              <a:effectLst/>
              <a:latin typeface="Arial" charset="0"/>
              <a:ea typeface="+mn-ea"/>
              <a:cs typeface="+mn-cs"/>
            </a:endParaRPr>
          </a:p>
          <a:p>
            <a:r>
              <a:rPr lang="en-GB" sz="1200" kern="1200" dirty="0" smtClean="0">
                <a:solidFill>
                  <a:schemeClr val="tx1"/>
                </a:solidFill>
                <a:effectLst/>
                <a:latin typeface="Arial" charset="0"/>
                <a:ea typeface="+mn-ea"/>
                <a:cs typeface="+mn-cs"/>
              </a:rPr>
              <a:t>We have to reboot our relationship with technology. This is not incremental change but a radical shift in the way oversight and governance of innovation and access to and use of technology is provided. The lens of Technology Justice has to be used to recognise that some choices are more likely to lead to that safe and equitable space for human development, whilst other choices are more likely to lead in the opposite direction. Responsibility needs to be taken for those decisions rather than hoping market mechanisms can make them by default and without intervention. </a:t>
            </a:r>
          </a:p>
          <a:p>
            <a:endParaRPr lang="en-GB" sz="1200" kern="1200" dirty="0" smtClean="0">
              <a:solidFill>
                <a:schemeClr val="tx1"/>
              </a:solidFill>
              <a:effectLst/>
              <a:latin typeface="Arial" charset="0"/>
              <a:ea typeface="+mn-ea"/>
              <a:cs typeface="+mn-cs"/>
            </a:endParaRPr>
          </a:p>
          <a:p>
            <a:r>
              <a:rPr lang="en-GB" dirty="0" smtClean="0"/>
              <a:t>This is a massive undertaking. Systemic change on a global scale. The point of this forum is to explore how the first steps on that journey might be taken, so I’m not even going to attempt</a:t>
            </a:r>
            <a:r>
              <a:rPr lang="en-GB" baseline="0" dirty="0" smtClean="0"/>
              <a:t> to provide a roadmap. But I do want to finish by offering up some of the questions I think its going to be important to consider and debate in drawing that roadmap.</a:t>
            </a:r>
          </a:p>
          <a:p>
            <a:endParaRPr lang="en-GB" baseline="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solidFill>
                  <a:prstClr val="black"/>
                </a:solidFill>
              </a:rPr>
              <a:pPr>
                <a:defRPr/>
              </a:pPr>
              <a:t>58</a:t>
            </a:fld>
            <a:endParaRPr lang="en-GB" dirty="0">
              <a:solidFill>
                <a:prstClr val="black"/>
              </a:solidFill>
            </a:endParaRPr>
          </a:p>
        </p:txBody>
      </p:sp>
    </p:spTree>
    <p:extLst>
      <p:ext uri="{BB962C8B-B14F-4D97-AF65-F5344CB8AC3E}">
        <p14:creationId xmlns:p14="http://schemas.microsoft.com/office/powerpoint/2010/main" val="2950119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mn-ea"/>
                <a:cs typeface="+mn-cs"/>
              </a:rPr>
              <a:t>Humanity has lost control of technology, or rather relinquished it to the vagaries of the market, assuming its ‘invisible hand’ will ensure the most efficient development and dissemination of technology that best meets people’s needs. </a:t>
            </a:r>
          </a:p>
          <a:p>
            <a:endParaRPr lang="en-GB" sz="1200" kern="1200" dirty="0" smtClean="0">
              <a:solidFill>
                <a:schemeClr val="tx1"/>
              </a:solidFill>
              <a:effectLst/>
              <a:latin typeface="Arial" charset="0"/>
              <a:ea typeface="+mn-ea"/>
              <a:cs typeface="+mn-cs"/>
            </a:endParaRPr>
          </a:p>
          <a:p>
            <a:r>
              <a:rPr lang="en-GB" sz="1200" kern="1200" dirty="0" smtClean="0">
                <a:solidFill>
                  <a:schemeClr val="tx1"/>
                </a:solidFill>
                <a:effectLst/>
                <a:latin typeface="Arial" charset="0"/>
                <a:ea typeface="+mn-ea"/>
                <a:cs typeface="+mn-cs"/>
              </a:rPr>
              <a:t>The result is failure. Failure to provide universal access to</a:t>
            </a:r>
            <a:r>
              <a:rPr lang="en-GB" sz="1200" kern="1200" baseline="0" dirty="0" smtClean="0">
                <a:solidFill>
                  <a:schemeClr val="tx1"/>
                </a:solidFill>
                <a:effectLst/>
                <a:latin typeface="Arial" charset="0"/>
                <a:ea typeface="+mn-ea"/>
                <a:cs typeface="+mn-cs"/>
              </a:rPr>
              <a:t> a set of basic technologies tha</a:t>
            </a:r>
            <a:r>
              <a:rPr lang="en-GB" sz="1200" kern="1200" dirty="0" smtClean="0">
                <a:solidFill>
                  <a:schemeClr val="tx1"/>
                </a:solidFill>
                <a:effectLst/>
                <a:latin typeface="Arial" charset="0"/>
                <a:ea typeface="+mn-ea"/>
                <a:cs typeface="+mn-cs"/>
              </a:rPr>
              <a:t>t are key to achieving a basic standard of living</a:t>
            </a:r>
            <a:r>
              <a:rPr lang="en-GB" sz="1200" kern="1200" baseline="0" dirty="0" smtClean="0">
                <a:solidFill>
                  <a:schemeClr val="tx1"/>
                </a:solidFill>
                <a:effectLst/>
                <a:latin typeface="Arial" charset="0"/>
                <a:ea typeface="+mn-ea"/>
                <a:cs typeface="+mn-cs"/>
              </a:rPr>
              <a:t> and a minimum </a:t>
            </a:r>
            <a:r>
              <a:rPr lang="en-GB" sz="1200" kern="1200" dirty="0" smtClean="0">
                <a:solidFill>
                  <a:schemeClr val="tx1"/>
                </a:solidFill>
                <a:effectLst/>
                <a:latin typeface="Arial" charset="0"/>
                <a:ea typeface="+mn-ea"/>
                <a:cs typeface="+mn-cs"/>
              </a:rPr>
              <a:t>social foundation. Failure to control the use of technologies to avoid the risk</a:t>
            </a:r>
            <a:r>
              <a:rPr lang="en-GB" sz="1200" kern="1200" baseline="0" dirty="0" smtClean="0">
                <a:solidFill>
                  <a:schemeClr val="tx1"/>
                </a:solidFill>
                <a:effectLst/>
                <a:latin typeface="Arial" charset="0"/>
                <a:ea typeface="+mn-ea"/>
                <a:cs typeface="+mn-cs"/>
              </a:rPr>
              <a:t> of </a:t>
            </a:r>
            <a:r>
              <a:rPr lang="en-GB" sz="1200" kern="1200" dirty="0" smtClean="0">
                <a:solidFill>
                  <a:schemeClr val="tx1"/>
                </a:solidFill>
                <a:effectLst/>
                <a:latin typeface="Arial" charset="0"/>
                <a:ea typeface="+mn-ea"/>
                <a:cs typeface="+mn-cs"/>
              </a:rPr>
              <a:t>breaching planetary boundaries.</a:t>
            </a:r>
            <a:r>
              <a:rPr lang="en-GB" sz="1200" kern="1200" baseline="0" dirty="0" smtClean="0">
                <a:solidFill>
                  <a:schemeClr val="tx1"/>
                </a:solidFill>
                <a:effectLst/>
                <a:latin typeface="Arial" charset="0"/>
                <a:ea typeface="+mn-ea"/>
                <a:cs typeface="+mn-cs"/>
              </a:rPr>
              <a:t> And failure to guide technology innovation in a direction which addresses the massive challenges of global poverty and environmental sustainability that the world now faces.</a:t>
            </a:r>
          </a:p>
          <a:p>
            <a:endParaRPr lang="en-GB" sz="1200" kern="1200" baseline="0" dirty="0" smtClean="0">
              <a:solidFill>
                <a:schemeClr val="tx1"/>
              </a:solidFill>
              <a:effectLst/>
              <a:latin typeface="Arial" charset="0"/>
              <a:ea typeface="+mn-ea"/>
              <a:cs typeface="+mn-cs"/>
            </a:endParaRPr>
          </a:p>
          <a:p>
            <a:r>
              <a:rPr lang="en-GB" sz="1200" kern="1200" dirty="0" smtClean="0">
                <a:solidFill>
                  <a:schemeClr val="tx1"/>
                </a:solidFill>
                <a:effectLst/>
                <a:latin typeface="Arial" charset="0"/>
                <a:ea typeface="+mn-ea"/>
                <a:cs typeface="+mn-cs"/>
              </a:rPr>
              <a:t>We have to reboot our relationship with technology. This is not incremental change but a radical shift in the way oversight and governance of innovation and access to and use of technology is provided. The lens of Technology Justice has to be used to recognise that some choices are more likely to lead to that safe and equitable space for human development, whilst other choices are more likely to lead in the opposite direction. Responsibility needs to be taken for those decisions rather than hoping market mechanisms can make them by default and without intervention. </a:t>
            </a:r>
          </a:p>
          <a:p>
            <a:endParaRPr lang="en-GB" sz="1200" kern="1200" dirty="0" smtClean="0">
              <a:solidFill>
                <a:schemeClr val="tx1"/>
              </a:solidFill>
              <a:effectLst/>
              <a:latin typeface="Arial" charset="0"/>
              <a:ea typeface="+mn-ea"/>
              <a:cs typeface="+mn-cs"/>
            </a:endParaRPr>
          </a:p>
          <a:p>
            <a:r>
              <a:rPr lang="en-GB" dirty="0" smtClean="0"/>
              <a:t>This is a massive undertaking. Systemic change on a global scale. The point of this forum is to explore how the first steps on that journey might be taken, so I’m not even going to attempt</a:t>
            </a:r>
            <a:r>
              <a:rPr lang="en-GB" baseline="0" dirty="0" smtClean="0"/>
              <a:t> to provide a roadmap. But I do want to finish by offering up some of the questions I think its going to be important to consider and debate in drawing that roadmap.</a:t>
            </a:r>
          </a:p>
          <a:p>
            <a:endParaRPr lang="en-GB" baseline="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solidFill>
                  <a:prstClr val="black"/>
                </a:solidFill>
              </a:rPr>
              <a:pPr>
                <a:defRPr/>
              </a:pPr>
              <a:t>60</a:t>
            </a:fld>
            <a:endParaRPr lang="en-GB" dirty="0">
              <a:solidFill>
                <a:prstClr val="black"/>
              </a:solidFill>
            </a:endParaRPr>
          </a:p>
        </p:txBody>
      </p:sp>
    </p:spTree>
    <p:extLst>
      <p:ext uri="{BB962C8B-B14F-4D97-AF65-F5344CB8AC3E}">
        <p14:creationId xmlns:p14="http://schemas.microsoft.com/office/powerpoint/2010/main" val="2950119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mn-ea"/>
                <a:cs typeface="+mn-cs"/>
              </a:rPr>
              <a:t>Humanity has lost control of technology, or rather relinquished it to the vagaries of the market, assuming its ‘invisible hand’ will ensure the most efficient development and dissemination of technology that best meets people’s needs. </a:t>
            </a:r>
          </a:p>
          <a:p>
            <a:endParaRPr lang="en-GB" sz="1200" kern="1200" dirty="0" smtClean="0">
              <a:solidFill>
                <a:schemeClr val="tx1"/>
              </a:solidFill>
              <a:effectLst/>
              <a:latin typeface="Arial" charset="0"/>
              <a:ea typeface="+mn-ea"/>
              <a:cs typeface="+mn-cs"/>
            </a:endParaRPr>
          </a:p>
          <a:p>
            <a:r>
              <a:rPr lang="en-GB" sz="1200" kern="1200" dirty="0" smtClean="0">
                <a:solidFill>
                  <a:schemeClr val="tx1"/>
                </a:solidFill>
                <a:effectLst/>
                <a:latin typeface="Arial" charset="0"/>
                <a:ea typeface="+mn-ea"/>
                <a:cs typeface="+mn-cs"/>
              </a:rPr>
              <a:t>The result is failure. Failure to provide universal access to</a:t>
            </a:r>
            <a:r>
              <a:rPr lang="en-GB" sz="1200" kern="1200" baseline="0" dirty="0" smtClean="0">
                <a:solidFill>
                  <a:schemeClr val="tx1"/>
                </a:solidFill>
                <a:effectLst/>
                <a:latin typeface="Arial" charset="0"/>
                <a:ea typeface="+mn-ea"/>
                <a:cs typeface="+mn-cs"/>
              </a:rPr>
              <a:t> a set of basic technologies tha</a:t>
            </a:r>
            <a:r>
              <a:rPr lang="en-GB" sz="1200" kern="1200" dirty="0" smtClean="0">
                <a:solidFill>
                  <a:schemeClr val="tx1"/>
                </a:solidFill>
                <a:effectLst/>
                <a:latin typeface="Arial" charset="0"/>
                <a:ea typeface="+mn-ea"/>
                <a:cs typeface="+mn-cs"/>
              </a:rPr>
              <a:t>t are key to achieving a basic standard of living</a:t>
            </a:r>
            <a:r>
              <a:rPr lang="en-GB" sz="1200" kern="1200" baseline="0" dirty="0" smtClean="0">
                <a:solidFill>
                  <a:schemeClr val="tx1"/>
                </a:solidFill>
                <a:effectLst/>
                <a:latin typeface="Arial" charset="0"/>
                <a:ea typeface="+mn-ea"/>
                <a:cs typeface="+mn-cs"/>
              </a:rPr>
              <a:t> and a minimum </a:t>
            </a:r>
            <a:r>
              <a:rPr lang="en-GB" sz="1200" kern="1200" dirty="0" smtClean="0">
                <a:solidFill>
                  <a:schemeClr val="tx1"/>
                </a:solidFill>
                <a:effectLst/>
                <a:latin typeface="Arial" charset="0"/>
                <a:ea typeface="+mn-ea"/>
                <a:cs typeface="+mn-cs"/>
              </a:rPr>
              <a:t>social foundation. Failure to control the use of technologies to avoid the risk</a:t>
            </a:r>
            <a:r>
              <a:rPr lang="en-GB" sz="1200" kern="1200" baseline="0" dirty="0" smtClean="0">
                <a:solidFill>
                  <a:schemeClr val="tx1"/>
                </a:solidFill>
                <a:effectLst/>
                <a:latin typeface="Arial" charset="0"/>
                <a:ea typeface="+mn-ea"/>
                <a:cs typeface="+mn-cs"/>
              </a:rPr>
              <a:t> of </a:t>
            </a:r>
            <a:r>
              <a:rPr lang="en-GB" sz="1200" kern="1200" dirty="0" smtClean="0">
                <a:solidFill>
                  <a:schemeClr val="tx1"/>
                </a:solidFill>
                <a:effectLst/>
                <a:latin typeface="Arial" charset="0"/>
                <a:ea typeface="+mn-ea"/>
                <a:cs typeface="+mn-cs"/>
              </a:rPr>
              <a:t>breaching planetary boundaries.</a:t>
            </a:r>
            <a:r>
              <a:rPr lang="en-GB" sz="1200" kern="1200" baseline="0" dirty="0" smtClean="0">
                <a:solidFill>
                  <a:schemeClr val="tx1"/>
                </a:solidFill>
                <a:effectLst/>
                <a:latin typeface="Arial" charset="0"/>
                <a:ea typeface="+mn-ea"/>
                <a:cs typeface="+mn-cs"/>
              </a:rPr>
              <a:t> And failure to guide technology innovation in a direction which addresses the massive challenges of global poverty and environmental sustainability that the world now faces.</a:t>
            </a:r>
          </a:p>
          <a:p>
            <a:endParaRPr lang="en-GB" sz="1200" kern="1200" baseline="0" dirty="0" smtClean="0">
              <a:solidFill>
                <a:schemeClr val="tx1"/>
              </a:solidFill>
              <a:effectLst/>
              <a:latin typeface="Arial" charset="0"/>
              <a:ea typeface="+mn-ea"/>
              <a:cs typeface="+mn-cs"/>
            </a:endParaRPr>
          </a:p>
          <a:p>
            <a:r>
              <a:rPr lang="en-GB" sz="1200" kern="1200" dirty="0" smtClean="0">
                <a:solidFill>
                  <a:schemeClr val="tx1"/>
                </a:solidFill>
                <a:effectLst/>
                <a:latin typeface="Arial" charset="0"/>
                <a:ea typeface="+mn-ea"/>
                <a:cs typeface="+mn-cs"/>
              </a:rPr>
              <a:t>We have to reboot our relationship with technology. This is not incremental change but a radical shift in the way oversight and governance of innovation and access to and use of technology is provided. The lens of Technology Justice has to be used to recognise that some choices are more likely to lead to that safe and equitable space for human development, whilst other choices are more likely to lead in the opposite direction. Responsibility needs to be taken for those decisions rather than hoping market mechanisms can make them by default and without intervention. </a:t>
            </a:r>
          </a:p>
          <a:p>
            <a:endParaRPr lang="en-GB" sz="1200" kern="1200" dirty="0" smtClean="0">
              <a:solidFill>
                <a:schemeClr val="tx1"/>
              </a:solidFill>
              <a:effectLst/>
              <a:latin typeface="Arial" charset="0"/>
              <a:ea typeface="+mn-ea"/>
              <a:cs typeface="+mn-cs"/>
            </a:endParaRPr>
          </a:p>
          <a:p>
            <a:r>
              <a:rPr lang="en-GB" dirty="0" smtClean="0"/>
              <a:t>This is a massive undertaking. Systemic change on a global scale. The point of this forum is to explore how the first steps on that journey might be taken, so I’m not even going to attempt</a:t>
            </a:r>
            <a:r>
              <a:rPr lang="en-GB" baseline="0" dirty="0" smtClean="0"/>
              <a:t> to provide a roadmap. But I do want to finish by offering up some of the questions I think its going to be important to consider and debate in drawing that roadmap.</a:t>
            </a:r>
          </a:p>
          <a:p>
            <a:endParaRPr lang="en-GB" baseline="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solidFill>
                  <a:prstClr val="black"/>
                </a:solidFill>
              </a:rPr>
              <a:pPr>
                <a:defRPr/>
              </a:pPr>
              <a:t>62</a:t>
            </a:fld>
            <a:endParaRPr lang="en-GB" dirty="0">
              <a:solidFill>
                <a:prstClr val="black"/>
              </a:solidFill>
            </a:endParaRPr>
          </a:p>
        </p:txBody>
      </p:sp>
    </p:spTree>
    <p:extLst>
      <p:ext uri="{BB962C8B-B14F-4D97-AF65-F5344CB8AC3E}">
        <p14:creationId xmlns:p14="http://schemas.microsoft.com/office/powerpoint/2010/main" val="29501191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mn-ea"/>
                <a:cs typeface="+mn-cs"/>
              </a:rPr>
              <a:t>Humanity has lost control of technology, or rather relinquished it to the vagaries of the market, assuming its ‘invisible hand’ will ensure the most efficient development and dissemination of technology that best meets people’s needs. </a:t>
            </a:r>
          </a:p>
          <a:p>
            <a:endParaRPr lang="en-GB" sz="1200" kern="1200" dirty="0" smtClean="0">
              <a:solidFill>
                <a:schemeClr val="tx1"/>
              </a:solidFill>
              <a:effectLst/>
              <a:latin typeface="Arial" charset="0"/>
              <a:ea typeface="+mn-ea"/>
              <a:cs typeface="+mn-cs"/>
            </a:endParaRPr>
          </a:p>
          <a:p>
            <a:r>
              <a:rPr lang="en-GB" sz="1200" kern="1200" dirty="0" smtClean="0">
                <a:solidFill>
                  <a:schemeClr val="tx1"/>
                </a:solidFill>
                <a:effectLst/>
                <a:latin typeface="Arial" charset="0"/>
                <a:ea typeface="+mn-ea"/>
                <a:cs typeface="+mn-cs"/>
              </a:rPr>
              <a:t>The result is failure. Failure to provide universal access to</a:t>
            </a:r>
            <a:r>
              <a:rPr lang="en-GB" sz="1200" kern="1200" baseline="0" dirty="0" smtClean="0">
                <a:solidFill>
                  <a:schemeClr val="tx1"/>
                </a:solidFill>
                <a:effectLst/>
                <a:latin typeface="Arial" charset="0"/>
                <a:ea typeface="+mn-ea"/>
                <a:cs typeface="+mn-cs"/>
              </a:rPr>
              <a:t> a set of basic technologies tha</a:t>
            </a:r>
            <a:r>
              <a:rPr lang="en-GB" sz="1200" kern="1200" dirty="0" smtClean="0">
                <a:solidFill>
                  <a:schemeClr val="tx1"/>
                </a:solidFill>
                <a:effectLst/>
                <a:latin typeface="Arial" charset="0"/>
                <a:ea typeface="+mn-ea"/>
                <a:cs typeface="+mn-cs"/>
              </a:rPr>
              <a:t>t are key to achieving a basic standard of living</a:t>
            </a:r>
            <a:r>
              <a:rPr lang="en-GB" sz="1200" kern="1200" baseline="0" dirty="0" smtClean="0">
                <a:solidFill>
                  <a:schemeClr val="tx1"/>
                </a:solidFill>
                <a:effectLst/>
                <a:latin typeface="Arial" charset="0"/>
                <a:ea typeface="+mn-ea"/>
                <a:cs typeface="+mn-cs"/>
              </a:rPr>
              <a:t> and a minimum </a:t>
            </a:r>
            <a:r>
              <a:rPr lang="en-GB" sz="1200" kern="1200" dirty="0" smtClean="0">
                <a:solidFill>
                  <a:schemeClr val="tx1"/>
                </a:solidFill>
                <a:effectLst/>
                <a:latin typeface="Arial" charset="0"/>
                <a:ea typeface="+mn-ea"/>
                <a:cs typeface="+mn-cs"/>
              </a:rPr>
              <a:t>social foundation. Failure to control the use of technologies to avoid the risk</a:t>
            </a:r>
            <a:r>
              <a:rPr lang="en-GB" sz="1200" kern="1200" baseline="0" dirty="0" smtClean="0">
                <a:solidFill>
                  <a:schemeClr val="tx1"/>
                </a:solidFill>
                <a:effectLst/>
                <a:latin typeface="Arial" charset="0"/>
                <a:ea typeface="+mn-ea"/>
                <a:cs typeface="+mn-cs"/>
              </a:rPr>
              <a:t> of </a:t>
            </a:r>
            <a:r>
              <a:rPr lang="en-GB" sz="1200" kern="1200" dirty="0" smtClean="0">
                <a:solidFill>
                  <a:schemeClr val="tx1"/>
                </a:solidFill>
                <a:effectLst/>
                <a:latin typeface="Arial" charset="0"/>
                <a:ea typeface="+mn-ea"/>
                <a:cs typeface="+mn-cs"/>
              </a:rPr>
              <a:t>breaching planetary boundaries.</a:t>
            </a:r>
            <a:r>
              <a:rPr lang="en-GB" sz="1200" kern="1200" baseline="0" dirty="0" smtClean="0">
                <a:solidFill>
                  <a:schemeClr val="tx1"/>
                </a:solidFill>
                <a:effectLst/>
                <a:latin typeface="Arial" charset="0"/>
                <a:ea typeface="+mn-ea"/>
                <a:cs typeface="+mn-cs"/>
              </a:rPr>
              <a:t> And failure to guide technology innovation in a direction which addresses the massive challenges of global poverty and environmental sustainability that the world now faces.</a:t>
            </a:r>
          </a:p>
          <a:p>
            <a:endParaRPr lang="en-GB" sz="1200" kern="1200" baseline="0" dirty="0" smtClean="0">
              <a:solidFill>
                <a:schemeClr val="tx1"/>
              </a:solidFill>
              <a:effectLst/>
              <a:latin typeface="Arial" charset="0"/>
              <a:ea typeface="+mn-ea"/>
              <a:cs typeface="+mn-cs"/>
            </a:endParaRPr>
          </a:p>
          <a:p>
            <a:r>
              <a:rPr lang="en-GB" sz="1200" kern="1200" dirty="0" smtClean="0">
                <a:solidFill>
                  <a:schemeClr val="tx1"/>
                </a:solidFill>
                <a:effectLst/>
                <a:latin typeface="Arial" charset="0"/>
                <a:ea typeface="+mn-ea"/>
                <a:cs typeface="+mn-cs"/>
              </a:rPr>
              <a:t>We have to reboot our relationship with technology. This is not incremental change but a radical shift in the way oversight and governance of innovation and access to and use of technology is provided. The lens of Technology Justice has to be used to recognise that some choices are more likely to lead to that safe and equitable space for human development, whilst other choices are more likely to lead in the opposite direction. Responsibility needs to be taken for those decisions rather than hoping market mechanisms can make them by default and without intervention. </a:t>
            </a:r>
          </a:p>
          <a:p>
            <a:endParaRPr lang="en-GB" sz="1200" kern="1200" dirty="0" smtClean="0">
              <a:solidFill>
                <a:schemeClr val="tx1"/>
              </a:solidFill>
              <a:effectLst/>
              <a:latin typeface="Arial" charset="0"/>
              <a:ea typeface="+mn-ea"/>
              <a:cs typeface="+mn-cs"/>
            </a:endParaRPr>
          </a:p>
          <a:p>
            <a:r>
              <a:rPr lang="en-GB" dirty="0" smtClean="0"/>
              <a:t>This is a massive undertaking. Systemic change on a global scale. The point of this forum is to explore how the first steps on that journey might be taken, so I’m not even going to attempt</a:t>
            </a:r>
            <a:r>
              <a:rPr lang="en-GB" baseline="0" dirty="0" smtClean="0"/>
              <a:t> to provide a roadmap. But I do want to finish by offering up some of the questions I think its going to be important to consider and debate in drawing that roadmap.</a:t>
            </a:r>
          </a:p>
          <a:p>
            <a:endParaRPr lang="en-GB" baseline="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solidFill>
                  <a:prstClr val="black"/>
                </a:solidFill>
              </a:rPr>
              <a:pPr>
                <a:defRPr/>
              </a:pPr>
              <a:t>64</a:t>
            </a:fld>
            <a:endParaRPr lang="en-GB">
              <a:solidFill>
                <a:prstClr val="black"/>
              </a:solidFill>
            </a:endParaRPr>
          </a:p>
        </p:txBody>
      </p:sp>
    </p:spTree>
    <p:extLst>
      <p:ext uri="{BB962C8B-B14F-4D97-AF65-F5344CB8AC3E}">
        <p14:creationId xmlns:p14="http://schemas.microsoft.com/office/powerpoint/2010/main" val="2950119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pPr>
                <a:defRPr/>
              </a:pPr>
              <a:t>10</a:t>
            </a:fld>
            <a:endParaRPr lang="en-GB"/>
          </a:p>
        </p:txBody>
      </p:sp>
    </p:spTree>
    <p:extLst>
      <p:ext uri="{BB962C8B-B14F-4D97-AF65-F5344CB8AC3E}">
        <p14:creationId xmlns:p14="http://schemas.microsoft.com/office/powerpoint/2010/main" val="1453415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smtClean="0"/>
              <a:t>IEA 2011 IEA estimate most commonly used to predict costs per annum to achieve universal access (</a:t>
            </a:r>
            <a:r>
              <a:rPr lang="en-GB" dirty="0" err="1" smtClean="0"/>
              <a:t>elec</a:t>
            </a:r>
            <a:r>
              <a:rPr lang="en-GB" dirty="0" smtClean="0"/>
              <a:t> and cooking) by 2030 – NOW</a:t>
            </a:r>
            <a:r>
              <a:rPr lang="en-GB" baseline="0" dirty="0" smtClean="0"/>
              <a:t> SDG!</a:t>
            </a:r>
          </a:p>
          <a:p>
            <a:endParaRPr lang="en-GB" baseline="0" dirty="0" smtClean="0"/>
          </a:p>
          <a:p>
            <a:r>
              <a:rPr lang="en-GB" baseline="0" dirty="0" smtClean="0"/>
              <a:t>Latest (2015) IEA figures for actual spend are for the year 2013 – This is up 40% on 2009 figure ($9b) – so some good news. But still less than 25% of annual spend needed</a:t>
            </a:r>
          </a:p>
          <a:p>
            <a:endParaRPr lang="en-GB" baseline="0" dirty="0" smtClean="0"/>
          </a:p>
          <a:p>
            <a:r>
              <a:rPr lang="en-GB" baseline="0" dirty="0" smtClean="0"/>
              <a:t>Big question is how to fill that gap? Conventional wisdom is that public subsidy is not the answer…. There will never be enough to meet these massive investment requirements. Prob. right to say shouldn’t rely on pub. Subsidy alone. But just for the sake of argument lest see how big that investment requirement is to existing pub. Subsidies…. Say for example on FOSSIL FUELS!!</a:t>
            </a:r>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pPr>
                <a:defRPr/>
              </a:pPr>
              <a:t>11</a:t>
            </a:fld>
            <a:endParaRPr lang="en-GB"/>
          </a:p>
        </p:txBody>
      </p:sp>
    </p:spTree>
    <p:extLst>
      <p:ext uri="{BB962C8B-B14F-4D97-AF65-F5344CB8AC3E}">
        <p14:creationId xmlns:p14="http://schemas.microsoft.com/office/powerpoint/2010/main" val="3791704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mn-ea"/>
                <a:cs typeface="+mn-cs"/>
              </a:rPr>
              <a:t>We have another ‘technical’ problem that will potentially not just affect the livelihood of peasant famers in the developing world, but also future global food supplies. The loss of genetic diversity within the species of livestock and crops we rely on for food.</a:t>
            </a:r>
          </a:p>
          <a:p>
            <a:r>
              <a:rPr lang="en-GB" sz="1200" kern="1200" dirty="0" smtClean="0">
                <a:solidFill>
                  <a:schemeClr val="tx1"/>
                </a:solidFill>
                <a:effectLst/>
                <a:latin typeface="Arial" charset="0"/>
                <a:ea typeface="+mn-ea"/>
                <a:cs typeface="+mn-cs"/>
              </a:rPr>
              <a:t>Understandably, prior to the recognition of climate change government conservation efforts focussed on the most important plant and livestock species (through gene banks for orthodox seed, in situ collections for </a:t>
            </a:r>
            <a:r>
              <a:rPr lang="en-GB" sz="1200" kern="1200" dirty="0" err="1" smtClean="0">
                <a:solidFill>
                  <a:schemeClr val="tx1"/>
                </a:solidFill>
                <a:effectLst/>
                <a:latin typeface="Arial" charset="0"/>
                <a:ea typeface="+mn-ea"/>
                <a:cs typeface="+mn-cs"/>
              </a:rPr>
              <a:t>vegetatively</a:t>
            </a:r>
            <a:r>
              <a:rPr lang="en-GB" sz="1200" kern="1200" dirty="0" smtClean="0">
                <a:solidFill>
                  <a:schemeClr val="tx1"/>
                </a:solidFill>
                <a:effectLst/>
                <a:latin typeface="Arial" charset="0"/>
                <a:ea typeface="+mn-ea"/>
                <a:cs typeface="+mn-cs"/>
              </a:rPr>
              <a:t> propagated plants, cryogenically preserved eggs and sperm etc.). Collection efforts also concentrated on yield and uniformity characteristics to maximise profit and meet industrial processing requirements. But climate change and the food crisis demand a rethink of approach. We now need to think about genetic diversity in our livestock and crops as a way of mitigating future risk.</a:t>
            </a:r>
          </a:p>
          <a:p>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pPr>
                <a:defRPr/>
              </a:pPr>
              <a:t>25</a:t>
            </a:fld>
            <a:endParaRPr lang="en-GB"/>
          </a:p>
        </p:txBody>
      </p:sp>
    </p:spTree>
    <p:extLst>
      <p:ext uri="{BB962C8B-B14F-4D97-AF65-F5344CB8AC3E}">
        <p14:creationId xmlns:p14="http://schemas.microsoft.com/office/powerpoint/2010/main" val="3979121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mn-ea"/>
                <a:cs typeface="+mn-cs"/>
              </a:rPr>
              <a:t>The Green revolution’s focus on wheat, rice and maize and commercial breeders’ focus on soybeans, alfalfa, cotton and oilseed rape has pushed other traditional food crops into the margins since the 1960s. But the focus on yield has also meant that even within the world’s leading crops its estimated that genetic diversity has been decreasing by 2% per annum since the 1990s and that perhaps three quarters of the </a:t>
            </a:r>
            <a:r>
              <a:rPr lang="en-GB" sz="1200" kern="1200" dirty="0" err="1" smtClean="0">
                <a:solidFill>
                  <a:schemeClr val="tx1"/>
                </a:solidFill>
                <a:effectLst/>
                <a:latin typeface="Arial" charset="0"/>
                <a:ea typeface="+mn-ea"/>
                <a:cs typeface="+mn-cs"/>
              </a:rPr>
              <a:t>germplasm</a:t>
            </a:r>
            <a:r>
              <a:rPr lang="en-GB" sz="1200" kern="1200" dirty="0" smtClean="0">
                <a:solidFill>
                  <a:schemeClr val="tx1"/>
                </a:solidFill>
                <a:effectLst/>
                <a:latin typeface="Arial" charset="0"/>
                <a:ea typeface="+mn-ea"/>
                <a:cs typeface="+mn-cs"/>
              </a:rPr>
              <a:t> pool for these crops is already extinct. </a:t>
            </a:r>
          </a:p>
          <a:p>
            <a:r>
              <a:rPr lang="en-GB" sz="1200" kern="1200" dirty="0" smtClean="0">
                <a:solidFill>
                  <a:schemeClr val="tx1"/>
                </a:solidFill>
                <a:effectLst/>
                <a:latin typeface="Arial" charset="0"/>
                <a:ea typeface="+mn-ea"/>
                <a:cs typeface="+mn-cs"/>
              </a:rPr>
              <a:t>This severely limits the genetic pool we can draw on to develop crops that can cope with new  climatic conditions and new pests and diseases in the future.</a:t>
            </a:r>
          </a:p>
          <a:p>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pPr>
                <a:defRPr/>
              </a:pPr>
              <a:t>26</a:t>
            </a:fld>
            <a:endParaRPr lang="en-GB"/>
          </a:p>
        </p:txBody>
      </p:sp>
    </p:spTree>
    <p:extLst>
      <p:ext uri="{BB962C8B-B14F-4D97-AF65-F5344CB8AC3E}">
        <p14:creationId xmlns:p14="http://schemas.microsoft.com/office/powerpoint/2010/main" val="661342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Arial" charset="0"/>
                <a:ea typeface="+mn-ea"/>
                <a:cs typeface="+mn-cs"/>
              </a:rPr>
              <a:t>The same issue faces us in the livestock sector where the search for uniformity and productivity have led to a focus on a very narrow range of breeds globally – On average just 5 breeds dominate commercial production in each of the 5 main species of livestock around the world. Holstein –Friesian dairy cows are found in 128 countries for example, whilst the Large White pig is farmed in 117 countries and the White Leghorn Chicken is found almost everywhere. Although the result has been an increase in productivity the narrowing of the gene pool carries with it real risk. Avian influenza and Mexican swine flu (H1N1) are just two recent examples of global pandemics largely provoked by extreme genetic uniformity in commercial breeds raised in confined spaces.</a:t>
            </a:r>
          </a:p>
          <a:p>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pPr>
                <a:defRPr/>
              </a:pPr>
              <a:t>27</a:t>
            </a:fld>
            <a:endParaRPr lang="en-GB"/>
          </a:p>
        </p:txBody>
      </p:sp>
    </p:spTree>
    <p:extLst>
      <p:ext uri="{BB962C8B-B14F-4D97-AF65-F5344CB8AC3E}">
        <p14:creationId xmlns:p14="http://schemas.microsoft.com/office/powerpoint/2010/main" val="518314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IRENA – the intergovernmental renewable energy body – estimated that</a:t>
            </a:r>
            <a:r>
              <a:rPr lang="en-GB" baseline="0" dirty="0" smtClean="0"/>
              <a:t> if you included these pollution costs or subsidies then the total annual subsidy to the fossil fuel industry is closer to $1900 billion per annum – 39 times the required annual investment and 145 times the current actual investment in energy access.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So next time someone tells you there is no way we could ever find sufficient public funding to make a bigger contribution to energy access take that with a pinch of salt!</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pPr>
                <a:defRPr/>
              </a:pPr>
              <a:t>33</a:t>
            </a:fld>
            <a:endParaRPr lang="en-GB"/>
          </a:p>
        </p:txBody>
      </p:sp>
    </p:spTree>
    <p:extLst>
      <p:ext uri="{BB962C8B-B14F-4D97-AF65-F5344CB8AC3E}">
        <p14:creationId xmlns:p14="http://schemas.microsoft.com/office/powerpoint/2010/main" val="2826455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Arial" charset="0"/>
                <a:ea typeface="+mn-ea"/>
                <a:cs typeface="+mn-cs"/>
              </a:rPr>
              <a:t>Humanity has lost control of technology, or rather relinquished it to the vagaries of the market, assuming its ‘invisible hand’ will ensure the most efficient development and dissemination of technology that best meets people’s needs. </a:t>
            </a:r>
          </a:p>
          <a:p>
            <a:endParaRPr lang="en-GB" sz="1200" kern="1200" dirty="0" smtClean="0">
              <a:solidFill>
                <a:schemeClr val="tx1"/>
              </a:solidFill>
              <a:effectLst/>
              <a:latin typeface="Arial" charset="0"/>
              <a:ea typeface="+mn-ea"/>
              <a:cs typeface="+mn-cs"/>
            </a:endParaRPr>
          </a:p>
          <a:p>
            <a:r>
              <a:rPr lang="en-GB" sz="1200" kern="1200" dirty="0" smtClean="0">
                <a:solidFill>
                  <a:schemeClr val="tx1"/>
                </a:solidFill>
                <a:effectLst/>
                <a:latin typeface="Arial" charset="0"/>
                <a:ea typeface="+mn-ea"/>
                <a:cs typeface="+mn-cs"/>
              </a:rPr>
              <a:t>The result is failure. Failure to provide universal access to</a:t>
            </a:r>
            <a:r>
              <a:rPr lang="en-GB" sz="1200" kern="1200" baseline="0" dirty="0" smtClean="0">
                <a:solidFill>
                  <a:schemeClr val="tx1"/>
                </a:solidFill>
                <a:effectLst/>
                <a:latin typeface="Arial" charset="0"/>
                <a:ea typeface="+mn-ea"/>
                <a:cs typeface="+mn-cs"/>
              </a:rPr>
              <a:t> a set of basic technologies tha</a:t>
            </a:r>
            <a:r>
              <a:rPr lang="en-GB" sz="1200" kern="1200" dirty="0" smtClean="0">
                <a:solidFill>
                  <a:schemeClr val="tx1"/>
                </a:solidFill>
                <a:effectLst/>
                <a:latin typeface="Arial" charset="0"/>
                <a:ea typeface="+mn-ea"/>
                <a:cs typeface="+mn-cs"/>
              </a:rPr>
              <a:t>t are key to achieving a basic standard of living</a:t>
            </a:r>
            <a:r>
              <a:rPr lang="en-GB" sz="1200" kern="1200" baseline="0" dirty="0" smtClean="0">
                <a:solidFill>
                  <a:schemeClr val="tx1"/>
                </a:solidFill>
                <a:effectLst/>
                <a:latin typeface="Arial" charset="0"/>
                <a:ea typeface="+mn-ea"/>
                <a:cs typeface="+mn-cs"/>
              </a:rPr>
              <a:t> and a minimum </a:t>
            </a:r>
            <a:r>
              <a:rPr lang="en-GB" sz="1200" kern="1200" dirty="0" smtClean="0">
                <a:solidFill>
                  <a:schemeClr val="tx1"/>
                </a:solidFill>
                <a:effectLst/>
                <a:latin typeface="Arial" charset="0"/>
                <a:ea typeface="+mn-ea"/>
                <a:cs typeface="+mn-cs"/>
              </a:rPr>
              <a:t>social foundation. Failure to control the use of technologies to avoid the risk</a:t>
            </a:r>
            <a:r>
              <a:rPr lang="en-GB" sz="1200" kern="1200" baseline="0" dirty="0" smtClean="0">
                <a:solidFill>
                  <a:schemeClr val="tx1"/>
                </a:solidFill>
                <a:effectLst/>
                <a:latin typeface="Arial" charset="0"/>
                <a:ea typeface="+mn-ea"/>
                <a:cs typeface="+mn-cs"/>
              </a:rPr>
              <a:t> of </a:t>
            </a:r>
            <a:r>
              <a:rPr lang="en-GB" sz="1200" kern="1200" dirty="0" smtClean="0">
                <a:solidFill>
                  <a:schemeClr val="tx1"/>
                </a:solidFill>
                <a:effectLst/>
                <a:latin typeface="Arial" charset="0"/>
                <a:ea typeface="+mn-ea"/>
                <a:cs typeface="+mn-cs"/>
              </a:rPr>
              <a:t>breaching planetary boundaries.</a:t>
            </a:r>
            <a:r>
              <a:rPr lang="en-GB" sz="1200" kern="1200" baseline="0" dirty="0" smtClean="0">
                <a:solidFill>
                  <a:schemeClr val="tx1"/>
                </a:solidFill>
                <a:effectLst/>
                <a:latin typeface="Arial" charset="0"/>
                <a:ea typeface="+mn-ea"/>
                <a:cs typeface="+mn-cs"/>
              </a:rPr>
              <a:t> And failure to guide technology innovation in a direction which addresses the massive challenges of global poverty and environmental sustainability that the world now faces.</a:t>
            </a:r>
          </a:p>
          <a:p>
            <a:endParaRPr lang="en-GB" sz="1200" kern="1200" baseline="0" dirty="0" smtClean="0">
              <a:solidFill>
                <a:schemeClr val="tx1"/>
              </a:solidFill>
              <a:effectLst/>
              <a:latin typeface="Arial" charset="0"/>
              <a:ea typeface="+mn-ea"/>
              <a:cs typeface="+mn-cs"/>
            </a:endParaRPr>
          </a:p>
          <a:p>
            <a:r>
              <a:rPr lang="en-GB" sz="1200" kern="1200" dirty="0" smtClean="0">
                <a:solidFill>
                  <a:schemeClr val="tx1"/>
                </a:solidFill>
                <a:effectLst/>
                <a:latin typeface="Arial" charset="0"/>
                <a:ea typeface="+mn-ea"/>
                <a:cs typeface="+mn-cs"/>
              </a:rPr>
              <a:t>We have to reboot our relationship with technology. This is not incremental change but a radical shift in the way oversight and governance of innovation and access to and use of technology is provided. The lens of Technology Justice has to be used to recognise that some choices are more likely to lead to that safe and equitable space for human development, whilst other choices are more likely to lead in the opposite direction. Responsibility needs to be taken for those decisions rather than hoping market mechanisms can make them by default and without intervention. </a:t>
            </a:r>
          </a:p>
          <a:p>
            <a:endParaRPr lang="en-GB" sz="1200" kern="1200" dirty="0" smtClean="0">
              <a:solidFill>
                <a:schemeClr val="tx1"/>
              </a:solidFill>
              <a:effectLst/>
              <a:latin typeface="Arial" charset="0"/>
              <a:ea typeface="+mn-ea"/>
              <a:cs typeface="+mn-cs"/>
            </a:endParaRPr>
          </a:p>
          <a:p>
            <a:r>
              <a:rPr lang="en-GB" dirty="0" smtClean="0"/>
              <a:t>This is a massive undertaking. Systemic change on a global scale. The point of this forum is to explore how the first steps on that journey might be taken, so I’m not even going to attempt</a:t>
            </a:r>
            <a:r>
              <a:rPr lang="en-GB" baseline="0" dirty="0" smtClean="0"/>
              <a:t> to provide a roadmap. But I do want to finish by offering up some of the questions I think its going to be important to consider and debate in drawing that roadmap.</a:t>
            </a:r>
          </a:p>
          <a:p>
            <a:endParaRPr lang="en-GB" baseline="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DC0047DB-D45A-44D6-BB7A-71542D3D4565}" type="slidenum">
              <a:rPr lang="en-GB" smtClean="0"/>
              <a:pPr>
                <a:defRPr/>
              </a:pPr>
              <a:t>43</a:t>
            </a:fld>
            <a:endParaRPr lang="en-GB"/>
          </a:p>
        </p:txBody>
      </p:sp>
    </p:spTree>
    <p:extLst>
      <p:ext uri="{BB962C8B-B14F-4D97-AF65-F5344CB8AC3E}">
        <p14:creationId xmlns:p14="http://schemas.microsoft.com/office/powerpoint/2010/main" val="2950119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D90D2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25303188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25935978"/>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86882707"/>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8" y="333377"/>
            <a:ext cx="1946275" cy="59039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4" y="333377"/>
            <a:ext cx="5688012" cy="5903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04391217"/>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325834"/>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85376886"/>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30575093"/>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4" y="1600200"/>
            <a:ext cx="3816351"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6" y="1600200"/>
            <a:ext cx="3817937"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65655244"/>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4"/>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4"/>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68597360"/>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980997669"/>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7593"/>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1516724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8" y="274637"/>
            <a:ext cx="1946275" cy="27225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4" y="274637"/>
            <a:ext cx="5688012" cy="2722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195782201"/>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96086480"/>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41056673"/>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8" y="333377"/>
            <a:ext cx="1946275" cy="59039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4" y="333377"/>
            <a:ext cx="5688012" cy="5903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69529436"/>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218939427"/>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477348860"/>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53652074"/>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4" y="1600200"/>
            <a:ext cx="3816351"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6" y="1600200"/>
            <a:ext cx="3817937"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600932014"/>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4"/>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4"/>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90655395"/>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20227497"/>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17982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307806700"/>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7376246"/>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35429413"/>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111565866"/>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8" y="333377"/>
            <a:ext cx="1946275" cy="59039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4" y="333377"/>
            <a:ext cx="5688012" cy="5903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787931181"/>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8EC05B72-5BEF-46FE-9FB3-DE765E4CA2F3}" type="slidenum">
              <a:rPr lang="en-GB"/>
              <a:pPr>
                <a:defRPr/>
              </a:pPr>
              <a:t>‹#›</a:t>
            </a:fld>
            <a:endParaRPr lang="en-GB" dirty="0"/>
          </a:p>
        </p:txBody>
      </p:sp>
    </p:spTree>
    <p:extLst>
      <p:ext uri="{BB962C8B-B14F-4D97-AF65-F5344CB8AC3E}">
        <p14:creationId xmlns:p14="http://schemas.microsoft.com/office/powerpoint/2010/main" val="879114397"/>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0EEC0E7B-0235-41AF-9A5C-31209F4A8976}" type="slidenum">
              <a:rPr lang="en-GB"/>
              <a:pPr>
                <a:defRPr/>
              </a:pPr>
              <a:t>‹#›</a:t>
            </a:fld>
            <a:endParaRPr lang="en-GB" dirty="0"/>
          </a:p>
        </p:txBody>
      </p:sp>
    </p:spTree>
    <p:extLst>
      <p:ext uri="{BB962C8B-B14F-4D97-AF65-F5344CB8AC3E}">
        <p14:creationId xmlns:p14="http://schemas.microsoft.com/office/powerpoint/2010/main" val="517816582"/>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578EE51B-5F2E-49F2-A945-DAFAB01E7A33}" type="slidenum">
              <a:rPr lang="en-GB"/>
              <a:pPr>
                <a:defRPr/>
              </a:pPr>
              <a:t>‹#›</a:t>
            </a:fld>
            <a:endParaRPr lang="en-GB" dirty="0"/>
          </a:p>
        </p:txBody>
      </p:sp>
    </p:spTree>
    <p:extLst>
      <p:ext uri="{BB962C8B-B14F-4D97-AF65-F5344CB8AC3E}">
        <p14:creationId xmlns:p14="http://schemas.microsoft.com/office/powerpoint/2010/main" val="1328353603"/>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4" y="2278064"/>
            <a:ext cx="3816351" cy="1655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6" y="2278064"/>
            <a:ext cx="3817937" cy="1655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sz="quarter" idx="10"/>
          </p:nvPr>
        </p:nvSpPr>
        <p:spPr>
          <a:ln/>
        </p:spPr>
        <p:txBody>
          <a:bodyPr/>
          <a:lstStyle>
            <a:lvl1pPr>
              <a:defRPr/>
            </a:lvl1pPr>
          </a:lstStyle>
          <a:p>
            <a:pPr>
              <a:defRPr/>
            </a:pPr>
            <a:fld id="{399200B1-D936-4FD6-A51E-D5C5EA594FAC}" type="slidenum">
              <a:rPr lang="en-GB"/>
              <a:pPr>
                <a:defRPr/>
              </a:pPr>
              <a:t>‹#›</a:t>
            </a:fld>
            <a:endParaRPr lang="en-GB" dirty="0"/>
          </a:p>
        </p:txBody>
      </p:sp>
    </p:spTree>
    <p:extLst>
      <p:ext uri="{BB962C8B-B14F-4D97-AF65-F5344CB8AC3E}">
        <p14:creationId xmlns:p14="http://schemas.microsoft.com/office/powerpoint/2010/main" val="2894941355"/>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4"/>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4"/>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sldNum" sz="quarter" idx="10"/>
          </p:nvPr>
        </p:nvSpPr>
        <p:spPr>
          <a:ln/>
        </p:spPr>
        <p:txBody>
          <a:bodyPr/>
          <a:lstStyle>
            <a:lvl1pPr>
              <a:defRPr/>
            </a:lvl1pPr>
          </a:lstStyle>
          <a:p>
            <a:pPr>
              <a:defRPr/>
            </a:pPr>
            <a:fld id="{F893B620-1543-4BCB-BD5E-615696A4DC32}" type="slidenum">
              <a:rPr lang="en-GB"/>
              <a:pPr>
                <a:defRPr/>
              </a:pPr>
              <a:t>‹#›</a:t>
            </a:fld>
            <a:endParaRPr lang="en-GB" dirty="0"/>
          </a:p>
        </p:txBody>
      </p:sp>
    </p:spTree>
    <p:extLst>
      <p:ext uri="{BB962C8B-B14F-4D97-AF65-F5344CB8AC3E}">
        <p14:creationId xmlns:p14="http://schemas.microsoft.com/office/powerpoint/2010/main" val="2164609856"/>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sldNum" sz="quarter" idx="10"/>
          </p:nvPr>
        </p:nvSpPr>
        <p:spPr>
          <a:ln/>
        </p:spPr>
        <p:txBody>
          <a:bodyPr/>
          <a:lstStyle>
            <a:lvl1pPr>
              <a:defRPr/>
            </a:lvl1pPr>
          </a:lstStyle>
          <a:p>
            <a:pPr>
              <a:defRPr/>
            </a:pPr>
            <a:fld id="{86570375-4045-4D6B-BDDE-9A8B2AEBFAC8}" type="slidenum">
              <a:rPr lang="en-GB"/>
              <a:pPr>
                <a:defRPr/>
              </a:pPr>
              <a:t>‹#›</a:t>
            </a:fld>
            <a:endParaRPr lang="en-GB" dirty="0"/>
          </a:p>
        </p:txBody>
      </p:sp>
    </p:spTree>
    <p:extLst>
      <p:ext uri="{BB962C8B-B14F-4D97-AF65-F5344CB8AC3E}">
        <p14:creationId xmlns:p14="http://schemas.microsoft.com/office/powerpoint/2010/main" val="115028856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033051317"/>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D2D4A531-6D3F-4FB8-824E-0D99523CEE85}" type="slidenum">
              <a:rPr lang="en-GB"/>
              <a:pPr>
                <a:defRPr/>
              </a:pPr>
              <a:t>‹#›</a:t>
            </a:fld>
            <a:endParaRPr lang="en-GB" dirty="0"/>
          </a:p>
        </p:txBody>
      </p:sp>
    </p:spTree>
    <p:extLst>
      <p:ext uri="{BB962C8B-B14F-4D97-AF65-F5344CB8AC3E}">
        <p14:creationId xmlns:p14="http://schemas.microsoft.com/office/powerpoint/2010/main" val="627468731"/>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1C6700AD-27DF-4602-80E3-279F06948CD9}" type="slidenum">
              <a:rPr lang="en-GB"/>
              <a:pPr>
                <a:defRPr/>
              </a:pPr>
              <a:t>‹#›</a:t>
            </a:fld>
            <a:endParaRPr lang="en-GB" dirty="0"/>
          </a:p>
        </p:txBody>
      </p:sp>
    </p:spTree>
    <p:extLst>
      <p:ext uri="{BB962C8B-B14F-4D97-AF65-F5344CB8AC3E}">
        <p14:creationId xmlns:p14="http://schemas.microsoft.com/office/powerpoint/2010/main" val="1979103523"/>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DE4885F0-6B3A-43F1-9CAC-49B3458D2410}" type="slidenum">
              <a:rPr lang="en-GB"/>
              <a:pPr>
                <a:defRPr/>
              </a:pPr>
              <a:t>‹#›</a:t>
            </a:fld>
            <a:endParaRPr lang="en-GB" dirty="0"/>
          </a:p>
        </p:txBody>
      </p:sp>
    </p:spTree>
    <p:extLst>
      <p:ext uri="{BB962C8B-B14F-4D97-AF65-F5344CB8AC3E}">
        <p14:creationId xmlns:p14="http://schemas.microsoft.com/office/powerpoint/2010/main" val="2605882324"/>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2A112C0E-6EDA-400B-8B6B-C9BF2BAE94B8}" type="slidenum">
              <a:rPr lang="en-GB"/>
              <a:pPr>
                <a:defRPr/>
              </a:pPr>
              <a:t>‹#›</a:t>
            </a:fld>
            <a:endParaRPr lang="en-GB" dirty="0"/>
          </a:p>
        </p:txBody>
      </p:sp>
    </p:spTree>
    <p:extLst>
      <p:ext uri="{BB962C8B-B14F-4D97-AF65-F5344CB8AC3E}">
        <p14:creationId xmlns:p14="http://schemas.microsoft.com/office/powerpoint/2010/main" val="4059966846"/>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8" y="274640"/>
            <a:ext cx="1946275" cy="36591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4" y="274640"/>
            <a:ext cx="5688012" cy="3659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346DEEBD-DF85-4F83-B374-1CCA96B4476C}" type="slidenum">
              <a:rPr lang="en-GB"/>
              <a:pPr>
                <a:defRPr/>
              </a:pPr>
              <a:t>‹#›</a:t>
            </a:fld>
            <a:endParaRPr lang="en-GB" dirty="0"/>
          </a:p>
        </p:txBody>
      </p:sp>
    </p:spTree>
    <p:extLst>
      <p:ext uri="{BB962C8B-B14F-4D97-AF65-F5344CB8AC3E}">
        <p14:creationId xmlns:p14="http://schemas.microsoft.com/office/powerpoint/2010/main" val="1317888796"/>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30C89136-E48A-4D15-9B8F-44A9C5A7A02B}" type="slidenum">
              <a:rPr lang="en-GB"/>
              <a:pPr>
                <a:defRPr/>
              </a:pPr>
              <a:t>‹#›</a:t>
            </a:fld>
            <a:endParaRPr lang="en-GB" dirty="0"/>
          </a:p>
        </p:txBody>
      </p:sp>
    </p:spTree>
    <p:extLst>
      <p:ext uri="{BB962C8B-B14F-4D97-AF65-F5344CB8AC3E}">
        <p14:creationId xmlns:p14="http://schemas.microsoft.com/office/powerpoint/2010/main" val="2703012229"/>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97707BCB-377C-45E1-980D-6BAC410D5019}" type="slidenum">
              <a:rPr lang="en-GB"/>
              <a:pPr>
                <a:defRPr/>
              </a:pPr>
              <a:t>‹#›</a:t>
            </a:fld>
            <a:endParaRPr lang="en-GB" dirty="0"/>
          </a:p>
        </p:txBody>
      </p:sp>
    </p:spTree>
    <p:extLst>
      <p:ext uri="{BB962C8B-B14F-4D97-AF65-F5344CB8AC3E}">
        <p14:creationId xmlns:p14="http://schemas.microsoft.com/office/powerpoint/2010/main" val="3034012761"/>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B97833F2-01E2-43E5-93A5-EC7443C81DC2}" type="slidenum">
              <a:rPr lang="en-GB"/>
              <a:pPr>
                <a:defRPr/>
              </a:pPr>
              <a:t>‹#›</a:t>
            </a:fld>
            <a:endParaRPr lang="en-GB" dirty="0"/>
          </a:p>
        </p:txBody>
      </p:sp>
    </p:spTree>
    <p:extLst>
      <p:ext uri="{BB962C8B-B14F-4D97-AF65-F5344CB8AC3E}">
        <p14:creationId xmlns:p14="http://schemas.microsoft.com/office/powerpoint/2010/main" val="2235838520"/>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4" y="2278064"/>
            <a:ext cx="3816351" cy="1655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6" y="2278064"/>
            <a:ext cx="3817937" cy="1655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sz="quarter" idx="10"/>
          </p:nvPr>
        </p:nvSpPr>
        <p:spPr>
          <a:ln/>
        </p:spPr>
        <p:txBody>
          <a:bodyPr/>
          <a:lstStyle>
            <a:lvl1pPr>
              <a:defRPr/>
            </a:lvl1pPr>
          </a:lstStyle>
          <a:p>
            <a:pPr>
              <a:defRPr/>
            </a:pPr>
            <a:fld id="{52B8B8CB-CEBE-46A5-ACC1-DC9EFE3E252E}" type="slidenum">
              <a:rPr lang="en-GB"/>
              <a:pPr>
                <a:defRPr/>
              </a:pPr>
              <a:t>‹#›</a:t>
            </a:fld>
            <a:endParaRPr lang="en-GB" dirty="0"/>
          </a:p>
        </p:txBody>
      </p:sp>
    </p:spTree>
    <p:extLst>
      <p:ext uri="{BB962C8B-B14F-4D97-AF65-F5344CB8AC3E}">
        <p14:creationId xmlns:p14="http://schemas.microsoft.com/office/powerpoint/2010/main" val="2160518720"/>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4"/>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4"/>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sldNum" sz="quarter" idx="10"/>
          </p:nvPr>
        </p:nvSpPr>
        <p:spPr>
          <a:ln/>
        </p:spPr>
        <p:txBody>
          <a:bodyPr/>
          <a:lstStyle>
            <a:lvl1pPr>
              <a:defRPr/>
            </a:lvl1pPr>
          </a:lstStyle>
          <a:p>
            <a:pPr>
              <a:defRPr/>
            </a:pPr>
            <a:fld id="{09F2A310-BC1B-423A-98DC-71753E366590}" type="slidenum">
              <a:rPr lang="en-GB"/>
              <a:pPr>
                <a:defRPr/>
              </a:pPr>
              <a:t>‹#›</a:t>
            </a:fld>
            <a:endParaRPr lang="en-GB" dirty="0"/>
          </a:p>
        </p:txBody>
      </p:sp>
    </p:spTree>
    <p:extLst>
      <p:ext uri="{BB962C8B-B14F-4D97-AF65-F5344CB8AC3E}">
        <p14:creationId xmlns:p14="http://schemas.microsoft.com/office/powerpoint/2010/main" val="256502473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78936095"/>
      </p:ext>
    </p:extLst>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sldNum" sz="quarter" idx="10"/>
          </p:nvPr>
        </p:nvSpPr>
        <p:spPr>
          <a:ln/>
        </p:spPr>
        <p:txBody>
          <a:bodyPr/>
          <a:lstStyle>
            <a:lvl1pPr>
              <a:defRPr/>
            </a:lvl1pPr>
          </a:lstStyle>
          <a:p>
            <a:pPr>
              <a:defRPr/>
            </a:pPr>
            <a:fld id="{DC3D1459-79D2-4933-9841-4765C7FDE381}" type="slidenum">
              <a:rPr lang="en-GB"/>
              <a:pPr>
                <a:defRPr/>
              </a:pPr>
              <a:t>‹#›</a:t>
            </a:fld>
            <a:endParaRPr lang="en-GB" dirty="0"/>
          </a:p>
        </p:txBody>
      </p:sp>
    </p:spTree>
    <p:extLst>
      <p:ext uri="{BB962C8B-B14F-4D97-AF65-F5344CB8AC3E}">
        <p14:creationId xmlns:p14="http://schemas.microsoft.com/office/powerpoint/2010/main" val="2882375921"/>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57357759-7C8F-40EE-8A77-98D661D14CAF}" type="slidenum">
              <a:rPr lang="en-GB"/>
              <a:pPr>
                <a:defRPr/>
              </a:pPr>
              <a:t>‹#›</a:t>
            </a:fld>
            <a:endParaRPr lang="en-GB" dirty="0"/>
          </a:p>
        </p:txBody>
      </p:sp>
    </p:spTree>
    <p:extLst>
      <p:ext uri="{BB962C8B-B14F-4D97-AF65-F5344CB8AC3E}">
        <p14:creationId xmlns:p14="http://schemas.microsoft.com/office/powerpoint/2010/main" val="419942739"/>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ED5D298C-9D0F-438A-9311-A7C58F1131C7}" type="slidenum">
              <a:rPr lang="en-GB"/>
              <a:pPr>
                <a:defRPr/>
              </a:pPr>
              <a:t>‹#›</a:t>
            </a:fld>
            <a:endParaRPr lang="en-GB" dirty="0"/>
          </a:p>
        </p:txBody>
      </p:sp>
    </p:spTree>
    <p:extLst>
      <p:ext uri="{BB962C8B-B14F-4D97-AF65-F5344CB8AC3E}">
        <p14:creationId xmlns:p14="http://schemas.microsoft.com/office/powerpoint/2010/main" val="2931646052"/>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0C61DBDE-0663-407C-A64C-ED13EBD2EAFD}" type="slidenum">
              <a:rPr lang="en-GB"/>
              <a:pPr>
                <a:defRPr/>
              </a:pPr>
              <a:t>‹#›</a:t>
            </a:fld>
            <a:endParaRPr lang="en-GB" dirty="0"/>
          </a:p>
        </p:txBody>
      </p:sp>
    </p:spTree>
    <p:extLst>
      <p:ext uri="{BB962C8B-B14F-4D97-AF65-F5344CB8AC3E}">
        <p14:creationId xmlns:p14="http://schemas.microsoft.com/office/powerpoint/2010/main" val="486917753"/>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EC8F6B70-0C13-415F-983D-21A52B2ADD7F}" type="slidenum">
              <a:rPr lang="en-GB"/>
              <a:pPr>
                <a:defRPr/>
              </a:pPr>
              <a:t>‹#›</a:t>
            </a:fld>
            <a:endParaRPr lang="en-GB" dirty="0"/>
          </a:p>
        </p:txBody>
      </p:sp>
    </p:spTree>
    <p:extLst>
      <p:ext uri="{BB962C8B-B14F-4D97-AF65-F5344CB8AC3E}">
        <p14:creationId xmlns:p14="http://schemas.microsoft.com/office/powerpoint/2010/main" val="1583324318"/>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8" y="274640"/>
            <a:ext cx="1946275" cy="36591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4" y="274640"/>
            <a:ext cx="5688012" cy="3659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4FE33108-328B-4C74-ACF1-7AB29FCF68E2}" type="slidenum">
              <a:rPr lang="en-GB"/>
              <a:pPr>
                <a:defRPr/>
              </a:pPr>
              <a:t>‹#›</a:t>
            </a:fld>
            <a:endParaRPr lang="en-GB" dirty="0"/>
          </a:p>
        </p:txBody>
      </p:sp>
    </p:spTree>
    <p:extLst>
      <p:ext uri="{BB962C8B-B14F-4D97-AF65-F5344CB8AC3E}">
        <p14:creationId xmlns:p14="http://schemas.microsoft.com/office/powerpoint/2010/main" val="1210077890"/>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4CDC59BA-8149-4F70-9151-F469E2C68214}" type="slidenum">
              <a:rPr lang="en-GB"/>
              <a:pPr>
                <a:defRPr/>
              </a:pPr>
              <a:t>‹#›</a:t>
            </a:fld>
            <a:endParaRPr lang="en-GB" dirty="0"/>
          </a:p>
        </p:txBody>
      </p:sp>
    </p:spTree>
    <p:extLst>
      <p:ext uri="{BB962C8B-B14F-4D97-AF65-F5344CB8AC3E}">
        <p14:creationId xmlns:p14="http://schemas.microsoft.com/office/powerpoint/2010/main" val="2179186246"/>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EA033B80-53DF-4029-899F-9A72C092BE64}" type="slidenum">
              <a:rPr lang="en-GB"/>
              <a:pPr>
                <a:defRPr/>
              </a:pPr>
              <a:t>‹#›</a:t>
            </a:fld>
            <a:endParaRPr lang="en-GB" dirty="0"/>
          </a:p>
        </p:txBody>
      </p:sp>
    </p:spTree>
    <p:extLst>
      <p:ext uri="{BB962C8B-B14F-4D97-AF65-F5344CB8AC3E}">
        <p14:creationId xmlns:p14="http://schemas.microsoft.com/office/powerpoint/2010/main" val="2568365903"/>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fld id="{BF038320-FFCB-4BE7-9E87-D3210EAC653C}" type="slidenum">
              <a:rPr lang="en-GB"/>
              <a:pPr>
                <a:defRPr/>
              </a:pPr>
              <a:t>‹#›</a:t>
            </a:fld>
            <a:endParaRPr lang="en-GB" dirty="0"/>
          </a:p>
        </p:txBody>
      </p:sp>
    </p:spTree>
    <p:extLst>
      <p:ext uri="{BB962C8B-B14F-4D97-AF65-F5344CB8AC3E}">
        <p14:creationId xmlns:p14="http://schemas.microsoft.com/office/powerpoint/2010/main" val="3723359514"/>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4" y="2278064"/>
            <a:ext cx="3816351" cy="1655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6" y="2278064"/>
            <a:ext cx="3817937" cy="1655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sz="quarter" idx="10"/>
          </p:nvPr>
        </p:nvSpPr>
        <p:spPr>
          <a:ln/>
        </p:spPr>
        <p:txBody>
          <a:bodyPr/>
          <a:lstStyle>
            <a:lvl1pPr>
              <a:defRPr/>
            </a:lvl1pPr>
          </a:lstStyle>
          <a:p>
            <a:pPr>
              <a:defRPr/>
            </a:pPr>
            <a:fld id="{41F31B5B-FCB7-4706-9A4C-24A3FF86C96C}" type="slidenum">
              <a:rPr lang="en-GB"/>
              <a:pPr>
                <a:defRPr/>
              </a:pPr>
              <a:t>‹#›</a:t>
            </a:fld>
            <a:endParaRPr lang="en-GB" dirty="0"/>
          </a:p>
        </p:txBody>
      </p:sp>
    </p:spTree>
    <p:extLst>
      <p:ext uri="{BB962C8B-B14F-4D97-AF65-F5344CB8AC3E}">
        <p14:creationId xmlns:p14="http://schemas.microsoft.com/office/powerpoint/2010/main" val="251006812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4" y="2278065"/>
            <a:ext cx="3816351" cy="719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6" y="2278065"/>
            <a:ext cx="3817937" cy="719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29887839"/>
      </p:ext>
    </p:extLst>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4"/>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4"/>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sldNum" sz="quarter" idx="10"/>
          </p:nvPr>
        </p:nvSpPr>
        <p:spPr>
          <a:ln/>
        </p:spPr>
        <p:txBody>
          <a:bodyPr/>
          <a:lstStyle>
            <a:lvl1pPr>
              <a:defRPr/>
            </a:lvl1pPr>
          </a:lstStyle>
          <a:p>
            <a:pPr>
              <a:defRPr/>
            </a:pPr>
            <a:fld id="{090B67B5-D857-4C91-BD18-592EE02DE12C}" type="slidenum">
              <a:rPr lang="en-GB"/>
              <a:pPr>
                <a:defRPr/>
              </a:pPr>
              <a:t>‹#›</a:t>
            </a:fld>
            <a:endParaRPr lang="en-GB" dirty="0"/>
          </a:p>
        </p:txBody>
      </p:sp>
    </p:spTree>
    <p:extLst>
      <p:ext uri="{BB962C8B-B14F-4D97-AF65-F5344CB8AC3E}">
        <p14:creationId xmlns:p14="http://schemas.microsoft.com/office/powerpoint/2010/main" val="3408041993"/>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sldNum" sz="quarter" idx="10"/>
          </p:nvPr>
        </p:nvSpPr>
        <p:spPr>
          <a:ln/>
        </p:spPr>
        <p:txBody>
          <a:bodyPr/>
          <a:lstStyle>
            <a:lvl1pPr>
              <a:defRPr/>
            </a:lvl1pPr>
          </a:lstStyle>
          <a:p>
            <a:pPr>
              <a:defRPr/>
            </a:pPr>
            <a:fld id="{EC5655B3-9312-4322-9341-F025451028F4}" type="slidenum">
              <a:rPr lang="en-GB"/>
              <a:pPr>
                <a:defRPr/>
              </a:pPr>
              <a:t>‹#›</a:t>
            </a:fld>
            <a:endParaRPr lang="en-GB" dirty="0"/>
          </a:p>
        </p:txBody>
      </p:sp>
    </p:spTree>
    <p:extLst>
      <p:ext uri="{BB962C8B-B14F-4D97-AF65-F5344CB8AC3E}">
        <p14:creationId xmlns:p14="http://schemas.microsoft.com/office/powerpoint/2010/main" val="3122101068"/>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1FF02505-C314-4545-AC0D-7108C4968AE2}" type="slidenum">
              <a:rPr lang="en-GB"/>
              <a:pPr>
                <a:defRPr/>
              </a:pPr>
              <a:t>‹#›</a:t>
            </a:fld>
            <a:endParaRPr lang="en-GB" dirty="0"/>
          </a:p>
        </p:txBody>
      </p:sp>
    </p:spTree>
    <p:extLst>
      <p:ext uri="{BB962C8B-B14F-4D97-AF65-F5344CB8AC3E}">
        <p14:creationId xmlns:p14="http://schemas.microsoft.com/office/powerpoint/2010/main" val="3635974225"/>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9D67F9FA-CD77-4822-BE4B-7AF72987C3F9}" type="slidenum">
              <a:rPr lang="en-GB"/>
              <a:pPr>
                <a:defRPr/>
              </a:pPr>
              <a:t>‹#›</a:t>
            </a:fld>
            <a:endParaRPr lang="en-GB" dirty="0"/>
          </a:p>
        </p:txBody>
      </p:sp>
    </p:spTree>
    <p:extLst>
      <p:ext uri="{BB962C8B-B14F-4D97-AF65-F5344CB8AC3E}">
        <p14:creationId xmlns:p14="http://schemas.microsoft.com/office/powerpoint/2010/main" val="1472909564"/>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fld id="{4B3B8D54-D5D2-4A8F-8FCD-9874556D2F09}" type="slidenum">
              <a:rPr lang="en-GB"/>
              <a:pPr>
                <a:defRPr/>
              </a:pPr>
              <a:t>‹#›</a:t>
            </a:fld>
            <a:endParaRPr lang="en-GB" dirty="0"/>
          </a:p>
        </p:txBody>
      </p:sp>
    </p:spTree>
    <p:extLst>
      <p:ext uri="{BB962C8B-B14F-4D97-AF65-F5344CB8AC3E}">
        <p14:creationId xmlns:p14="http://schemas.microsoft.com/office/powerpoint/2010/main" val="2334238609"/>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BB225789-1A85-47BE-8397-D65D98461500}" type="slidenum">
              <a:rPr lang="en-GB"/>
              <a:pPr>
                <a:defRPr/>
              </a:pPr>
              <a:t>‹#›</a:t>
            </a:fld>
            <a:endParaRPr lang="en-GB" dirty="0"/>
          </a:p>
        </p:txBody>
      </p:sp>
    </p:spTree>
    <p:extLst>
      <p:ext uri="{BB962C8B-B14F-4D97-AF65-F5344CB8AC3E}">
        <p14:creationId xmlns:p14="http://schemas.microsoft.com/office/powerpoint/2010/main" val="1035926839"/>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8" y="274640"/>
            <a:ext cx="1946275" cy="36591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4" y="274640"/>
            <a:ext cx="5688012" cy="3659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sz="quarter" idx="10"/>
          </p:nvPr>
        </p:nvSpPr>
        <p:spPr>
          <a:ln/>
        </p:spPr>
        <p:txBody>
          <a:bodyPr/>
          <a:lstStyle>
            <a:lvl1pPr>
              <a:defRPr/>
            </a:lvl1pPr>
          </a:lstStyle>
          <a:p>
            <a:pPr>
              <a:defRPr/>
            </a:pPr>
            <a:fld id="{B7ECF95C-3F29-4F0E-9EA6-A5FD1E2FB527}" type="slidenum">
              <a:rPr lang="en-GB"/>
              <a:pPr>
                <a:defRPr/>
              </a:pPr>
              <a:t>‹#›</a:t>
            </a:fld>
            <a:endParaRPr lang="en-GB" dirty="0"/>
          </a:p>
        </p:txBody>
      </p:sp>
    </p:spTree>
    <p:extLst>
      <p:ext uri="{BB962C8B-B14F-4D97-AF65-F5344CB8AC3E}">
        <p14:creationId xmlns:p14="http://schemas.microsoft.com/office/powerpoint/2010/main" val="14166696"/>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D90D2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921918669"/>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649524008"/>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6466393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4"/>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4"/>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37359034"/>
      </p:ext>
    </p:extLst>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4" y="2278065"/>
            <a:ext cx="3816351" cy="719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6" y="2278065"/>
            <a:ext cx="3817937" cy="719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84479493"/>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4"/>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4"/>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773668691"/>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54925911"/>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382239"/>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55632180"/>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GB" noProof="0" dirty="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58251500"/>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372787580"/>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8" y="274637"/>
            <a:ext cx="1946275" cy="27225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4" y="274637"/>
            <a:ext cx="5688012" cy="2722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061865623"/>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D90D2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864800008"/>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020539379"/>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313417680"/>
      </p:ext>
    </p:extLst>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09425291"/>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4" y="2278065"/>
            <a:ext cx="3816351" cy="719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6" y="2278065"/>
            <a:ext cx="3817937" cy="719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752006318"/>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4"/>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4"/>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58067875"/>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832241390"/>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063618"/>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3478594"/>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GB" noProof="0" dirty="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83278313"/>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3983438"/>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8" y="274637"/>
            <a:ext cx="1946275" cy="27225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4" y="274637"/>
            <a:ext cx="5688012" cy="2722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259487744"/>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D90D2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2252883256"/>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307169"/>
      </p:ext>
    </p:extLst>
  </p:cSld>
  <p:clrMapOvr>
    <a:masterClrMapping/>
  </p:clrMapOvr>
  <p:transition spd="slow">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569058911"/>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72460266"/>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4" y="2278065"/>
            <a:ext cx="3816351" cy="719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6" y="2278065"/>
            <a:ext cx="3817937" cy="719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827079162"/>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4"/>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4"/>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436645814"/>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476064608"/>
      </p:ext>
    </p:extLst>
  </p:cSld>
  <p:clrMapOvr>
    <a:masterClrMapping/>
  </p:clrMapOvr>
  <p:transition spd="slow">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236733"/>
      </p:ext>
    </p:extLst>
  </p:cSld>
  <p:clrMapOvr>
    <a:masterClrMapping/>
  </p:clrMapOvr>
  <p:transition spd="slow">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49206574"/>
      </p:ext>
    </p:extLst>
  </p:cSld>
  <p:clrMapOvr>
    <a:masterClrMapping/>
  </p:clrMapOvr>
  <p:transitio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GB" noProof="0" dirty="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25142983"/>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43484748"/>
      </p:ext>
    </p:extLst>
  </p:cSld>
  <p:clrMapOvr>
    <a:masterClrMapping/>
  </p:clrMapOvr>
  <p:transition spd="slow">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8" y="274637"/>
            <a:ext cx="1946275" cy="27225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4" y="274637"/>
            <a:ext cx="5688012" cy="2722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27318622"/>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27212276"/>
      </p:ext>
    </p:extLst>
  </p:cSld>
  <p:clrMapOvr>
    <a:masterClrMapping/>
  </p:clrMapOvr>
  <p:transition spd="slow">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D90D2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1342672321"/>
      </p:ext>
    </p:extLst>
  </p:cSld>
  <p:clrMapOvr>
    <a:masterClrMapping/>
  </p:clrMapOvr>
  <p:transition spd="slow">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87454827"/>
      </p:ext>
    </p:extLst>
  </p:cSld>
  <p:clrMapOvr>
    <a:masterClrMapping/>
  </p:clrMapOvr>
  <p:transition spd="slow">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95560890"/>
      </p:ext>
    </p:extLst>
  </p:cSld>
  <p:clrMapOvr>
    <a:masterClrMapping/>
  </p:clrMapOvr>
  <p:transition spd="slow">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4" y="2278065"/>
            <a:ext cx="3816351" cy="719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6" y="2278065"/>
            <a:ext cx="3817937" cy="719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57609439"/>
      </p:ext>
    </p:extLst>
  </p:cSld>
  <p:clrMapOvr>
    <a:masterClrMapping/>
  </p:clrMapOvr>
  <p:transition spd="slow">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4"/>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4"/>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517435285"/>
      </p:ext>
    </p:extLst>
  </p:cSld>
  <p:clrMapOvr>
    <a:masterClrMapping/>
  </p:clrMapOvr>
  <p:transition spd="slow">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697284955"/>
      </p:ext>
    </p:extLst>
  </p:cSld>
  <p:clrMapOvr>
    <a:masterClrMapping/>
  </p:clrMapOvr>
  <p:transition spd="slow">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295730"/>
      </p:ext>
    </p:extLst>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04297300"/>
      </p:ext>
    </p:extLst>
  </p:cSld>
  <p:clrMapOvr>
    <a:masterClrMapping/>
  </p:clrMapOvr>
  <p:transition spd="slow">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GB" noProof="0" dirty="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00088369"/>
      </p:ext>
    </p:extLst>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2410451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5601396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1004839"/>
      </p:ext>
    </p:extLst>
  </p:cSld>
  <p:clrMapOvr>
    <a:masterClrMapping/>
  </p:clrMapOvr>
  <p:transition spd="slow">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8" y="274637"/>
            <a:ext cx="1946275" cy="27225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4" y="274637"/>
            <a:ext cx="5688012" cy="2722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41670170"/>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698702772"/>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8" y="274637"/>
            <a:ext cx="1946275" cy="27225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4" y="274637"/>
            <a:ext cx="5688012" cy="2722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63293756"/>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2491643602"/>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525498733"/>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4077705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4" y="2278065"/>
            <a:ext cx="3816351" cy="719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6" y="2278065"/>
            <a:ext cx="3817937" cy="719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84939690"/>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4"/>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4"/>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75515827"/>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860483051"/>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84168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46162076"/>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1458402"/>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12916720"/>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63198983"/>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8" y="274637"/>
            <a:ext cx="1946275" cy="27225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4" y="274637"/>
            <a:ext cx="5688012" cy="2722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438954785"/>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396656315"/>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992094289"/>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0721336"/>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4" y="1600200"/>
            <a:ext cx="3816351"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6" y="1600200"/>
            <a:ext cx="3817937"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41822832"/>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4"/>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4"/>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2197101"/>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89917729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4" y="2278065"/>
            <a:ext cx="3816351" cy="719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6" y="2278065"/>
            <a:ext cx="3817937" cy="7191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959752802"/>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942744"/>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83502050"/>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18054793"/>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56236948"/>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8" y="333377"/>
            <a:ext cx="1946275" cy="59039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4" y="333377"/>
            <a:ext cx="5688012" cy="5903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36741167"/>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00117" y="333376"/>
            <a:ext cx="6048375" cy="1084263"/>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900114" y="1600200"/>
            <a:ext cx="3816351" cy="4637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868866" y="1600200"/>
            <a:ext cx="3817937" cy="4637088"/>
          </a:xfrm>
        </p:spPr>
        <p:txBody>
          <a:bodyPr/>
          <a:lstStyle/>
          <a:p>
            <a:pPr lvl="0"/>
            <a:endParaRPr lang="en-GB" noProof="0" dirty="0" smtClean="0"/>
          </a:p>
        </p:txBody>
      </p:sp>
    </p:spTree>
    <p:extLst>
      <p:ext uri="{BB962C8B-B14F-4D97-AF65-F5344CB8AC3E}">
        <p14:creationId xmlns:p14="http://schemas.microsoft.com/office/powerpoint/2010/main" val="1086080610"/>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900117" y="333376"/>
            <a:ext cx="6048375" cy="1084263"/>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900114" y="1600200"/>
            <a:ext cx="3816351" cy="4637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hart Placeholder 3"/>
          <p:cNvSpPr>
            <a:spLocks noGrp="1"/>
          </p:cNvSpPr>
          <p:nvPr>
            <p:ph type="chart" sz="half" idx="2"/>
          </p:nvPr>
        </p:nvSpPr>
        <p:spPr>
          <a:xfrm>
            <a:off x="4868866" y="1600200"/>
            <a:ext cx="3817937" cy="4637088"/>
          </a:xfrm>
        </p:spPr>
        <p:txBody>
          <a:bodyPr/>
          <a:lstStyle/>
          <a:p>
            <a:pPr lvl="0"/>
            <a:endParaRPr lang="en-GB" noProof="0" dirty="0" smtClean="0"/>
          </a:p>
        </p:txBody>
      </p:sp>
    </p:spTree>
    <p:extLst>
      <p:ext uri="{BB962C8B-B14F-4D97-AF65-F5344CB8AC3E}">
        <p14:creationId xmlns:p14="http://schemas.microsoft.com/office/powerpoint/2010/main" val="529133336"/>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2642521697"/>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66402153"/>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53665692"/>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4"/>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4"/>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83335849"/>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4" y="1600200"/>
            <a:ext cx="3816351"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6" y="1600200"/>
            <a:ext cx="3817937"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306982153"/>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4"/>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4"/>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417872237"/>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940439456"/>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926001"/>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1521490"/>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14114491"/>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657898839"/>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8" y="333377"/>
            <a:ext cx="1946275" cy="59039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4" y="333377"/>
            <a:ext cx="5688012" cy="5903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230051123"/>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2855568596"/>
      </p:ext>
    </p:extLst>
  </p:cSld>
  <p:clrMapOvr>
    <a:masterClrMapping/>
  </p:clrMapOvr>
  <p:transition spd="slow">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7968502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082387076"/>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76537485"/>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4" y="1600200"/>
            <a:ext cx="3816351"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6" y="1600200"/>
            <a:ext cx="3817937"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663765035"/>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4"/>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4"/>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604617503"/>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882203355"/>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401435"/>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97143427"/>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01612292"/>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112099790"/>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8" y="333377"/>
            <a:ext cx="1946275" cy="59039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4" y="333377"/>
            <a:ext cx="5688012" cy="5903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659848786"/>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193814123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460009"/>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971632843"/>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8013010"/>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4" y="1600200"/>
            <a:ext cx="3816351"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6" y="1600200"/>
            <a:ext cx="3817937"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64655204"/>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4"/>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4"/>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86996363"/>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437024058"/>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060567"/>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5539256"/>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7001944"/>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76795263"/>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8" y="333377"/>
            <a:ext cx="1946275" cy="59039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4" y="333377"/>
            <a:ext cx="5688012" cy="5903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0522352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93117043"/>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913958321"/>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70261208"/>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57663599"/>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4" y="1600200"/>
            <a:ext cx="3816351"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6" y="1600200"/>
            <a:ext cx="3817937"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644436071"/>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4"/>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4"/>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213685473"/>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317982569"/>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428423"/>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73971643"/>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93757248"/>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03489788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GB" noProof="0" dirty="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48270019"/>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8" y="333377"/>
            <a:ext cx="1946275" cy="59039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900114" y="333377"/>
            <a:ext cx="5688012" cy="5903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726388933"/>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1813298669"/>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50496953"/>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62062001"/>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900114" y="1600200"/>
            <a:ext cx="3816351"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868866" y="1600200"/>
            <a:ext cx="3817937" cy="4637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01349490"/>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4"/>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4"/>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4825307"/>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781347051"/>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7050985"/>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43406826"/>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9644872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8.gif"/><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9.gif"/><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2.png"/><Relationship Id="rId18" Type="http://schemas.openxmlformats.org/officeDocument/2006/relationships/hyperlink" Target="http://www.facebook.com/practicalaction" TargetMode="External"/><Relationship Id="rId3" Type="http://schemas.openxmlformats.org/officeDocument/2006/relationships/slideLayout" Target="../slideLayouts/slideLayout126.xml"/><Relationship Id="rId21" Type="http://schemas.openxmlformats.org/officeDocument/2006/relationships/image" Target="../media/image13.jpeg"/><Relationship Id="rId7" Type="http://schemas.openxmlformats.org/officeDocument/2006/relationships/slideLayout" Target="../slideLayouts/slideLayout130.xml"/><Relationship Id="rId12" Type="http://schemas.openxmlformats.org/officeDocument/2006/relationships/theme" Target="../theme/theme12.xml"/><Relationship Id="rId17" Type="http://schemas.openxmlformats.org/officeDocument/2006/relationships/image" Target="../media/image11.jpeg"/><Relationship Id="rId2" Type="http://schemas.openxmlformats.org/officeDocument/2006/relationships/slideLayout" Target="../slideLayouts/slideLayout125.xml"/><Relationship Id="rId16" Type="http://schemas.openxmlformats.org/officeDocument/2006/relationships/hyperlink" Target="http://www.practicalaction.org.uk/blogs" TargetMode="External"/><Relationship Id="rId20" Type="http://schemas.openxmlformats.org/officeDocument/2006/relationships/hyperlink" Target="http://www.flickr.com/photos/practicalaction" TargetMode="Externa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image" Target="../media/image10.jpeg"/><Relationship Id="rId23" Type="http://schemas.openxmlformats.org/officeDocument/2006/relationships/image" Target="../media/image14.jpeg"/><Relationship Id="rId10" Type="http://schemas.openxmlformats.org/officeDocument/2006/relationships/slideLayout" Target="../slideLayouts/slideLayout133.xml"/><Relationship Id="rId19" Type="http://schemas.openxmlformats.org/officeDocument/2006/relationships/image" Target="../media/image12.jpeg"/><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hyperlink" Target="http://www.youtube.com/practicalaction" TargetMode="External"/><Relationship Id="rId22" Type="http://schemas.openxmlformats.org/officeDocument/2006/relationships/hyperlink" Target="http://www.twitter.com/practicalaction" TargetMode="Externa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2.png"/><Relationship Id="rId18" Type="http://schemas.openxmlformats.org/officeDocument/2006/relationships/hyperlink" Target="http://www.facebook.com/practicalaction" TargetMode="External"/><Relationship Id="rId3" Type="http://schemas.openxmlformats.org/officeDocument/2006/relationships/slideLayout" Target="../slideLayouts/slideLayout137.xml"/><Relationship Id="rId21" Type="http://schemas.openxmlformats.org/officeDocument/2006/relationships/image" Target="../media/image13.jpeg"/><Relationship Id="rId7" Type="http://schemas.openxmlformats.org/officeDocument/2006/relationships/slideLayout" Target="../slideLayouts/slideLayout141.xml"/><Relationship Id="rId12" Type="http://schemas.openxmlformats.org/officeDocument/2006/relationships/theme" Target="../theme/theme13.xml"/><Relationship Id="rId17" Type="http://schemas.openxmlformats.org/officeDocument/2006/relationships/image" Target="../media/image11.jpeg"/><Relationship Id="rId2" Type="http://schemas.openxmlformats.org/officeDocument/2006/relationships/slideLayout" Target="../slideLayouts/slideLayout136.xml"/><Relationship Id="rId16" Type="http://schemas.openxmlformats.org/officeDocument/2006/relationships/hyperlink" Target="http://www.practicalaction.org.uk/blogs" TargetMode="External"/><Relationship Id="rId20" Type="http://schemas.openxmlformats.org/officeDocument/2006/relationships/hyperlink" Target="http://www.flickr.com/photos/practicalaction" TargetMode="Externa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image" Target="../media/image10.jpeg"/><Relationship Id="rId23" Type="http://schemas.openxmlformats.org/officeDocument/2006/relationships/image" Target="../media/image14.jpeg"/><Relationship Id="rId10" Type="http://schemas.openxmlformats.org/officeDocument/2006/relationships/slideLayout" Target="../slideLayouts/slideLayout144.xml"/><Relationship Id="rId19" Type="http://schemas.openxmlformats.org/officeDocument/2006/relationships/image" Target="../media/image12.jpeg"/><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hyperlink" Target="http://www.youtube.com/practicalaction" TargetMode="External"/><Relationship Id="rId22" Type="http://schemas.openxmlformats.org/officeDocument/2006/relationships/hyperlink" Target="http://www.twitter.com/practicalaction" TargetMode="Externa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2.png"/><Relationship Id="rId18" Type="http://schemas.openxmlformats.org/officeDocument/2006/relationships/hyperlink" Target="http://www.facebook.com/practicalaction" TargetMode="External"/><Relationship Id="rId3" Type="http://schemas.openxmlformats.org/officeDocument/2006/relationships/slideLayout" Target="../slideLayouts/slideLayout148.xml"/><Relationship Id="rId21" Type="http://schemas.openxmlformats.org/officeDocument/2006/relationships/image" Target="../media/image13.jpeg"/><Relationship Id="rId7" Type="http://schemas.openxmlformats.org/officeDocument/2006/relationships/slideLayout" Target="../slideLayouts/slideLayout152.xml"/><Relationship Id="rId12" Type="http://schemas.openxmlformats.org/officeDocument/2006/relationships/theme" Target="../theme/theme14.xml"/><Relationship Id="rId17" Type="http://schemas.openxmlformats.org/officeDocument/2006/relationships/image" Target="../media/image11.jpeg"/><Relationship Id="rId2" Type="http://schemas.openxmlformats.org/officeDocument/2006/relationships/slideLayout" Target="../slideLayouts/slideLayout147.xml"/><Relationship Id="rId16" Type="http://schemas.openxmlformats.org/officeDocument/2006/relationships/hyperlink" Target="http://www.practicalaction.org.uk/blogs" TargetMode="External"/><Relationship Id="rId20" Type="http://schemas.openxmlformats.org/officeDocument/2006/relationships/hyperlink" Target="http://www.flickr.com/photos/practicalaction" TargetMode="Externa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image" Target="../media/image10.jpeg"/><Relationship Id="rId23" Type="http://schemas.openxmlformats.org/officeDocument/2006/relationships/image" Target="../media/image14.jpeg"/><Relationship Id="rId10" Type="http://schemas.openxmlformats.org/officeDocument/2006/relationships/slideLayout" Target="../slideLayouts/slideLayout155.xml"/><Relationship Id="rId19" Type="http://schemas.openxmlformats.org/officeDocument/2006/relationships/image" Target="../media/image12.jpeg"/><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hyperlink" Target="http://www.youtube.com/practicalaction" TargetMode="External"/><Relationship Id="rId22" Type="http://schemas.openxmlformats.org/officeDocument/2006/relationships/hyperlink" Target="http://www.twitter.com/practicalaction" TargetMode="Externa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image" Target="../media/image1.png"/><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1.pn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1.pn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gif"/><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4.gif"/><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5.gif"/><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6.gif"/><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7.gif"/><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5730" y="0"/>
            <a:ext cx="9144000" cy="5549901"/>
          </a:xfrm>
          <a:prstGeom prst="rect">
            <a:avLst/>
          </a:prstGeom>
          <a:solidFill>
            <a:srgbClr val="CE0C2C"/>
          </a:solidFill>
          <a:ln>
            <a:noFill/>
          </a:ln>
          <a:effectLst/>
          <a:extLst/>
        </p:spPr>
        <p:txBody>
          <a:bodyPr wrap="none" anchor="ctr"/>
          <a:lstStyle/>
          <a:p>
            <a:endParaRPr lang="en-US" dirty="0">
              <a:ln w="0">
                <a:solidFill>
                  <a:schemeClr val="tx1"/>
                </a:solidFill>
              </a:ln>
            </a:endParaRPr>
          </a:p>
        </p:txBody>
      </p:sp>
      <p:sp>
        <p:nvSpPr>
          <p:cNvPr id="1027" name="Rectangle 3"/>
          <p:cNvSpPr>
            <a:spLocks noGrp="1" noChangeArrowheads="1"/>
          </p:cNvSpPr>
          <p:nvPr>
            <p:ph type="title"/>
          </p:nvPr>
        </p:nvSpPr>
        <p:spPr bwMode="auto">
          <a:xfrm>
            <a:off x="900117" y="274638"/>
            <a:ext cx="7786687"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GB" smtClean="0"/>
          </a:p>
        </p:txBody>
      </p:sp>
      <p:sp>
        <p:nvSpPr>
          <p:cNvPr id="1028" name="Rectangle 4"/>
          <p:cNvSpPr>
            <a:spLocks noGrp="1" noChangeArrowheads="1"/>
          </p:cNvSpPr>
          <p:nvPr>
            <p:ph type="body" idx="1"/>
          </p:nvPr>
        </p:nvSpPr>
        <p:spPr bwMode="auto">
          <a:xfrm>
            <a:off x="900117" y="2278065"/>
            <a:ext cx="778668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pic>
        <p:nvPicPr>
          <p:cNvPr id="2"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803085" y="5549900"/>
            <a:ext cx="1340915" cy="1305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userDrawn="1"/>
        </p:nvSpPr>
        <p:spPr>
          <a:xfrm>
            <a:off x="-36512" y="5549901"/>
            <a:ext cx="7839597" cy="1338828"/>
          </a:xfrm>
          <a:prstGeom prst="rect">
            <a:avLst/>
          </a:prstGeom>
          <a:solidFill>
            <a:srgbClr val="3BACBB"/>
          </a:solidFill>
        </p:spPr>
        <p:txBody>
          <a:bodyPr wrap="square" rtlCol="0">
            <a:spAutoFit/>
          </a:bodyPr>
          <a:lstStyle/>
          <a:p>
            <a:pPr algn="r"/>
            <a:endParaRPr lang="en-GB" dirty="0" smtClean="0">
              <a:solidFill>
                <a:srgbClr val="C61C18"/>
              </a:solidFill>
              <a:effectLst>
                <a:outerShdw blurRad="38100" dist="38100" dir="2700000" algn="tl">
                  <a:srgbClr val="000000">
                    <a:alpha val="43137"/>
                  </a:srgbClr>
                </a:outerShdw>
              </a:effectLst>
            </a:endParaRPr>
          </a:p>
          <a:p>
            <a:pPr algn="r"/>
            <a:endParaRPr lang="en-GB" dirty="0" smtClean="0">
              <a:solidFill>
                <a:srgbClr val="C61C18"/>
              </a:solidFill>
              <a:effectLst>
                <a:outerShdw blurRad="38100" dist="38100" dir="2700000" algn="tl">
                  <a:srgbClr val="000000">
                    <a:alpha val="43137"/>
                  </a:srgbClr>
                </a:outerShdw>
              </a:effectLst>
            </a:endParaRPr>
          </a:p>
          <a:p>
            <a:pPr algn="r"/>
            <a:endParaRPr lang="en-GB" sz="900" dirty="0" smtClean="0">
              <a:solidFill>
                <a:srgbClr val="C61C18"/>
              </a:solidFill>
              <a:effectLst>
                <a:outerShdw blurRad="38100" dist="38100" dir="2700000" algn="tl">
                  <a:srgbClr val="000000">
                    <a:alpha val="43137"/>
                  </a:srgbClr>
                </a:outerShdw>
              </a:effectLst>
            </a:endParaRPr>
          </a:p>
          <a:p>
            <a:pPr algn="r"/>
            <a:r>
              <a:rPr lang="en-GB" b="1" dirty="0" smtClean="0">
                <a:ln w="3175">
                  <a:noFill/>
                </a:ln>
                <a:solidFill>
                  <a:srgbClr val="CE0C2C"/>
                </a:solidFill>
                <a:effectLst>
                  <a:outerShdw blurRad="38100" dist="38100" dir="2700000" algn="tl">
                    <a:schemeClr val="bg1">
                      <a:alpha val="43000"/>
                    </a:schemeClr>
                  </a:outerShdw>
                </a:effectLst>
              </a:rPr>
              <a:t>Technology as if people and planet mattered</a:t>
            </a:r>
          </a:p>
          <a:p>
            <a:pPr algn="r"/>
            <a:endParaRPr lang="en-GB" dirty="0">
              <a:solidFill>
                <a:srgbClr val="C61C18"/>
              </a:solidFill>
              <a:effectLst>
                <a:outerShdw blurRad="38100" dist="38100" dir="2700000" algn="tl">
                  <a:srgbClr val="000000">
                    <a:alpha val="43137"/>
                  </a:srgbClr>
                </a:outerShdw>
              </a:effectLst>
            </a:endParaRP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spd="slow">
    <p:fade/>
  </p:transition>
  <p:txStyles>
    <p:titleStyle>
      <a:lvl1pPr algn="l" rtl="0" eaLnBrk="1" fontAlgn="base" hangingPunct="1">
        <a:spcBef>
          <a:spcPct val="0"/>
        </a:spcBef>
        <a:spcAft>
          <a:spcPct val="0"/>
        </a:spcAft>
        <a:defRPr sz="4400">
          <a:solidFill>
            <a:schemeClr val="bg1"/>
          </a:solidFill>
          <a:latin typeface="+mj-lt"/>
          <a:ea typeface="+mj-ea"/>
          <a:cs typeface="+mj-cs"/>
        </a:defRPr>
      </a:lvl1pPr>
      <a:lvl2pPr algn="l" rtl="0" eaLnBrk="1" fontAlgn="base" hangingPunct="1">
        <a:spcBef>
          <a:spcPct val="0"/>
        </a:spcBef>
        <a:spcAft>
          <a:spcPct val="0"/>
        </a:spcAft>
        <a:defRPr sz="4400">
          <a:solidFill>
            <a:schemeClr val="bg1"/>
          </a:solidFill>
          <a:latin typeface="Trebuchet MS" pitchFamily="34" charset="0"/>
        </a:defRPr>
      </a:lvl2pPr>
      <a:lvl3pPr algn="l" rtl="0" eaLnBrk="1" fontAlgn="base" hangingPunct="1">
        <a:spcBef>
          <a:spcPct val="0"/>
        </a:spcBef>
        <a:spcAft>
          <a:spcPct val="0"/>
        </a:spcAft>
        <a:defRPr sz="4400">
          <a:solidFill>
            <a:schemeClr val="bg1"/>
          </a:solidFill>
          <a:latin typeface="Trebuchet MS" pitchFamily="34" charset="0"/>
        </a:defRPr>
      </a:lvl3pPr>
      <a:lvl4pPr algn="l" rtl="0" eaLnBrk="1" fontAlgn="base" hangingPunct="1">
        <a:spcBef>
          <a:spcPct val="0"/>
        </a:spcBef>
        <a:spcAft>
          <a:spcPct val="0"/>
        </a:spcAft>
        <a:defRPr sz="4400">
          <a:solidFill>
            <a:schemeClr val="bg1"/>
          </a:solidFill>
          <a:latin typeface="Trebuchet MS" pitchFamily="34" charset="0"/>
        </a:defRPr>
      </a:lvl4pPr>
      <a:lvl5pPr algn="l" rtl="0" eaLnBrk="1" fontAlgn="base" hangingPunct="1">
        <a:spcBef>
          <a:spcPct val="0"/>
        </a:spcBef>
        <a:spcAft>
          <a:spcPct val="0"/>
        </a:spcAft>
        <a:defRPr sz="4400">
          <a:solidFill>
            <a:schemeClr val="bg1"/>
          </a:solidFill>
          <a:latin typeface="Trebuchet MS" pitchFamily="34" charset="0"/>
        </a:defRPr>
      </a:lvl5pPr>
      <a:lvl6pPr marL="457200" algn="l" rtl="0" eaLnBrk="1" fontAlgn="base" hangingPunct="1">
        <a:spcBef>
          <a:spcPct val="0"/>
        </a:spcBef>
        <a:spcAft>
          <a:spcPct val="0"/>
        </a:spcAft>
        <a:defRPr sz="4400">
          <a:solidFill>
            <a:schemeClr val="bg1"/>
          </a:solidFill>
          <a:latin typeface="Trebuchet MS" pitchFamily="34" charset="0"/>
        </a:defRPr>
      </a:lvl6pPr>
      <a:lvl7pPr marL="914400" algn="l" rtl="0" eaLnBrk="1" fontAlgn="base" hangingPunct="1">
        <a:spcBef>
          <a:spcPct val="0"/>
        </a:spcBef>
        <a:spcAft>
          <a:spcPct val="0"/>
        </a:spcAft>
        <a:defRPr sz="4400">
          <a:solidFill>
            <a:schemeClr val="bg1"/>
          </a:solidFill>
          <a:latin typeface="Trebuchet MS" pitchFamily="34" charset="0"/>
        </a:defRPr>
      </a:lvl7pPr>
      <a:lvl8pPr marL="1371600" algn="l" rtl="0" eaLnBrk="1" fontAlgn="base" hangingPunct="1">
        <a:spcBef>
          <a:spcPct val="0"/>
        </a:spcBef>
        <a:spcAft>
          <a:spcPct val="0"/>
        </a:spcAft>
        <a:defRPr sz="4400">
          <a:solidFill>
            <a:schemeClr val="bg1"/>
          </a:solidFill>
          <a:latin typeface="Trebuchet MS" pitchFamily="34" charset="0"/>
        </a:defRPr>
      </a:lvl8pPr>
      <a:lvl9pPr marL="1828800" algn="l" rtl="0" eaLnBrk="1" fontAlgn="base" hangingPunct="1">
        <a:spcBef>
          <a:spcPct val="0"/>
        </a:spcBef>
        <a:spcAft>
          <a:spcPct val="0"/>
        </a:spcAft>
        <a:defRPr sz="4400">
          <a:solidFill>
            <a:schemeClr val="bg1"/>
          </a:solidFill>
          <a:latin typeface="Trebuchet MS" pitchFamily="34" charset="0"/>
        </a:defRPr>
      </a:lvl9pPr>
    </p:titleStyle>
    <p:bodyStyle>
      <a:lvl1pPr marL="342900" indent="-342900" algn="l" rtl="0" eaLnBrk="1" fontAlgn="base" hangingPunct="1">
        <a:spcBef>
          <a:spcPct val="20000"/>
        </a:spcBef>
        <a:spcAft>
          <a:spcPct val="0"/>
        </a:spcAft>
        <a:defRPr sz="3200">
          <a:solidFill>
            <a:schemeClr val="bg1"/>
          </a:solidFill>
          <a:latin typeface="+mn-lt"/>
          <a:ea typeface="+mn-ea"/>
          <a:cs typeface="+mn-cs"/>
        </a:defRPr>
      </a:lvl1pPr>
      <a:lvl2pPr marL="742950" indent="-285750" algn="l" rtl="0" eaLnBrk="1" fontAlgn="base" hangingPunct="1">
        <a:spcBef>
          <a:spcPct val="20000"/>
        </a:spcBef>
        <a:spcAft>
          <a:spcPct val="0"/>
        </a:spcAft>
        <a:defRPr sz="2800">
          <a:solidFill>
            <a:schemeClr val="tx1"/>
          </a:solidFill>
          <a:latin typeface="Arial" charset="0"/>
        </a:defRPr>
      </a:lvl2pPr>
      <a:lvl3pPr marL="1143000" indent="-228600" algn="l" rtl="0" eaLnBrk="1" fontAlgn="base" hangingPunct="1">
        <a:spcBef>
          <a:spcPct val="20000"/>
        </a:spcBef>
        <a:spcAft>
          <a:spcPct val="0"/>
        </a:spcAft>
        <a:defRPr sz="2400">
          <a:solidFill>
            <a:schemeClr val="tx1"/>
          </a:solidFill>
          <a:latin typeface="Arial" charset="0"/>
        </a:defRPr>
      </a:lvl3pPr>
      <a:lvl4pPr marL="1600200" indent="-228600" algn="l" rtl="0" eaLnBrk="1" fontAlgn="base" hangingPunct="1">
        <a:spcBef>
          <a:spcPct val="20000"/>
        </a:spcBef>
        <a:spcAft>
          <a:spcPct val="0"/>
        </a:spcAft>
        <a:defRPr sz="2000">
          <a:solidFill>
            <a:schemeClr val="tx1"/>
          </a:solidFill>
          <a:latin typeface="Arial" charset="0"/>
        </a:defRPr>
      </a:lvl4pPr>
      <a:lvl5pPr marL="2057400" indent="-228600" algn="l" rtl="0" eaLnBrk="1" fontAlgn="base" hangingPunct="1">
        <a:spcBef>
          <a:spcPct val="20000"/>
        </a:spcBef>
        <a:spcAft>
          <a:spcPct val="0"/>
        </a:spcAft>
        <a:defRPr sz="2000">
          <a:solidFill>
            <a:schemeClr val="tx1"/>
          </a:solidFill>
          <a:latin typeface="Arial" charset="0"/>
        </a:defRPr>
      </a:lvl5pPr>
      <a:lvl6pPr marL="2514600" indent="-228600" algn="l" rtl="0" eaLnBrk="1" fontAlgn="base" hangingPunct="1">
        <a:spcBef>
          <a:spcPct val="20000"/>
        </a:spcBef>
        <a:spcAft>
          <a:spcPct val="0"/>
        </a:spcAft>
        <a:defRPr sz="2000">
          <a:solidFill>
            <a:schemeClr val="tx1"/>
          </a:solidFill>
          <a:latin typeface="Arial" charset="0"/>
        </a:defRPr>
      </a:lvl6pPr>
      <a:lvl7pPr marL="2971800" indent="-228600" algn="l" rtl="0" eaLnBrk="1" fontAlgn="base" hangingPunct="1">
        <a:spcBef>
          <a:spcPct val="20000"/>
        </a:spcBef>
        <a:spcAft>
          <a:spcPct val="0"/>
        </a:spcAft>
        <a:defRPr sz="2000">
          <a:solidFill>
            <a:schemeClr val="tx1"/>
          </a:solidFill>
          <a:latin typeface="Arial" charset="0"/>
        </a:defRPr>
      </a:lvl7pPr>
      <a:lvl8pPr marL="3429000" indent="-228600" algn="l" rtl="0" eaLnBrk="1" fontAlgn="base" hangingPunct="1">
        <a:spcBef>
          <a:spcPct val="20000"/>
        </a:spcBef>
        <a:spcAft>
          <a:spcPct val="0"/>
        </a:spcAft>
        <a:defRPr sz="2000">
          <a:solidFill>
            <a:schemeClr val="tx1"/>
          </a:solidFill>
          <a:latin typeface="Arial" charset="0"/>
        </a:defRPr>
      </a:lvl8pPr>
      <a:lvl9pPr marL="3886200" indent="-228600" algn="l" rtl="0" eaLnBrk="1" fontAlgn="base" hangingPunct="1">
        <a:spcBef>
          <a:spcPct val="20000"/>
        </a:spcBef>
        <a:spcAft>
          <a:spcPct val="0"/>
        </a:spcAft>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933949" y="3083819"/>
            <a:ext cx="4210051" cy="3771900"/>
          </a:xfrm>
          <a:prstGeom prst="rect">
            <a:avLst/>
          </a:prstGeom>
        </p:spPr>
      </p:pic>
      <p:sp>
        <p:nvSpPr>
          <p:cNvPr id="10243" name="Rectangle 7"/>
          <p:cNvSpPr>
            <a:spLocks noChangeArrowheads="1"/>
          </p:cNvSpPr>
          <p:nvPr/>
        </p:nvSpPr>
        <p:spPr bwMode="auto">
          <a:xfrm>
            <a:off x="2" y="0"/>
            <a:ext cx="468313" cy="6858000"/>
          </a:xfrm>
          <a:prstGeom prst="rect">
            <a:avLst/>
          </a:prstGeom>
          <a:solidFill>
            <a:srgbClr val="FFD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0244" name="Rectangle 10"/>
          <p:cNvSpPr>
            <a:spLocks noGrp="1" noChangeArrowheads="1"/>
          </p:cNvSpPr>
          <p:nvPr>
            <p:ph type="title"/>
          </p:nvPr>
        </p:nvSpPr>
        <p:spPr bwMode="auto">
          <a:xfrm>
            <a:off x="900114" y="333376"/>
            <a:ext cx="6119812" cy="108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10245" name="Rectangle 11"/>
          <p:cNvSpPr>
            <a:spLocks noGrp="1" noChangeArrowheads="1"/>
          </p:cNvSpPr>
          <p:nvPr>
            <p:ph type="body" idx="1"/>
          </p:nvPr>
        </p:nvSpPr>
        <p:spPr bwMode="auto">
          <a:xfrm>
            <a:off x="900117" y="1600200"/>
            <a:ext cx="7786687"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0246" name="Picture 12" descr="practical_action_logo_300"/>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366000" y="1"/>
            <a:ext cx="1778000"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3" descr="practical_action_logo_300"/>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877050" y="2"/>
            <a:ext cx="2266951" cy="117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spd="slow">
    <p:fade/>
  </p:transition>
  <p:txStyles>
    <p:titleStyle>
      <a:lvl1pPr algn="l" rtl="0" eaLnBrk="0" fontAlgn="base" hangingPunct="0">
        <a:lnSpc>
          <a:spcPts val="4000"/>
        </a:lnSpc>
        <a:spcBef>
          <a:spcPct val="0"/>
        </a:spcBef>
        <a:spcAft>
          <a:spcPct val="0"/>
        </a:spcAft>
        <a:defRPr sz="3600" b="1">
          <a:solidFill>
            <a:srgbClr val="FFD600"/>
          </a:solidFill>
          <a:latin typeface="+mj-lt"/>
          <a:ea typeface="+mj-ea"/>
          <a:cs typeface="+mj-cs"/>
        </a:defRPr>
      </a:lvl1pPr>
      <a:lvl2pPr algn="l" rtl="0" eaLnBrk="0" fontAlgn="base" hangingPunct="0">
        <a:lnSpc>
          <a:spcPts val="4000"/>
        </a:lnSpc>
        <a:spcBef>
          <a:spcPct val="0"/>
        </a:spcBef>
        <a:spcAft>
          <a:spcPct val="0"/>
        </a:spcAft>
        <a:defRPr sz="3600" b="1">
          <a:solidFill>
            <a:srgbClr val="FFD600"/>
          </a:solidFill>
          <a:latin typeface="Trebuchet MS" pitchFamily="34" charset="0"/>
        </a:defRPr>
      </a:lvl2pPr>
      <a:lvl3pPr algn="l" rtl="0" eaLnBrk="0" fontAlgn="base" hangingPunct="0">
        <a:lnSpc>
          <a:spcPts val="4000"/>
        </a:lnSpc>
        <a:spcBef>
          <a:spcPct val="0"/>
        </a:spcBef>
        <a:spcAft>
          <a:spcPct val="0"/>
        </a:spcAft>
        <a:defRPr sz="3600" b="1">
          <a:solidFill>
            <a:srgbClr val="FFD600"/>
          </a:solidFill>
          <a:latin typeface="Trebuchet MS" pitchFamily="34" charset="0"/>
        </a:defRPr>
      </a:lvl3pPr>
      <a:lvl4pPr algn="l" rtl="0" eaLnBrk="0" fontAlgn="base" hangingPunct="0">
        <a:lnSpc>
          <a:spcPts val="4000"/>
        </a:lnSpc>
        <a:spcBef>
          <a:spcPct val="0"/>
        </a:spcBef>
        <a:spcAft>
          <a:spcPct val="0"/>
        </a:spcAft>
        <a:defRPr sz="3600" b="1">
          <a:solidFill>
            <a:srgbClr val="FFD600"/>
          </a:solidFill>
          <a:latin typeface="Trebuchet MS" pitchFamily="34" charset="0"/>
        </a:defRPr>
      </a:lvl4pPr>
      <a:lvl5pPr algn="l" rtl="0" eaLnBrk="0" fontAlgn="base" hangingPunct="0">
        <a:lnSpc>
          <a:spcPts val="4000"/>
        </a:lnSpc>
        <a:spcBef>
          <a:spcPct val="0"/>
        </a:spcBef>
        <a:spcAft>
          <a:spcPct val="0"/>
        </a:spcAft>
        <a:defRPr sz="3600" b="1">
          <a:solidFill>
            <a:srgbClr val="FFD600"/>
          </a:solidFill>
          <a:latin typeface="Trebuchet MS" pitchFamily="34" charset="0"/>
        </a:defRPr>
      </a:lvl5pPr>
      <a:lvl6pPr marL="457200" algn="l" rtl="0" fontAlgn="base">
        <a:lnSpc>
          <a:spcPts val="4000"/>
        </a:lnSpc>
        <a:spcBef>
          <a:spcPct val="0"/>
        </a:spcBef>
        <a:spcAft>
          <a:spcPct val="0"/>
        </a:spcAft>
        <a:defRPr sz="3600" b="1">
          <a:solidFill>
            <a:srgbClr val="FFD600"/>
          </a:solidFill>
          <a:latin typeface="Trebuchet MS" pitchFamily="34" charset="0"/>
        </a:defRPr>
      </a:lvl6pPr>
      <a:lvl7pPr marL="914400" algn="l" rtl="0" fontAlgn="base">
        <a:lnSpc>
          <a:spcPts val="4000"/>
        </a:lnSpc>
        <a:spcBef>
          <a:spcPct val="0"/>
        </a:spcBef>
        <a:spcAft>
          <a:spcPct val="0"/>
        </a:spcAft>
        <a:defRPr sz="3600" b="1">
          <a:solidFill>
            <a:srgbClr val="FFD600"/>
          </a:solidFill>
          <a:latin typeface="Trebuchet MS" pitchFamily="34" charset="0"/>
        </a:defRPr>
      </a:lvl7pPr>
      <a:lvl8pPr marL="1371600" algn="l" rtl="0" fontAlgn="base">
        <a:lnSpc>
          <a:spcPts val="4000"/>
        </a:lnSpc>
        <a:spcBef>
          <a:spcPct val="0"/>
        </a:spcBef>
        <a:spcAft>
          <a:spcPct val="0"/>
        </a:spcAft>
        <a:defRPr sz="3600" b="1">
          <a:solidFill>
            <a:srgbClr val="FFD600"/>
          </a:solidFill>
          <a:latin typeface="Trebuchet MS" pitchFamily="34" charset="0"/>
        </a:defRPr>
      </a:lvl8pPr>
      <a:lvl9pPr marL="1828800" algn="l" rtl="0" fontAlgn="base">
        <a:lnSpc>
          <a:spcPts val="4000"/>
        </a:lnSpc>
        <a:spcBef>
          <a:spcPct val="0"/>
        </a:spcBef>
        <a:spcAft>
          <a:spcPct val="0"/>
        </a:spcAft>
        <a:defRPr sz="3600" b="1">
          <a:solidFill>
            <a:srgbClr val="FFD600"/>
          </a:solidFill>
          <a:latin typeface="Trebuchet MS" pitchFamily="34"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925937" y="3114675"/>
            <a:ext cx="4210051" cy="3771900"/>
          </a:xfrm>
          <a:prstGeom prst="rect">
            <a:avLst/>
          </a:prstGeom>
        </p:spPr>
      </p:pic>
      <p:sp>
        <p:nvSpPr>
          <p:cNvPr id="11267" name="Rectangle 7"/>
          <p:cNvSpPr>
            <a:spLocks noChangeArrowheads="1"/>
          </p:cNvSpPr>
          <p:nvPr/>
        </p:nvSpPr>
        <p:spPr bwMode="auto">
          <a:xfrm>
            <a:off x="2" y="0"/>
            <a:ext cx="468313" cy="6858000"/>
          </a:xfrm>
          <a:prstGeom prst="rect">
            <a:avLst/>
          </a:prstGeom>
          <a:solidFill>
            <a:srgbClr val="FC192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1268" name="Rectangle 13"/>
          <p:cNvSpPr>
            <a:spLocks noGrp="1" noChangeArrowheads="1"/>
          </p:cNvSpPr>
          <p:nvPr>
            <p:ph type="title"/>
          </p:nvPr>
        </p:nvSpPr>
        <p:spPr bwMode="auto">
          <a:xfrm>
            <a:off x="900117" y="333376"/>
            <a:ext cx="6408737" cy="108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11269" name="Rectangle 14"/>
          <p:cNvSpPr>
            <a:spLocks noGrp="1" noChangeArrowheads="1"/>
          </p:cNvSpPr>
          <p:nvPr>
            <p:ph type="body" idx="1"/>
          </p:nvPr>
        </p:nvSpPr>
        <p:spPr bwMode="auto">
          <a:xfrm>
            <a:off x="900117" y="1600200"/>
            <a:ext cx="7786687"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1270" name="Picture 15" descr="practical_action_logo_300"/>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366000" y="1"/>
            <a:ext cx="1778000"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spd="slow">
    <p:fade/>
  </p:transition>
  <p:txStyles>
    <p:titleStyle>
      <a:lvl1pPr algn="l" rtl="0" eaLnBrk="0" fontAlgn="base" hangingPunct="0">
        <a:lnSpc>
          <a:spcPts val="4000"/>
        </a:lnSpc>
        <a:spcBef>
          <a:spcPct val="0"/>
        </a:spcBef>
        <a:spcAft>
          <a:spcPct val="0"/>
        </a:spcAft>
        <a:defRPr sz="3600" b="1">
          <a:solidFill>
            <a:srgbClr val="FC1921"/>
          </a:solidFill>
          <a:latin typeface="+mj-lt"/>
          <a:ea typeface="+mj-ea"/>
          <a:cs typeface="+mj-cs"/>
        </a:defRPr>
      </a:lvl1pPr>
      <a:lvl2pPr algn="l" rtl="0" eaLnBrk="0" fontAlgn="base" hangingPunct="0">
        <a:lnSpc>
          <a:spcPts val="4000"/>
        </a:lnSpc>
        <a:spcBef>
          <a:spcPct val="0"/>
        </a:spcBef>
        <a:spcAft>
          <a:spcPct val="0"/>
        </a:spcAft>
        <a:defRPr sz="3600" b="1">
          <a:solidFill>
            <a:srgbClr val="FC1921"/>
          </a:solidFill>
          <a:latin typeface="Trebuchet MS" pitchFamily="34" charset="0"/>
        </a:defRPr>
      </a:lvl2pPr>
      <a:lvl3pPr algn="l" rtl="0" eaLnBrk="0" fontAlgn="base" hangingPunct="0">
        <a:lnSpc>
          <a:spcPts val="4000"/>
        </a:lnSpc>
        <a:spcBef>
          <a:spcPct val="0"/>
        </a:spcBef>
        <a:spcAft>
          <a:spcPct val="0"/>
        </a:spcAft>
        <a:defRPr sz="3600" b="1">
          <a:solidFill>
            <a:srgbClr val="FC1921"/>
          </a:solidFill>
          <a:latin typeface="Trebuchet MS" pitchFamily="34" charset="0"/>
        </a:defRPr>
      </a:lvl3pPr>
      <a:lvl4pPr algn="l" rtl="0" eaLnBrk="0" fontAlgn="base" hangingPunct="0">
        <a:lnSpc>
          <a:spcPts val="4000"/>
        </a:lnSpc>
        <a:spcBef>
          <a:spcPct val="0"/>
        </a:spcBef>
        <a:spcAft>
          <a:spcPct val="0"/>
        </a:spcAft>
        <a:defRPr sz="3600" b="1">
          <a:solidFill>
            <a:srgbClr val="FC1921"/>
          </a:solidFill>
          <a:latin typeface="Trebuchet MS" pitchFamily="34" charset="0"/>
        </a:defRPr>
      </a:lvl4pPr>
      <a:lvl5pPr algn="l" rtl="0" eaLnBrk="0" fontAlgn="base" hangingPunct="0">
        <a:lnSpc>
          <a:spcPts val="4000"/>
        </a:lnSpc>
        <a:spcBef>
          <a:spcPct val="0"/>
        </a:spcBef>
        <a:spcAft>
          <a:spcPct val="0"/>
        </a:spcAft>
        <a:defRPr sz="3600" b="1">
          <a:solidFill>
            <a:srgbClr val="FC1921"/>
          </a:solidFill>
          <a:latin typeface="Trebuchet MS" pitchFamily="34" charset="0"/>
        </a:defRPr>
      </a:lvl5pPr>
      <a:lvl6pPr marL="457200" algn="l" rtl="0" fontAlgn="base">
        <a:lnSpc>
          <a:spcPts val="4000"/>
        </a:lnSpc>
        <a:spcBef>
          <a:spcPct val="0"/>
        </a:spcBef>
        <a:spcAft>
          <a:spcPct val="0"/>
        </a:spcAft>
        <a:defRPr sz="3600" b="1">
          <a:solidFill>
            <a:srgbClr val="FC1921"/>
          </a:solidFill>
          <a:latin typeface="Trebuchet MS" pitchFamily="34" charset="0"/>
        </a:defRPr>
      </a:lvl6pPr>
      <a:lvl7pPr marL="914400" algn="l" rtl="0" fontAlgn="base">
        <a:lnSpc>
          <a:spcPts val="4000"/>
        </a:lnSpc>
        <a:spcBef>
          <a:spcPct val="0"/>
        </a:spcBef>
        <a:spcAft>
          <a:spcPct val="0"/>
        </a:spcAft>
        <a:defRPr sz="3600" b="1">
          <a:solidFill>
            <a:srgbClr val="FC1921"/>
          </a:solidFill>
          <a:latin typeface="Trebuchet MS" pitchFamily="34" charset="0"/>
        </a:defRPr>
      </a:lvl7pPr>
      <a:lvl8pPr marL="1371600" algn="l" rtl="0" fontAlgn="base">
        <a:lnSpc>
          <a:spcPts val="4000"/>
        </a:lnSpc>
        <a:spcBef>
          <a:spcPct val="0"/>
        </a:spcBef>
        <a:spcAft>
          <a:spcPct val="0"/>
        </a:spcAft>
        <a:defRPr sz="3600" b="1">
          <a:solidFill>
            <a:srgbClr val="FC1921"/>
          </a:solidFill>
          <a:latin typeface="Trebuchet MS" pitchFamily="34" charset="0"/>
        </a:defRPr>
      </a:lvl8pPr>
      <a:lvl9pPr marL="1828800" algn="l" rtl="0" fontAlgn="base">
        <a:lnSpc>
          <a:spcPts val="4000"/>
        </a:lnSpc>
        <a:spcBef>
          <a:spcPct val="0"/>
        </a:spcBef>
        <a:spcAft>
          <a:spcPct val="0"/>
        </a:spcAft>
        <a:defRPr sz="3600" b="1">
          <a:solidFill>
            <a:srgbClr val="FC1921"/>
          </a:solidFill>
          <a:latin typeface="Trebuchet MS" pitchFamily="34"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0" y="-33337"/>
            <a:ext cx="9144000" cy="5549901"/>
          </a:xfrm>
          <a:prstGeom prst="rect">
            <a:avLst/>
          </a:prstGeom>
          <a:solidFill>
            <a:srgbClr val="2461A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2291" name="Rectangle 3"/>
          <p:cNvSpPr>
            <a:spLocks noGrp="1" noChangeArrowheads="1"/>
          </p:cNvSpPr>
          <p:nvPr>
            <p:ph type="title"/>
          </p:nvPr>
        </p:nvSpPr>
        <p:spPr bwMode="auto">
          <a:xfrm>
            <a:off x="900117" y="274638"/>
            <a:ext cx="7786687"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Thank you</a:t>
            </a:r>
          </a:p>
        </p:txBody>
      </p:sp>
      <p:sp>
        <p:nvSpPr>
          <p:cNvPr id="12292" name="Rectangle 4"/>
          <p:cNvSpPr>
            <a:spLocks noGrp="1" noChangeArrowheads="1"/>
          </p:cNvSpPr>
          <p:nvPr>
            <p:ph type="body" idx="1"/>
          </p:nvPr>
        </p:nvSpPr>
        <p:spPr bwMode="auto">
          <a:xfrm>
            <a:off x="900117" y="2278064"/>
            <a:ext cx="7786687" cy="165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sp>
        <p:nvSpPr>
          <p:cNvPr id="109573" name="Rectangle 5"/>
          <p:cNvSpPr>
            <a:spLocks noGrp="1" noChangeArrowheads="1"/>
          </p:cNvSpPr>
          <p:nvPr>
            <p:ph type="sldNum" sz="quarter" idx="4"/>
          </p:nvPr>
        </p:nvSpPr>
        <p:spPr bwMode="auto">
          <a:xfrm>
            <a:off x="6553200" y="6245226"/>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7A7AD5DB-6E01-406D-9742-6FF4B818F619}" type="slidenum">
              <a:rPr lang="en-GB"/>
              <a:pPr>
                <a:defRPr/>
              </a:pPr>
              <a:t>‹#›</a:t>
            </a:fld>
            <a:endParaRPr lang="en-GB" dirty="0"/>
          </a:p>
        </p:txBody>
      </p:sp>
      <p:pic>
        <p:nvPicPr>
          <p:cNvPr id="12294" name="Picture 6" descr="practical_action_logo_300"/>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694488" y="5588002"/>
            <a:ext cx="24384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5" name="Group 7"/>
          <p:cNvGrpSpPr>
            <a:grpSpLocks/>
          </p:cNvGrpSpPr>
          <p:nvPr/>
        </p:nvGrpSpPr>
        <p:grpSpPr bwMode="auto">
          <a:xfrm>
            <a:off x="900116" y="4292602"/>
            <a:ext cx="2244725" cy="549275"/>
            <a:chOff x="2555776" y="3137514"/>
            <a:chExt cx="2243985" cy="549240"/>
          </a:xfrm>
        </p:grpSpPr>
        <p:pic>
          <p:nvPicPr>
            <p:cNvPr id="12296" name="Picture 1">
              <a:hlinkClick r:id="rId14"/>
            </p:cNvPr>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2555776" y="3143829"/>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2">
              <a:hlinkClick r:id="rId16"/>
            </p:cNvPr>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4380661" y="3143829"/>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3">
              <a:hlinkClick r:id="rId18"/>
            </p:cNvPr>
            <p:cNvPicPr>
              <a:picLocks noChangeAspect="1"/>
            </p:cNvPicPr>
            <p:nvPr/>
          </p:nvPicPr>
          <p:blipFill>
            <a:blip r:embed="rId19">
              <a:extLst>
                <a:ext uri="{28A0092B-C50C-407E-A947-70E740481C1C}">
                  <a14:useLocalDpi xmlns:a14="http://schemas.microsoft.com/office/drawing/2010/main"/>
                </a:ext>
              </a:extLst>
            </a:blip>
            <a:srcRect/>
            <a:stretch>
              <a:fillRect/>
            </a:stretch>
          </p:blipFill>
          <p:spPr bwMode="auto">
            <a:xfrm>
              <a:off x="3010011" y="3143828"/>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4">
              <a:hlinkClick r:id="rId20"/>
            </p:cNvPr>
            <p:cNvPicPr>
              <a:picLocks noChangeAspect="1"/>
            </p:cNvPicPr>
            <p:nvPr/>
          </p:nvPicPr>
          <p:blipFill>
            <a:blip r:embed="rId21">
              <a:extLst>
                <a:ext uri="{28A0092B-C50C-407E-A947-70E740481C1C}">
                  <a14:useLocalDpi xmlns:a14="http://schemas.microsoft.com/office/drawing/2010/main"/>
                </a:ext>
              </a:extLst>
            </a:blip>
            <a:srcRect/>
            <a:stretch>
              <a:fillRect/>
            </a:stretch>
          </p:blipFill>
          <p:spPr bwMode="auto">
            <a:xfrm>
              <a:off x="3930576" y="3137514"/>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5">
              <a:hlinkClick r:id="rId22"/>
            </p:cNvPr>
            <p:cNvPicPr>
              <a:picLocks noChangeAspect="1"/>
            </p:cNvPicPr>
            <p:nvPr/>
          </p:nvPicPr>
          <p:blipFill>
            <a:blip r:embed="rId23">
              <a:extLst>
                <a:ext uri="{28A0092B-C50C-407E-A947-70E740481C1C}">
                  <a14:useLocalDpi xmlns:a14="http://schemas.microsoft.com/office/drawing/2010/main"/>
                </a:ext>
              </a:extLst>
            </a:blip>
            <a:srcRect/>
            <a:stretch>
              <a:fillRect/>
            </a:stretch>
          </p:blipFill>
          <p:spPr bwMode="auto">
            <a:xfrm>
              <a:off x="3483132" y="3143829"/>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spd="slow">
    <p:fade/>
  </p:transition>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Trebuchet MS" pitchFamily="34" charset="0"/>
        </a:defRPr>
      </a:lvl2pPr>
      <a:lvl3pPr algn="l" rtl="0" eaLnBrk="0" fontAlgn="base" hangingPunct="0">
        <a:spcBef>
          <a:spcPct val="0"/>
        </a:spcBef>
        <a:spcAft>
          <a:spcPct val="0"/>
        </a:spcAft>
        <a:defRPr sz="4400">
          <a:solidFill>
            <a:schemeClr val="bg1"/>
          </a:solidFill>
          <a:latin typeface="Trebuchet MS" pitchFamily="34" charset="0"/>
        </a:defRPr>
      </a:lvl3pPr>
      <a:lvl4pPr algn="l" rtl="0" eaLnBrk="0" fontAlgn="base" hangingPunct="0">
        <a:spcBef>
          <a:spcPct val="0"/>
        </a:spcBef>
        <a:spcAft>
          <a:spcPct val="0"/>
        </a:spcAft>
        <a:defRPr sz="4400">
          <a:solidFill>
            <a:schemeClr val="bg1"/>
          </a:solidFill>
          <a:latin typeface="Trebuchet MS" pitchFamily="34" charset="0"/>
        </a:defRPr>
      </a:lvl4pPr>
      <a:lvl5pPr algn="l" rtl="0" eaLnBrk="0" fontAlgn="base" hangingPunct="0">
        <a:spcBef>
          <a:spcPct val="0"/>
        </a:spcBef>
        <a:spcAft>
          <a:spcPct val="0"/>
        </a:spcAft>
        <a:defRPr sz="4400">
          <a:solidFill>
            <a:schemeClr val="bg1"/>
          </a:solidFill>
          <a:latin typeface="Trebuchet MS" pitchFamily="34" charset="0"/>
        </a:defRPr>
      </a:lvl5pPr>
      <a:lvl6pPr marL="457200" algn="l" rtl="0" fontAlgn="base">
        <a:spcBef>
          <a:spcPct val="0"/>
        </a:spcBef>
        <a:spcAft>
          <a:spcPct val="0"/>
        </a:spcAft>
        <a:defRPr sz="4400">
          <a:solidFill>
            <a:schemeClr val="bg1"/>
          </a:solidFill>
          <a:latin typeface="Trebuchet MS" pitchFamily="34" charset="0"/>
        </a:defRPr>
      </a:lvl6pPr>
      <a:lvl7pPr marL="914400" algn="l" rtl="0" fontAlgn="base">
        <a:spcBef>
          <a:spcPct val="0"/>
        </a:spcBef>
        <a:spcAft>
          <a:spcPct val="0"/>
        </a:spcAft>
        <a:defRPr sz="4400">
          <a:solidFill>
            <a:schemeClr val="bg1"/>
          </a:solidFill>
          <a:latin typeface="Trebuchet MS" pitchFamily="34" charset="0"/>
        </a:defRPr>
      </a:lvl7pPr>
      <a:lvl8pPr marL="1371600" algn="l" rtl="0" fontAlgn="base">
        <a:spcBef>
          <a:spcPct val="0"/>
        </a:spcBef>
        <a:spcAft>
          <a:spcPct val="0"/>
        </a:spcAft>
        <a:defRPr sz="4400">
          <a:solidFill>
            <a:schemeClr val="bg1"/>
          </a:solidFill>
          <a:latin typeface="Trebuchet MS" pitchFamily="34" charset="0"/>
        </a:defRPr>
      </a:lvl8pPr>
      <a:lvl9pPr marL="1828800" algn="l" rtl="0" fontAlgn="base">
        <a:spcBef>
          <a:spcPct val="0"/>
        </a:spcBef>
        <a:spcAft>
          <a:spcPct val="0"/>
        </a:spcAft>
        <a:defRPr sz="4400">
          <a:solidFill>
            <a:schemeClr val="bg1"/>
          </a:solidFill>
          <a:latin typeface="Trebuchet MS" pitchFamily="34" charset="0"/>
        </a:defRPr>
      </a:lvl9pPr>
    </p:titleStyle>
    <p:bodyStyle>
      <a:lvl1pPr marL="342900" indent="-342900" algn="l" rtl="0" eaLnBrk="0" fontAlgn="base" hangingPunct="0">
        <a:spcBef>
          <a:spcPct val="20000"/>
        </a:spcBef>
        <a:spcAft>
          <a:spcPct val="0"/>
        </a:spcAft>
        <a:defRPr sz="3200">
          <a:solidFill>
            <a:schemeClr val="bg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Arial" charset="0"/>
        </a:defRPr>
      </a:lvl2pPr>
      <a:lvl3pPr marL="1143000" indent="-228600" algn="l" rtl="0" eaLnBrk="0" fontAlgn="base" hangingPunct="0">
        <a:spcBef>
          <a:spcPct val="20000"/>
        </a:spcBef>
        <a:spcAft>
          <a:spcPct val="0"/>
        </a:spcAft>
        <a:defRPr sz="2400">
          <a:solidFill>
            <a:schemeClr val="tx1"/>
          </a:solidFill>
          <a:latin typeface="Arial" charset="0"/>
        </a:defRPr>
      </a:lvl3pPr>
      <a:lvl4pPr marL="1600200" indent="-228600" algn="l" rtl="0" eaLnBrk="0" fontAlgn="base" hangingPunct="0">
        <a:spcBef>
          <a:spcPct val="20000"/>
        </a:spcBef>
        <a:spcAft>
          <a:spcPct val="0"/>
        </a:spcAft>
        <a:defRPr sz="2000">
          <a:solidFill>
            <a:schemeClr val="tx1"/>
          </a:solidFill>
          <a:latin typeface="Arial" charset="0"/>
        </a:defRPr>
      </a:lvl4pPr>
      <a:lvl5pPr marL="2057400" indent="-228600" algn="l" rtl="0" eaLnBrk="0" fontAlgn="base" hangingPunct="0">
        <a:spcBef>
          <a:spcPct val="20000"/>
        </a:spcBef>
        <a:spcAft>
          <a:spcPct val="0"/>
        </a:spcAft>
        <a:defRPr sz="2000">
          <a:solidFill>
            <a:schemeClr val="tx1"/>
          </a:solidFill>
          <a:latin typeface="Arial" charset="0"/>
        </a:defRPr>
      </a:lvl5pPr>
      <a:lvl6pPr marL="2514600" indent="-228600" algn="l" rtl="0" fontAlgn="base">
        <a:spcBef>
          <a:spcPct val="20000"/>
        </a:spcBef>
        <a:spcAft>
          <a:spcPct val="0"/>
        </a:spcAft>
        <a:defRPr sz="2000">
          <a:solidFill>
            <a:schemeClr val="tx1"/>
          </a:solidFill>
          <a:latin typeface="Arial" charset="0"/>
        </a:defRPr>
      </a:lvl6pPr>
      <a:lvl7pPr marL="2971800" indent="-228600" algn="l" rtl="0" fontAlgn="base">
        <a:spcBef>
          <a:spcPct val="20000"/>
        </a:spcBef>
        <a:spcAft>
          <a:spcPct val="0"/>
        </a:spcAft>
        <a:defRPr sz="2000">
          <a:solidFill>
            <a:schemeClr val="tx1"/>
          </a:solidFill>
          <a:latin typeface="Arial" charset="0"/>
        </a:defRPr>
      </a:lvl7pPr>
      <a:lvl8pPr marL="3429000" indent="-228600" algn="l" rtl="0" fontAlgn="base">
        <a:spcBef>
          <a:spcPct val="20000"/>
        </a:spcBef>
        <a:spcAft>
          <a:spcPct val="0"/>
        </a:spcAft>
        <a:defRPr sz="2000">
          <a:solidFill>
            <a:schemeClr val="tx1"/>
          </a:solidFill>
          <a:latin typeface="Arial" charset="0"/>
        </a:defRPr>
      </a:lvl8pPr>
      <a:lvl9pPr marL="3886200" indent="-228600" algn="l" rtl="0" fontAlgn="base">
        <a:spcBef>
          <a:spcPct val="20000"/>
        </a:spcBef>
        <a:spcAft>
          <a:spcPct val="0"/>
        </a:spcAft>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0" y="-33337"/>
            <a:ext cx="9144000" cy="5549901"/>
          </a:xfrm>
          <a:prstGeom prst="rect">
            <a:avLst/>
          </a:prstGeom>
          <a:solidFill>
            <a:srgbClr val="E201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3315" name="Rectangle 3"/>
          <p:cNvSpPr>
            <a:spLocks noGrp="1" noChangeArrowheads="1"/>
          </p:cNvSpPr>
          <p:nvPr>
            <p:ph type="title"/>
          </p:nvPr>
        </p:nvSpPr>
        <p:spPr bwMode="auto">
          <a:xfrm>
            <a:off x="900117" y="274638"/>
            <a:ext cx="7786687"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Thank you</a:t>
            </a:r>
          </a:p>
        </p:txBody>
      </p:sp>
      <p:sp>
        <p:nvSpPr>
          <p:cNvPr id="13316" name="Rectangle 4"/>
          <p:cNvSpPr>
            <a:spLocks noGrp="1" noChangeArrowheads="1"/>
          </p:cNvSpPr>
          <p:nvPr>
            <p:ph type="body" idx="1"/>
          </p:nvPr>
        </p:nvSpPr>
        <p:spPr bwMode="auto">
          <a:xfrm>
            <a:off x="900117" y="2278064"/>
            <a:ext cx="7786687" cy="165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sp>
        <p:nvSpPr>
          <p:cNvPr id="136197" name="Rectangle 5"/>
          <p:cNvSpPr>
            <a:spLocks noGrp="1" noChangeArrowheads="1"/>
          </p:cNvSpPr>
          <p:nvPr>
            <p:ph type="sldNum" sz="quarter" idx="4"/>
          </p:nvPr>
        </p:nvSpPr>
        <p:spPr bwMode="auto">
          <a:xfrm>
            <a:off x="6553200" y="6245226"/>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5D32D5EB-CD7B-414F-A364-A2564F7CB926}" type="slidenum">
              <a:rPr lang="en-GB"/>
              <a:pPr>
                <a:defRPr/>
              </a:pPr>
              <a:t>‹#›</a:t>
            </a:fld>
            <a:endParaRPr lang="en-GB" dirty="0"/>
          </a:p>
        </p:txBody>
      </p:sp>
      <p:pic>
        <p:nvPicPr>
          <p:cNvPr id="13318" name="Picture 6" descr="practical_action_logo_300"/>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694488" y="5588002"/>
            <a:ext cx="24384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9" name="Group 7"/>
          <p:cNvGrpSpPr>
            <a:grpSpLocks/>
          </p:cNvGrpSpPr>
          <p:nvPr/>
        </p:nvGrpSpPr>
        <p:grpSpPr bwMode="auto">
          <a:xfrm>
            <a:off x="900116" y="4292602"/>
            <a:ext cx="2244725" cy="549275"/>
            <a:chOff x="2555776" y="3137514"/>
            <a:chExt cx="2243985" cy="549240"/>
          </a:xfrm>
        </p:grpSpPr>
        <p:pic>
          <p:nvPicPr>
            <p:cNvPr id="13320" name="Picture 1">
              <a:hlinkClick r:id="rId14"/>
            </p:cNvPr>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2555776" y="3143829"/>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2">
              <a:hlinkClick r:id="rId16"/>
            </p:cNvPr>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4380661" y="3143829"/>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3">
              <a:hlinkClick r:id="rId18"/>
            </p:cNvPr>
            <p:cNvPicPr>
              <a:picLocks noChangeAspect="1"/>
            </p:cNvPicPr>
            <p:nvPr/>
          </p:nvPicPr>
          <p:blipFill>
            <a:blip r:embed="rId19">
              <a:extLst>
                <a:ext uri="{28A0092B-C50C-407E-A947-70E740481C1C}">
                  <a14:useLocalDpi xmlns:a14="http://schemas.microsoft.com/office/drawing/2010/main"/>
                </a:ext>
              </a:extLst>
            </a:blip>
            <a:srcRect/>
            <a:stretch>
              <a:fillRect/>
            </a:stretch>
          </p:blipFill>
          <p:spPr bwMode="auto">
            <a:xfrm>
              <a:off x="3010011" y="3143828"/>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4">
              <a:hlinkClick r:id="rId20"/>
            </p:cNvPr>
            <p:cNvPicPr>
              <a:picLocks noChangeAspect="1"/>
            </p:cNvPicPr>
            <p:nvPr/>
          </p:nvPicPr>
          <p:blipFill>
            <a:blip r:embed="rId21">
              <a:extLst>
                <a:ext uri="{28A0092B-C50C-407E-A947-70E740481C1C}">
                  <a14:useLocalDpi xmlns:a14="http://schemas.microsoft.com/office/drawing/2010/main"/>
                </a:ext>
              </a:extLst>
            </a:blip>
            <a:srcRect/>
            <a:stretch>
              <a:fillRect/>
            </a:stretch>
          </p:blipFill>
          <p:spPr bwMode="auto">
            <a:xfrm>
              <a:off x="3930576" y="3137514"/>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5">
              <a:hlinkClick r:id="rId22"/>
            </p:cNvPr>
            <p:cNvPicPr>
              <a:picLocks noChangeAspect="1"/>
            </p:cNvPicPr>
            <p:nvPr/>
          </p:nvPicPr>
          <p:blipFill>
            <a:blip r:embed="rId23">
              <a:extLst>
                <a:ext uri="{28A0092B-C50C-407E-A947-70E740481C1C}">
                  <a14:useLocalDpi xmlns:a14="http://schemas.microsoft.com/office/drawing/2010/main"/>
                </a:ext>
              </a:extLst>
            </a:blip>
            <a:srcRect/>
            <a:stretch>
              <a:fillRect/>
            </a:stretch>
          </p:blipFill>
          <p:spPr bwMode="auto">
            <a:xfrm>
              <a:off x="3483132" y="3143829"/>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ransition spd="slow">
    <p:fade/>
  </p:transition>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Trebuchet MS" pitchFamily="34" charset="0"/>
        </a:defRPr>
      </a:lvl2pPr>
      <a:lvl3pPr algn="l" rtl="0" eaLnBrk="0" fontAlgn="base" hangingPunct="0">
        <a:spcBef>
          <a:spcPct val="0"/>
        </a:spcBef>
        <a:spcAft>
          <a:spcPct val="0"/>
        </a:spcAft>
        <a:defRPr sz="4400">
          <a:solidFill>
            <a:schemeClr val="bg1"/>
          </a:solidFill>
          <a:latin typeface="Trebuchet MS" pitchFamily="34" charset="0"/>
        </a:defRPr>
      </a:lvl3pPr>
      <a:lvl4pPr algn="l" rtl="0" eaLnBrk="0" fontAlgn="base" hangingPunct="0">
        <a:spcBef>
          <a:spcPct val="0"/>
        </a:spcBef>
        <a:spcAft>
          <a:spcPct val="0"/>
        </a:spcAft>
        <a:defRPr sz="4400">
          <a:solidFill>
            <a:schemeClr val="bg1"/>
          </a:solidFill>
          <a:latin typeface="Trebuchet MS" pitchFamily="34" charset="0"/>
        </a:defRPr>
      </a:lvl4pPr>
      <a:lvl5pPr algn="l" rtl="0" eaLnBrk="0" fontAlgn="base" hangingPunct="0">
        <a:spcBef>
          <a:spcPct val="0"/>
        </a:spcBef>
        <a:spcAft>
          <a:spcPct val="0"/>
        </a:spcAft>
        <a:defRPr sz="4400">
          <a:solidFill>
            <a:schemeClr val="bg1"/>
          </a:solidFill>
          <a:latin typeface="Trebuchet MS" pitchFamily="34" charset="0"/>
        </a:defRPr>
      </a:lvl5pPr>
      <a:lvl6pPr marL="457200" algn="l" rtl="0" fontAlgn="base">
        <a:spcBef>
          <a:spcPct val="0"/>
        </a:spcBef>
        <a:spcAft>
          <a:spcPct val="0"/>
        </a:spcAft>
        <a:defRPr sz="4400">
          <a:solidFill>
            <a:schemeClr val="bg1"/>
          </a:solidFill>
          <a:latin typeface="Trebuchet MS" pitchFamily="34" charset="0"/>
        </a:defRPr>
      </a:lvl6pPr>
      <a:lvl7pPr marL="914400" algn="l" rtl="0" fontAlgn="base">
        <a:spcBef>
          <a:spcPct val="0"/>
        </a:spcBef>
        <a:spcAft>
          <a:spcPct val="0"/>
        </a:spcAft>
        <a:defRPr sz="4400">
          <a:solidFill>
            <a:schemeClr val="bg1"/>
          </a:solidFill>
          <a:latin typeface="Trebuchet MS" pitchFamily="34" charset="0"/>
        </a:defRPr>
      </a:lvl7pPr>
      <a:lvl8pPr marL="1371600" algn="l" rtl="0" fontAlgn="base">
        <a:spcBef>
          <a:spcPct val="0"/>
        </a:spcBef>
        <a:spcAft>
          <a:spcPct val="0"/>
        </a:spcAft>
        <a:defRPr sz="4400">
          <a:solidFill>
            <a:schemeClr val="bg1"/>
          </a:solidFill>
          <a:latin typeface="Trebuchet MS" pitchFamily="34" charset="0"/>
        </a:defRPr>
      </a:lvl8pPr>
      <a:lvl9pPr marL="1828800" algn="l" rtl="0" fontAlgn="base">
        <a:spcBef>
          <a:spcPct val="0"/>
        </a:spcBef>
        <a:spcAft>
          <a:spcPct val="0"/>
        </a:spcAft>
        <a:defRPr sz="4400">
          <a:solidFill>
            <a:schemeClr val="bg1"/>
          </a:solidFill>
          <a:latin typeface="Trebuchet MS" pitchFamily="34" charset="0"/>
        </a:defRPr>
      </a:lvl9pPr>
    </p:titleStyle>
    <p:bodyStyle>
      <a:lvl1pPr marL="342900" indent="-342900" algn="l" rtl="0" eaLnBrk="0" fontAlgn="base" hangingPunct="0">
        <a:spcBef>
          <a:spcPct val="20000"/>
        </a:spcBef>
        <a:spcAft>
          <a:spcPct val="0"/>
        </a:spcAft>
        <a:defRPr sz="3200">
          <a:solidFill>
            <a:schemeClr val="bg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Arial" charset="0"/>
        </a:defRPr>
      </a:lvl2pPr>
      <a:lvl3pPr marL="1143000" indent="-228600" algn="l" rtl="0" eaLnBrk="0" fontAlgn="base" hangingPunct="0">
        <a:spcBef>
          <a:spcPct val="20000"/>
        </a:spcBef>
        <a:spcAft>
          <a:spcPct val="0"/>
        </a:spcAft>
        <a:defRPr sz="2400">
          <a:solidFill>
            <a:schemeClr val="tx1"/>
          </a:solidFill>
          <a:latin typeface="Arial" charset="0"/>
        </a:defRPr>
      </a:lvl3pPr>
      <a:lvl4pPr marL="1600200" indent="-228600" algn="l" rtl="0" eaLnBrk="0" fontAlgn="base" hangingPunct="0">
        <a:spcBef>
          <a:spcPct val="20000"/>
        </a:spcBef>
        <a:spcAft>
          <a:spcPct val="0"/>
        </a:spcAft>
        <a:defRPr sz="2000">
          <a:solidFill>
            <a:schemeClr val="tx1"/>
          </a:solidFill>
          <a:latin typeface="Arial" charset="0"/>
        </a:defRPr>
      </a:lvl4pPr>
      <a:lvl5pPr marL="2057400" indent="-228600" algn="l" rtl="0" eaLnBrk="0" fontAlgn="base" hangingPunct="0">
        <a:spcBef>
          <a:spcPct val="20000"/>
        </a:spcBef>
        <a:spcAft>
          <a:spcPct val="0"/>
        </a:spcAft>
        <a:defRPr sz="2000">
          <a:solidFill>
            <a:schemeClr val="tx1"/>
          </a:solidFill>
          <a:latin typeface="Arial" charset="0"/>
        </a:defRPr>
      </a:lvl5pPr>
      <a:lvl6pPr marL="2514600" indent="-228600" algn="l" rtl="0" fontAlgn="base">
        <a:spcBef>
          <a:spcPct val="20000"/>
        </a:spcBef>
        <a:spcAft>
          <a:spcPct val="0"/>
        </a:spcAft>
        <a:defRPr sz="2000">
          <a:solidFill>
            <a:schemeClr val="tx1"/>
          </a:solidFill>
          <a:latin typeface="Arial" charset="0"/>
        </a:defRPr>
      </a:lvl6pPr>
      <a:lvl7pPr marL="2971800" indent="-228600" algn="l" rtl="0" fontAlgn="base">
        <a:spcBef>
          <a:spcPct val="20000"/>
        </a:spcBef>
        <a:spcAft>
          <a:spcPct val="0"/>
        </a:spcAft>
        <a:defRPr sz="2000">
          <a:solidFill>
            <a:schemeClr val="tx1"/>
          </a:solidFill>
          <a:latin typeface="Arial" charset="0"/>
        </a:defRPr>
      </a:lvl7pPr>
      <a:lvl8pPr marL="3429000" indent="-228600" algn="l" rtl="0" fontAlgn="base">
        <a:spcBef>
          <a:spcPct val="20000"/>
        </a:spcBef>
        <a:spcAft>
          <a:spcPct val="0"/>
        </a:spcAft>
        <a:defRPr sz="2000">
          <a:solidFill>
            <a:schemeClr val="tx1"/>
          </a:solidFill>
          <a:latin typeface="Arial" charset="0"/>
        </a:defRPr>
      </a:lvl8pPr>
      <a:lvl9pPr marL="3886200" indent="-228600" algn="l" rtl="0" fontAlgn="base">
        <a:spcBef>
          <a:spcPct val="20000"/>
        </a:spcBef>
        <a:spcAft>
          <a:spcPct val="0"/>
        </a:spcAft>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33337"/>
            <a:ext cx="9144000" cy="5549901"/>
          </a:xfrm>
          <a:prstGeom prst="rect">
            <a:avLst/>
          </a:prstGeom>
          <a:solidFill>
            <a:srgbClr val="008E8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4339" name="Rectangle 3"/>
          <p:cNvSpPr>
            <a:spLocks noGrp="1" noChangeArrowheads="1"/>
          </p:cNvSpPr>
          <p:nvPr>
            <p:ph type="title"/>
          </p:nvPr>
        </p:nvSpPr>
        <p:spPr bwMode="auto">
          <a:xfrm>
            <a:off x="900117" y="274638"/>
            <a:ext cx="7786687"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Thank you</a:t>
            </a:r>
          </a:p>
        </p:txBody>
      </p:sp>
      <p:sp>
        <p:nvSpPr>
          <p:cNvPr id="14340" name="Rectangle 4"/>
          <p:cNvSpPr>
            <a:spLocks noGrp="1" noChangeArrowheads="1"/>
          </p:cNvSpPr>
          <p:nvPr>
            <p:ph type="body" idx="1"/>
          </p:nvPr>
        </p:nvSpPr>
        <p:spPr bwMode="auto">
          <a:xfrm>
            <a:off x="900117" y="2278064"/>
            <a:ext cx="7786687" cy="165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sp>
        <p:nvSpPr>
          <p:cNvPr id="138245" name="Rectangle 5"/>
          <p:cNvSpPr>
            <a:spLocks noGrp="1" noChangeArrowheads="1"/>
          </p:cNvSpPr>
          <p:nvPr>
            <p:ph type="sldNum" sz="quarter" idx="4"/>
          </p:nvPr>
        </p:nvSpPr>
        <p:spPr bwMode="auto">
          <a:xfrm>
            <a:off x="6553200" y="6245226"/>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1CF73F6D-D089-4063-AC00-2634DC192742}" type="slidenum">
              <a:rPr lang="en-GB"/>
              <a:pPr>
                <a:defRPr/>
              </a:pPr>
              <a:t>‹#›</a:t>
            </a:fld>
            <a:endParaRPr lang="en-GB" dirty="0"/>
          </a:p>
        </p:txBody>
      </p:sp>
      <p:pic>
        <p:nvPicPr>
          <p:cNvPr id="14342" name="Picture 6" descr="practical_action_logo_300"/>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694488" y="5588002"/>
            <a:ext cx="24384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3" name="Group 7"/>
          <p:cNvGrpSpPr>
            <a:grpSpLocks/>
          </p:cNvGrpSpPr>
          <p:nvPr/>
        </p:nvGrpSpPr>
        <p:grpSpPr bwMode="auto">
          <a:xfrm>
            <a:off x="900116" y="4292602"/>
            <a:ext cx="2244725" cy="549275"/>
            <a:chOff x="2555776" y="3137514"/>
            <a:chExt cx="2243985" cy="549240"/>
          </a:xfrm>
        </p:grpSpPr>
        <p:pic>
          <p:nvPicPr>
            <p:cNvPr id="14344" name="Picture 1">
              <a:hlinkClick r:id="rId14"/>
            </p:cNvPr>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2555776" y="3143829"/>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2">
              <a:hlinkClick r:id="rId16"/>
            </p:cNvPr>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4380661" y="3143829"/>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3">
              <a:hlinkClick r:id="rId18"/>
            </p:cNvPr>
            <p:cNvPicPr>
              <a:picLocks noChangeAspect="1"/>
            </p:cNvPicPr>
            <p:nvPr/>
          </p:nvPicPr>
          <p:blipFill>
            <a:blip r:embed="rId19">
              <a:extLst>
                <a:ext uri="{28A0092B-C50C-407E-A947-70E740481C1C}">
                  <a14:useLocalDpi xmlns:a14="http://schemas.microsoft.com/office/drawing/2010/main"/>
                </a:ext>
              </a:extLst>
            </a:blip>
            <a:srcRect/>
            <a:stretch>
              <a:fillRect/>
            </a:stretch>
          </p:blipFill>
          <p:spPr bwMode="auto">
            <a:xfrm>
              <a:off x="3010011" y="3143828"/>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4">
              <a:hlinkClick r:id="rId20"/>
            </p:cNvPr>
            <p:cNvPicPr>
              <a:picLocks noChangeAspect="1"/>
            </p:cNvPicPr>
            <p:nvPr/>
          </p:nvPicPr>
          <p:blipFill>
            <a:blip r:embed="rId21">
              <a:extLst>
                <a:ext uri="{28A0092B-C50C-407E-A947-70E740481C1C}">
                  <a14:useLocalDpi xmlns:a14="http://schemas.microsoft.com/office/drawing/2010/main"/>
                </a:ext>
              </a:extLst>
            </a:blip>
            <a:srcRect/>
            <a:stretch>
              <a:fillRect/>
            </a:stretch>
          </p:blipFill>
          <p:spPr bwMode="auto">
            <a:xfrm>
              <a:off x="3930576" y="3137514"/>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5">
              <a:hlinkClick r:id="rId22"/>
            </p:cNvPr>
            <p:cNvPicPr>
              <a:picLocks noChangeAspect="1"/>
            </p:cNvPicPr>
            <p:nvPr/>
          </p:nvPicPr>
          <p:blipFill>
            <a:blip r:embed="rId23">
              <a:extLst>
                <a:ext uri="{28A0092B-C50C-407E-A947-70E740481C1C}">
                  <a14:useLocalDpi xmlns:a14="http://schemas.microsoft.com/office/drawing/2010/main"/>
                </a:ext>
              </a:extLst>
            </a:blip>
            <a:srcRect/>
            <a:stretch>
              <a:fillRect/>
            </a:stretch>
          </p:blipFill>
          <p:spPr bwMode="auto">
            <a:xfrm>
              <a:off x="3483132" y="3143829"/>
              <a:ext cx="4191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ransition spd="slow">
    <p:fade/>
  </p:transition>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Trebuchet MS" pitchFamily="34" charset="0"/>
        </a:defRPr>
      </a:lvl2pPr>
      <a:lvl3pPr algn="l" rtl="0" eaLnBrk="0" fontAlgn="base" hangingPunct="0">
        <a:spcBef>
          <a:spcPct val="0"/>
        </a:spcBef>
        <a:spcAft>
          <a:spcPct val="0"/>
        </a:spcAft>
        <a:defRPr sz="4400">
          <a:solidFill>
            <a:schemeClr val="bg1"/>
          </a:solidFill>
          <a:latin typeface="Trebuchet MS" pitchFamily="34" charset="0"/>
        </a:defRPr>
      </a:lvl3pPr>
      <a:lvl4pPr algn="l" rtl="0" eaLnBrk="0" fontAlgn="base" hangingPunct="0">
        <a:spcBef>
          <a:spcPct val="0"/>
        </a:spcBef>
        <a:spcAft>
          <a:spcPct val="0"/>
        </a:spcAft>
        <a:defRPr sz="4400">
          <a:solidFill>
            <a:schemeClr val="bg1"/>
          </a:solidFill>
          <a:latin typeface="Trebuchet MS" pitchFamily="34" charset="0"/>
        </a:defRPr>
      </a:lvl4pPr>
      <a:lvl5pPr algn="l" rtl="0" eaLnBrk="0" fontAlgn="base" hangingPunct="0">
        <a:spcBef>
          <a:spcPct val="0"/>
        </a:spcBef>
        <a:spcAft>
          <a:spcPct val="0"/>
        </a:spcAft>
        <a:defRPr sz="4400">
          <a:solidFill>
            <a:schemeClr val="bg1"/>
          </a:solidFill>
          <a:latin typeface="Trebuchet MS" pitchFamily="34" charset="0"/>
        </a:defRPr>
      </a:lvl5pPr>
      <a:lvl6pPr marL="457200" algn="l" rtl="0" fontAlgn="base">
        <a:spcBef>
          <a:spcPct val="0"/>
        </a:spcBef>
        <a:spcAft>
          <a:spcPct val="0"/>
        </a:spcAft>
        <a:defRPr sz="4400">
          <a:solidFill>
            <a:schemeClr val="bg1"/>
          </a:solidFill>
          <a:latin typeface="Trebuchet MS" pitchFamily="34" charset="0"/>
        </a:defRPr>
      </a:lvl6pPr>
      <a:lvl7pPr marL="914400" algn="l" rtl="0" fontAlgn="base">
        <a:spcBef>
          <a:spcPct val="0"/>
        </a:spcBef>
        <a:spcAft>
          <a:spcPct val="0"/>
        </a:spcAft>
        <a:defRPr sz="4400">
          <a:solidFill>
            <a:schemeClr val="bg1"/>
          </a:solidFill>
          <a:latin typeface="Trebuchet MS" pitchFamily="34" charset="0"/>
        </a:defRPr>
      </a:lvl7pPr>
      <a:lvl8pPr marL="1371600" algn="l" rtl="0" fontAlgn="base">
        <a:spcBef>
          <a:spcPct val="0"/>
        </a:spcBef>
        <a:spcAft>
          <a:spcPct val="0"/>
        </a:spcAft>
        <a:defRPr sz="4400">
          <a:solidFill>
            <a:schemeClr val="bg1"/>
          </a:solidFill>
          <a:latin typeface="Trebuchet MS" pitchFamily="34" charset="0"/>
        </a:defRPr>
      </a:lvl8pPr>
      <a:lvl9pPr marL="1828800" algn="l" rtl="0" fontAlgn="base">
        <a:spcBef>
          <a:spcPct val="0"/>
        </a:spcBef>
        <a:spcAft>
          <a:spcPct val="0"/>
        </a:spcAft>
        <a:defRPr sz="4400">
          <a:solidFill>
            <a:schemeClr val="bg1"/>
          </a:solidFill>
          <a:latin typeface="Trebuchet MS" pitchFamily="34" charset="0"/>
        </a:defRPr>
      </a:lvl9pPr>
    </p:titleStyle>
    <p:bodyStyle>
      <a:lvl1pPr marL="342900" indent="-342900" algn="l" rtl="0" eaLnBrk="0" fontAlgn="base" hangingPunct="0">
        <a:spcBef>
          <a:spcPct val="20000"/>
        </a:spcBef>
        <a:spcAft>
          <a:spcPct val="0"/>
        </a:spcAft>
        <a:defRPr sz="3200">
          <a:solidFill>
            <a:schemeClr val="bg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Arial" charset="0"/>
        </a:defRPr>
      </a:lvl2pPr>
      <a:lvl3pPr marL="1143000" indent="-228600" algn="l" rtl="0" eaLnBrk="0" fontAlgn="base" hangingPunct="0">
        <a:spcBef>
          <a:spcPct val="20000"/>
        </a:spcBef>
        <a:spcAft>
          <a:spcPct val="0"/>
        </a:spcAft>
        <a:defRPr sz="2400">
          <a:solidFill>
            <a:schemeClr val="tx1"/>
          </a:solidFill>
          <a:latin typeface="Arial" charset="0"/>
        </a:defRPr>
      </a:lvl3pPr>
      <a:lvl4pPr marL="1600200" indent="-228600" algn="l" rtl="0" eaLnBrk="0" fontAlgn="base" hangingPunct="0">
        <a:spcBef>
          <a:spcPct val="20000"/>
        </a:spcBef>
        <a:spcAft>
          <a:spcPct val="0"/>
        </a:spcAft>
        <a:defRPr sz="2000">
          <a:solidFill>
            <a:schemeClr val="tx1"/>
          </a:solidFill>
          <a:latin typeface="Arial" charset="0"/>
        </a:defRPr>
      </a:lvl4pPr>
      <a:lvl5pPr marL="2057400" indent="-228600" algn="l" rtl="0" eaLnBrk="0" fontAlgn="base" hangingPunct="0">
        <a:spcBef>
          <a:spcPct val="20000"/>
        </a:spcBef>
        <a:spcAft>
          <a:spcPct val="0"/>
        </a:spcAft>
        <a:defRPr sz="2000">
          <a:solidFill>
            <a:schemeClr val="tx1"/>
          </a:solidFill>
          <a:latin typeface="Arial" charset="0"/>
        </a:defRPr>
      </a:lvl5pPr>
      <a:lvl6pPr marL="2514600" indent="-228600" algn="l" rtl="0" fontAlgn="base">
        <a:spcBef>
          <a:spcPct val="20000"/>
        </a:spcBef>
        <a:spcAft>
          <a:spcPct val="0"/>
        </a:spcAft>
        <a:defRPr sz="2000">
          <a:solidFill>
            <a:schemeClr val="tx1"/>
          </a:solidFill>
          <a:latin typeface="Arial" charset="0"/>
        </a:defRPr>
      </a:lvl6pPr>
      <a:lvl7pPr marL="2971800" indent="-228600" algn="l" rtl="0" fontAlgn="base">
        <a:spcBef>
          <a:spcPct val="20000"/>
        </a:spcBef>
        <a:spcAft>
          <a:spcPct val="0"/>
        </a:spcAft>
        <a:defRPr sz="2000">
          <a:solidFill>
            <a:schemeClr val="tx1"/>
          </a:solidFill>
          <a:latin typeface="Arial" charset="0"/>
        </a:defRPr>
      </a:lvl7pPr>
      <a:lvl8pPr marL="3429000" indent="-228600" algn="l" rtl="0" fontAlgn="base">
        <a:spcBef>
          <a:spcPct val="20000"/>
        </a:spcBef>
        <a:spcAft>
          <a:spcPct val="0"/>
        </a:spcAft>
        <a:defRPr sz="2000">
          <a:solidFill>
            <a:schemeClr val="tx1"/>
          </a:solidFill>
          <a:latin typeface="Arial" charset="0"/>
        </a:defRPr>
      </a:lvl8pPr>
      <a:lvl9pPr marL="3886200" indent="-228600" algn="l" rtl="0" fontAlgn="base">
        <a:spcBef>
          <a:spcPct val="20000"/>
        </a:spcBef>
        <a:spcAft>
          <a:spcPct val="0"/>
        </a:spcAft>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5730" y="0"/>
            <a:ext cx="9144000" cy="5549901"/>
          </a:xfrm>
          <a:prstGeom prst="rect">
            <a:avLst/>
          </a:prstGeom>
          <a:solidFill>
            <a:srgbClr val="CE0C2C"/>
          </a:solidFill>
          <a:ln>
            <a:noFill/>
          </a:ln>
          <a:effectLst/>
          <a:extLst/>
        </p:spPr>
        <p:txBody>
          <a:bodyPr wrap="none" anchor="ctr"/>
          <a:lstStyle/>
          <a:p>
            <a:endParaRPr lang="en-US" dirty="0">
              <a:ln w="0">
                <a:solidFill>
                  <a:srgbClr val="000000"/>
                </a:solidFill>
              </a:ln>
              <a:solidFill>
                <a:srgbClr val="000000"/>
              </a:solidFill>
            </a:endParaRPr>
          </a:p>
        </p:txBody>
      </p:sp>
      <p:sp>
        <p:nvSpPr>
          <p:cNvPr id="1027" name="Rectangle 3"/>
          <p:cNvSpPr>
            <a:spLocks noGrp="1" noChangeArrowheads="1"/>
          </p:cNvSpPr>
          <p:nvPr>
            <p:ph type="title"/>
          </p:nvPr>
        </p:nvSpPr>
        <p:spPr bwMode="auto">
          <a:xfrm>
            <a:off x="900117" y="274638"/>
            <a:ext cx="7786687"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GB" smtClean="0"/>
          </a:p>
        </p:txBody>
      </p:sp>
      <p:sp>
        <p:nvSpPr>
          <p:cNvPr id="1028" name="Rectangle 4"/>
          <p:cNvSpPr>
            <a:spLocks noGrp="1" noChangeArrowheads="1"/>
          </p:cNvSpPr>
          <p:nvPr>
            <p:ph type="body" idx="1"/>
          </p:nvPr>
        </p:nvSpPr>
        <p:spPr bwMode="auto">
          <a:xfrm>
            <a:off x="900117" y="2278065"/>
            <a:ext cx="778668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pic>
        <p:nvPicPr>
          <p:cNvPr id="2"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803085" y="5549900"/>
            <a:ext cx="1340915" cy="1305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userDrawn="1"/>
        </p:nvSpPr>
        <p:spPr>
          <a:xfrm>
            <a:off x="-36512" y="5549901"/>
            <a:ext cx="7839597" cy="1338828"/>
          </a:xfrm>
          <a:prstGeom prst="rect">
            <a:avLst/>
          </a:prstGeom>
          <a:solidFill>
            <a:srgbClr val="3BACBB"/>
          </a:solidFill>
        </p:spPr>
        <p:txBody>
          <a:bodyPr wrap="square" rtlCol="0">
            <a:spAutoFit/>
          </a:bodyPr>
          <a:lstStyle/>
          <a:p>
            <a:pPr algn="r"/>
            <a:endParaRPr lang="en-GB" dirty="0" smtClean="0">
              <a:solidFill>
                <a:srgbClr val="C61C18"/>
              </a:solidFill>
              <a:effectLst>
                <a:outerShdw blurRad="38100" dist="38100" dir="2700000" algn="tl">
                  <a:srgbClr val="000000">
                    <a:alpha val="43137"/>
                  </a:srgbClr>
                </a:outerShdw>
              </a:effectLst>
            </a:endParaRPr>
          </a:p>
          <a:p>
            <a:pPr algn="r"/>
            <a:endParaRPr lang="en-GB" dirty="0" smtClean="0">
              <a:solidFill>
                <a:srgbClr val="C61C18"/>
              </a:solidFill>
              <a:effectLst>
                <a:outerShdw blurRad="38100" dist="38100" dir="2700000" algn="tl">
                  <a:srgbClr val="000000">
                    <a:alpha val="43137"/>
                  </a:srgbClr>
                </a:outerShdw>
              </a:effectLst>
            </a:endParaRPr>
          </a:p>
          <a:p>
            <a:pPr algn="r"/>
            <a:endParaRPr lang="en-GB" sz="900" dirty="0" smtClean="0">
              <a:solidFill>
                <a:srgbClr val="C61C18"/>
              </a:solidFill>
              <a:effectLst>
                <a:outerShdw blurRad="38100" dist="38100" dir="2700000" algn="tl">
                  <a:srgbClr val="000000">
                    <a:alpha val="43137"/>
                  </a:srgbClr>
                </a:outerShdw>
              </a:effectLst>
            </a:endParaRPr>
          </a:p>
          <a:p>
            <a:pPr algn="r"/>
            <a:r>
              <a:rPr lang="en-GB" b="1" dirty="0" smtClean="0">
                <a:ln w="3175">
                  <a:noFill/>
                </a:ln>
                <a:solidFill>
                  <a:srgbClr val="CE0C2C"/>
                </a:solidFill>
                <a:effectLst>
                  <a:outerShdw blurRad="38100" dist="38100" dir="2700000" algn="tl">
                    <a:srgbClr val="FFFFFF">
                      <a:alpha val="43000"/>
                    </a:srgbClr>
                  </a:outerShdw>
                </a:effectLst>
              </a:rPr>
              <a:t>Technology as if people and planet mattered</a:t>
            </a:r>
          </a:p>
          <a:p>
            <a:pPr algn="r"/>
            <a:endParaRPr lang="en-GB" dirty="0">
              <a:solidFill>
                <a:srgbClr val="C61C18"/>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2577252"/>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ransition spd="slow">
    <p:fade/>
  </p:transition>
  <p:txStyles>
    <p:titleStyle>
      <a:lvl1pPr algn="l" rtl="0" eaLnBrk="1" fontAlgn="base" hangingPunct="1">
        <a:spcBef>
          <a:spcPct val="0"/>
        </a:spcBef>
        <a:spcAft>
          <a:spcPct val="0"/>
        </a:spcAft>
        <a:defRPr sz="4400">
          <a:solidFill>
            <a:schemeClr val="bg1"/>
          </a:solidFill>
          <a:latin typeface="+mj-lt"/>
          <a:ea typeface="+mj-ea"/>
          <a:cs typeface="+mj-cs"/>
        </a:defRPr>
      </a:lvl1pPr>
      <a:lvl2pPr algn="l" rtl="0" eaLnBrk="1" fontAlgn="base" hangingPunct="1">
        <a:spcBef>
          <a:spcPct val="0"/>
        </a:spcBef>
        <a:spcAft>
          <a:spcPct val="0"/>
        </a:spcAft>
        <a:defRPr sz="4400">
          <a:solidFill>
            <a:schemeClr val="bg1"/>
          </a:solidFill>
          <a:latin typeface="Trebuchet MS" pitchFamily="34" charset="0"/>
        </a:defRPr>
      </a:lvl2pPr>
      <a:lvl3pPr algn="l" rtl="0" eaLnBrk="1" fontAlgn="base" hangingPunct="1">
        <a:spcBef>
          <a:spcPct val="0"/>
        </a:spcBef>
        <a:spcAft>
          <a:spcPct val="0"/>
        </a:spcAft>
        <a:defRPr sz="4400">
          <a:solidFill>
            <a:schemeClr val="bg1"/>
          </a:solidFill>
          <a:latin typeface="Trebuchet MS" pitchFamily="34" charset="0"/>
        </a:defRPr>
      </a:lvl3pPr>
      <a:lvl4pPr algn="l" rtl="0" eaLnBrk="1" fontAlgn="base" hangingPunct="1">
        <a:spcBef>
          <a:spcPct val="0"/>
        </a:spcBef>
        <a:spcAft>
          <a:spcPct val="0"/>
        </a:spcAft>
        <a:defRPr sz="4400">
          <a:solidFill>
            <a:schemeClr val="bg1"/>
          </a:solidFill>
          <a:latin typeface="Trebuchet MS" pitchFamily="34" charset="0"/>
        </a:defRPr>
      </a:lvl4pPr>
      <a:lvl5pPr algn="l" rtl="0" eaLnBrk="1" fontAlgn="base" hangingPunct="1">
        <a:spcBef>
          <a:spcPct val="0"/>
        </a:spcBef>
        <a:spcAft>
          <a:spcPct val="0"/>
        </a:spcAft>
        <a:defRPr sz="4400">
          <a:solidFill>
            <a:schemeClr val="bg1"/>
          </a:solidFill>
          <a:latin typeface="Trebuchet MS" pitchFamily="34" charset="0"/>
        </a:defRPr>
      </a:lvl5pPr>
      <a:lvl6pPr marL="457200" algn="l" rtl="0" eaLnBrk="1" fontAlgn="base" hangingPunct="1">
        <a:spcBef>
          <a:spcPct val="0"/>
        </a:spcBef>
        <a:spcAft>
          <a:spcPct val="0"/>
        </a:spcAft>
        <a:defRPr sz="4400">
          <a:solidFill>
            <a:schemeClr val="bg1"/>
          </a:solidFill>
          <a:latin typeface="Trebuchet MS" pitchFamily="34" charset="0"/>
        </a:defRPr>
      </a:lvl6pPr>
      <a:lvl7pPr marL="914400" algn="l" rtl="0" eaLnBrk="1" fontAlgn="base" hangingPunct="1">
        <a:spcBef>
          <a:spcPct val="0"/>
        </a:spcBef>
        <a:spcAft>
          <a:spcPct val="0"/>
        </a:spcAft>
        <a:defRPr sz="4400">
          <a:solidFill>
            <a:schemeClr val="bg1"/>
          </a:solidFill>
          <a:latin typeface="Trebuchet MS" pitchFamily="34" charset="0"/>
        </a:defRPr>
      </a:lvl7pPr>
      <a:lvl8pPr marL="1371600" algn="l" rtl="0" eaLnBrk="1" fontAlgn="base" hangingPunct="1">
        <a:spcBef>
          <a:spcPct val="0"/>
        </a:spcBef>
        <a:spcAft>
          <a:spcPct val="0"/>
        </a:spcAft>
        <a:defRPr sz="4400">
          <a:solidFill>
            <a:schemeClr val="bg1"/>
          </a:solidFill>
          <a:latin typeface="Trebuchet MS" pitchFamily="34" charset="0"/>
        </a:defRPr>
      </a:lvl8pPr>
      <a:lvl9pPr marL="1828800" algn="l" rtl="0" eaLnBrk="1" fontAlgn="base" hangingPunct="1">
        <a:spcBef>
          <a:spcPct val="0"/>
        </a:spcBef>
        <a:spcAft>
          <a:spcPct val="0"/>
        </a:spcAft>
        <a:defRPr sz="4400">
          <a:solidFill>
            <a:schemeClr val="bg1"/>
          </a:solidFill>
          <a:latin typeface="Trebuchet MS" pitchFamily="34" charset="0"/>
        </a:defRPr>
      </a:lvl9pPr>
    </p:titleStyle>
    <p:bodyStyle>
      <a:lvl1pPr marL="342900" indent="-342900" algn="l" rtl="0" eaLnBrk="1" fontAlgn="base" hangingPunct="1">
        <a:spcBef>
          <a:spcPct val="20000"/>
        </a:spcBef>
        <a:spcAft>
          <a:spcPct val="0"/>
        </a:spcAft>
        <a:defRPr sz="3200">
          <a:solidFill>
            <a:schemeClr val="bg1"/>
          </a:solidFill>
          <a:latin typeface="+mn-lt"/>
          <a:ea typeface="+mn-ea"/>
          <a:cs typeface="+mn-cs"/>
        </a:defRPr>
      </a:lvl1pPr>
      <a:lvl2pPr marL="742950" indent="-285750" algn="l" rtl="0" eaLnBrk="1" fontAlgn="base" hangingPunct="1">
        <a:spcBef>
          <a:spcPct val="20000"/>
        </a:spcBef>
        <a:spcAft>
          <a:spcPct val="0"/>
        </a:spcAft>
        <a:defRPr sz="2800">
          <a:solidFill>
            <a:schemeClr val="tx1"/>
          </a:solidFill>
          <a:latin typeface="Arial" charset="0"/>
        </a:defRPr>
      </a:lvl2pPr>
      <a:lvl3pPr marL="1143000" indent="-228600" algn="l" rtl="0" eaLnBrk="1" fontAlgn="base" hangingPunct="1">
        <a:spcBef>
          <a:spcPct val="20000"/>
        </a:spcBef>
        <a:spcAft>
          <a:spcPct val="0"/>
        </a:spcAft>
        <a:defRPr sz="2400">
          <a:solidFill>
            <a:schemeClr val="tx1"/>
          </a:solidFill>
          <a:latin typeface="Arial" charset="0"/>
        </a:defRPr>
      </a:lvl3pPr>
      <a:lvl4pPr marL="1600200" indent="-228600" algn="l" rtl="0" eaLnBrk="1" fontAlgn="base" hangingPunct="1">
        <a:spcBef>
          <a:spcPct val="20000"/>
        </a:spcBef>
        <a:spcAft>
          <a:spcPct val="0"/>
        </a:spcAft>
        <a:defRPr sz="2000">
          <a:solidFill>
            <a:schemeClr val="tx1"/>
          </a:solidFill>
          <a:latin typeface="Arial" charset="0"/>
        </a:defRPr>
      </a:lvl4pPr>
      <a:lvl5pPr marL="2057400" indent="-228600" algn="l" rtl="0" eaLnBrk="1" fontAlgn="base" hangingPunct="1">
        <a:spcBef>
          <a:spcPct val="20000"/>
        </a:spcBef>
        <a:spcAft>
          <a:spcPct val="0"/>
        </a:spcAft>
        <a:defRPr sz="2000">
          <a:solidFill>
            <a:schemeClr val="tx1"/>
          </a:solidFill>
          <a:latin typeface="Arial" charset="0"/>
        </a:defRPr>
      </a:lvl5pPr>
      <a:lvl6pPr marL="2514600" indent="-228600" algn="l" rtl="0" eaLnBrk="1" fontAlgn="base" hangingPunct="1">
        <a:spcBef>
          <a:spcPct val="20000"/>
        </a:spcBef>
        <a:spcAft>
          <a:spcPct val="0"/>
        </a:spcAft>
        <a:defRPr sz="2000">
          <a:solidFill>
            <a:schemeClr val="tx1"/>
          </a:solidFill>
          <a:latin typeface="Arial" charset="0"/>
        </a:defRPr>
      </a:lvl6pPr>
      <a:lvl7pPr marL="2971800" indent="-228600" algn="l" rtl="0" eaLnBrk="1" fontAlgn="base" hangingPunct="1">
        <a:spcBef>
          <a:spcPct val="20000"/>
        </a:spcBef>
        <a:spcAft>
          <a:spcPct val="0"/>
        </a:spcAft>
        <a:defRPr sz="2000">
          <a:solidFill>
            <a:schemeClr val="tx1"/>
          </a:solidFill>
          <a:latin typeface="Arial" charset="0"/>
        </a:defRPr>
      </a:lvl7pPr>
      <a:lvl8pPr marL="3429000" indent="-228600" algn="l" rtl="0" eaLnBrk="1" fontAlgn="base" hangingPunct="1">
        <a:spcBef>
          <a:spcPct val="20000"/>
        </a:spcBef>
        <a:spcAft>
          <a:spcPct val="0"/>
        </a:spcAft>
        <a:defRPr sz="2000">
          <a:solidFill>
            <a:schemeClr val="tx1"/>
          </a:solidFill>
          <a:latin typeface="Arial" charset="0"/>
        </a:defRPr>
      </a:lvl8pPr>
      <a:lvl9pPr marL="3886200" indent="-228600" algn="l" rtl="0" eaLnBrk="1" fontAlgn="base" hangingPunct="1">
        <a:spcBef>
          <a:spcPct val="20000"/>
        </a:spcBef>
        <a:spcAft>
          <a:spcPct val="0"/>
        </a:spcAft>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5730" y="0"/>
            <a:ext cx="9144000" cy="5549901"/>
          </a:xfrm>
          <a:prstGeom prst="rect">
            <a:avLst/>
          </a:prstGeom>
          <a:solidFill>
            <a:srgbClr val="CE0C2C"/>
          </a:solidFill>
          <a:ln>
            <a:noFill/>
          </a:ln>
          <a:effectLst/>
          <a:extLst/>
        </p:spPr>
        <p:txBody>
          <a:bodyPr wrap="none" anchor="ctr"/>
          <a:lstStyle/>
          <a:p>
            <a:endParaRPr lang="en-US" dirty="0">
              <a:ln w="0">
                <a:solidFill>
                  <a:srgbClr val="000000"/>
                </a:solidFill>
              </a:ln>
              <a:solidFill>
                <a:srgbClr val="000000"/>
              </a:solidFill>
            </a:endParaRPr>
          </a:p>
        </p:txBody>
      </p:sp>
      <p:sp>
        <p:nvSpPr>
          <p:cNvPr id="1027" name="Rectangle 3"/>
          <p:cNvSpPr>
            <a:spLocks noGrp="1" noChangeArrowheads="1"/>
          </p:cNvSpPr>
          <p:nvPr>
            <p:ph type="title"/>
          </p:nvPr>
        </p:nvSpPr>
        <p:spPr bwMode="auto">
          <a:xfrm>
            <a:off x="900117" y="274638"/>
            <a:ext cx="7786687"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GB" smtClean="0"/>
          </a:p>
        </p:txBody>
      </p:sp>
      <p:sp>
        <p:nvSpPr>
          <p:cNvPr id="1028" name="Rectangle 4"/>
          <p:cNvSpPr>
            <a:spLocks noGrp="1" noChangeArrowheads="1"/>
          </p:cNvSpPr>
          <p:nvPr>
            <p:ph type="body" idx="1"/>
          </p:nvPr>
        </p:nvSpPr>
        <p:spPr bwMode="auto">
          <a:xfrm>
            <a:off x="900117" y="2278065"/>
            <a:ext cx="778668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pic>
        <p:nvPicPr>
          <p:cNvPr id="2"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803085" y="5549900"/>
            <a:ext cx="1340915" cy="1305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userDrawn="1"/>
        </p:nvSpPr>
        <p:spPr>
          <a:xfrm>
            <a:off x="-36512" y="5549901"/>
            <a:ext cx="7839597" cy="1338828"/>
          </a:xfrm>
          <a:prstGeom prst="rect">
            <a:avLst/>
          </a:prstGeom>
          <a:solidFill>
            <a:srgbClr val="3BACBB"/>
          </a:solidFill>
        </p:spPr>
        <p:txBody>
          <a:bodyPr wrap="square" rtlCol="0">
            <a:spAutoFit/>
          </a:bodyPr>
          <a:lstStyle/>
          <a:p>
            <a:pPr algn="r"/>
            <a:endParaRPr lang="en-GB" dirty="0" smtClean="0">
              <a:solidFill>
                <a:srgbClr val="C61C18"/>
              </a:solidFill>
              <a:effectLst>
                <a:outerShdw blurRad="38100" dist="38100" dir="2700000" algn="tl">
                  <a:srgbClr val="000000">
                    <a:alpha val="43137"/>
                  </a:srgbClr>
                </a:outerShdw>
              </a:effectLst>
            </a:endParaRPr>
          </a:p>
          <a:p>
            <a:pPr algn="r"/>
            <a:endParaRPr lang="en-GB" dirty="0" smtClean="0">
              <a:solidFill>
                <a:srgbClr val="C61C18"/>
              </a:solidFill>
              <a:effectLst>
                <a:outerShdw blurRad="38100" dist="38100" dir="2700000" algn="tl">
                  <a:srgbClr val="000000">
                    <a:alpha val="43137"/>
                  </a:srgbClr>
                </a:outerShdw>
              </a:effectLst>
            </a:endParaRPr>
          </a:p>
          <a:p>
            <a:pPr algn="r"/>
            <a:endParaRPr lang="en-GB" sz="900" dirty="0" smtClean="0">
              <a:solidFill>
                <a:srgbClr val="C61C18"/>
              </a:solidFill>
              <a:effectLst>
                <a:outerShdw blurRad="38100" dist="38100" dir="2700000" algn="tl">
                  <a:srgbClr val="000000">
                    <a:alpha val="43137"/>
                  </a:srgbClr>
                </a:outerShdw>
              </a:effectLst>
            </a:endParaRPr>
          </a:p>
          <a:p>
            <a:pPr algn="r"/>
            <a:r>
              <a:rPr lang="en-GB" b="1" dirty="0" smtClean="0">
                <a:ln w="3175">
                  <a:noFill/>
                </a:ln>
                <a:solidFill>
                  <a:srgbClr val="CE0C2C"/>
                </a:solidFill>
                <a:effectLst>
                  <a:outerShdw blurRad="38100" dist="38100" dir="2700000" algn="tl">
                    <a:srgbClr val="FFFFFF">
                      <a:alpha val="43000"/>
                    </a:srgbClr>
                  </a:outerShdw>
                </a:effectLst>
              </a:rPr>
              <a:t>Technology as if people and planet mattered</a:t>
            </a:r>
          </a:p>
          <a:p>
            <a:pPr algn="r"/>
            <a:endParaRPr lang="en-GB" dirty="0">
              <a:solidFill>
                <a:srgbClr val="C61C18"/>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07916215"/>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ransition spd="slow">
    <p:fade/>
  </p:transition>
  <p:txStyles>
    <p:titleStyle>
      <a:lvl1pPr algn="l" rtl="0" eaLnBrk="1" fontAlgn="base" hangingPunct="1">
        <a:spcBef>
          <a:spcPct val="0"/>
        </a:spcBef>
        <a:spcAft>
          <a:spcPct val="0"/>
        </a:spcAft>
        <a:defRPr sz="4400">
          <a:solidFill>
            <a:schemeClr val="bg1"/>
          </a:solidFill>
          <a:latin typeface="+mj-lt"/>
          <a:ea typeface="+mj-ea"/>
          <a:cs typeface="+mj-cs"/>
        </a:defRPr>
      </a:lvl1pPr>
      <a:lvl2pPr algn="l" rtl="0" eaLnBrk="1" fontAlgn="base" hangingPunct="1">
        <a:spcBef>
          <a:spcPct val="0"/>
        </a:spcBef>
        <a:spcAft>
          <a:spcPct val="0"/>
        </a:spcAft>
        <a:defRPr sz="4400">
          <a:solidFill>
            <a:schemeClr val="bg1"/>
          </a:solidFill>
          <a:latin typeface="Trebuchet MS" pitchFamily="34" charset="0"/>
        </a:defRPr>
      </a:lvl2pPr>
      <a:lvl3pPr algn="l" rtl="0" eaLnBrk="1" fontAlgn="base" hangingPunct="1">
        <a:spcBef>
          <a:spcPct val="0"/>
        </a:spcBef>
        <a:spcAft>
          <a:spcPct val="0"/>
        </a:spcAft>
        <a:defRPr sz="4400">
          <a:solidFill>
            <a:schemeClr val="bg1"/>
          </a:solidFill>
          <a:latin typeface="Trebuchet MS" pitchFamily="34" charset="0"/>
        </a:defRPr>
      </a:lvl3pPr>
      <a:lvl4pPr algn="l" rtl="0" eaLnBrk="1" fontAlgn="base" hangingPunct="1">
        <a:spcBef>
          <a:spcPct val="0"/>
        </a:spcBef>
        <a:spcAft>
          <a:spcPct val="0"/>
        </a:spcAft>
        <a:defRPr sz="4400">
          <a:solidFill>
            <a:schemeClr val="bg1"/>
          </a:solidFill>
          <a:latin typeface="Trebuchet MS" pitchFamily="34" charset="0"/>
        </a:defRPr>
      </a:lvl4pPr>
      <a:lvl5pPr algn="l" rtl="0" eaLnBrk="1" fontAlgn="base" hangingPunct="1">
        <a:spcBef>
          <a:spcPct val="0"/>
        </a:spcBef>
        <a:spcAft>
          <a:spcPct val="0"/>
        </a:spcAft>
        <a:defRPr sz="4400">
          <a:solidFill>
            <a:schemeClr val="bg1"/>
          </a:solidFill>
          <a:latin typeface="Trebuchet MS" pitchFamily="34" charset="0"/>
        </a:defRPr>
      </a:lvl5pPr>
      <a:lvl6pPr marL="457200" algn="l" rtl="0" eaLnBrk="1" fontAlgn="base" hangingPunct="1">
        <a:spcBef>
          <a:spcPct val="0"/>
        </a:spcBef>
        <a:spcAft>
          <a:spcPct val="0"/>
        </a:spcAft>
        <a:defRPr sz="4400">
          <a:solidFill>
            <a:schemeClr val="bg1"/>
          </a:solidFill>
          <a:latin typeface="Trebuchet MS" pitchFamily="34" charset="0"/>
        </a:defRPr>
      </a:lvl6pPr>
      <a:lvl7pPr marL="914400" algn="l" rtl="0" eaLnBrk="1" fontAlgn="base" hangingPunct="1">
        <a:spcBef>
          <a:spcPct val="0"/>
        </a:spcBef>
        <a:spcAft>
          <a:spcPct val="0"/>
        </a:spcAft>
        <a:defRPr sz="4400">
          <a:solidFill>
            <a:schemeClr val="bg1"/>
          </a:solidFill>
          <a:latin typeface="Trebuchet MS" pitchFamily="34" charset="0"/>
        </a:defRPr>
      </a:lvl7pPr>
      <a:lvl8pPr marL="1371600" algn="l" rtl="0" eaLnBrk="1" fontAlgn="base" hangingPunct="1">
        <a:spcBef>
          <a:spcPct val="0"/>
        </a:spcBef>
        <a:spcAft>
          <a:spcPct val="0"/>
        </a:spcAft>
        <a:defRPr sz="4400">
          <a:solidFill>
            <a:schemeClr val="bg1"/>
          </a:solidFill>
          <a:latin typeface="Trebuchet MS" pitchFamily="34" charset="0"/>
        </a:defRPr>
      </a:lvl8pPr>
      <a:lvl9pPr marL="1828800" algn="l" rtl="0" eaLnBrk="1" fontAlgn="base" hangingPunct="1">
        <a:spcBef>
          <a:spcPct val="0"/>
        </a:spcBef>
        <a:spcAft>
          <a:spcPct val="0"/>
        </a:spcAft>
        <a:defRPr sz="4400">
          <a:solidFill>
            <a:schemeClr val="bg1"/>
          </a:solidFill>
          <a:latin typeface="Trebuchet MS" pitchFamily="34" charset="0"/>
        </a:defRPr>
      </a:lvl9pPr>
    </p:titleStyle>
    <p:bodyStyle>
      <a:lvl1pPr marL="342900" indent="-342900" algn="l" rtl="0" eaLnBrk="1" fontAlgn="base" hangingPunct="1">
        <a:spcBef>
          <a:spcPct val="20000"/>
        </a:spcBef>
        <a:spcAft>
          <a:spcPct val="0"/>
        </a:spcAft>
        <a:defRPr sz="3200">
          <a:solidFill>
            <a:schemeClr val="bg1"/>
          </a:solidFill>
          <a:latin typeface="+mn-lt"/>
          <a:ea typeface="+mn-ea"/>
          <a:cs typeface="+mn-cs"/>
        </a:defRPr>
      </a:lvl1pPr>
      <a:lvl2pPr marL="742950" indent="-285750" algn="l" rtl="0" eaLnBrk="1" fontAlgn="base" hangingPunct="1">
        <a:spcBef>
          <a:spcPct val="20000"/>
        </a:spcBef>
        <a:spcAft>
          <a:spcPct val="0"/>
        </a:spcAft>
        <a:defRPr sz="2800">
          <a:solidFill>
            <a:schemeClr val="tx1"/>
          </a:solidFill>
          <a:latin typeface="Arial" charset="0"/>
        </a:defRPr>
      </a:lvl2pPr>
      <a:lvl3pPr marL="1143000" indent="-228600" algn="l" rtl="0" eaLnBrk="1" fontAlgn="base" hangingPunct="1">
        <a:spcBef>
          <a:spcPct val="20000"/>
        </a:spcBef>
        <a:spcAft>
          <a:spcPct val="0"/>
        </a:spcAft>
        <a:defRPr sz="2400">
          <a:solidFill>
            <a:schemeClr val="tx1"/>
          </a:solidFill>
          <a:latin typeface="Arial" charset="0"/>
        </a:defRPr>
      </a:lvl3pPr>
      <a:lvl4pPr marL="1600200" indent="-228600" algn="l" rtl="0" eaLnBrk="1" fontAlgn="base" hangingPunct="1">
        <a:spcBef>
          <a:spcPct val="20000"/>
        </a:spcBef>
        <a:spcAft>
          <a:spcPct val="0"/>
        </a:spcAft>
        <a:defRPr sz="2000">
          <a:solidFill>
            <a:schemeClr val="tx1"/>
          </a:solidFill>
          <a:latin typeface="Arial" charset="0"/>
        </a:defRPr>
      </a:lvl4pPr>
      <a:lvl5pPr marL="2057400" indent="-228600" algn="l" rtl="0" eaLnBrk="1" fontAlgn="base" hangingPunct="1">
        <a:spcBef>
          <a:spcPct val="20000"/>
        </a:spcBef>
        <a:spcAft>
          <a:spcPct val="0"/>
        </a:spcAft>
        <a:defRPr sz="2000">
          <a:solidFill>
            <a:schemeClr val="tx1"/>
          </a:solidFill>
          <a:latin typeface="Arial" charset="0"/>
        </a:defRPr>
      </a:lvl5pPr>
      <a:lvl6pPr marL="2514600" indent="-228600" algn="l" rtl="0" eaLnBrk="1" fontAlgn="base" hangingPunct="1">
        <a:spcBef>
          <a:spcPct val="20000"/>
        </a:spcBef>
        <a:spcAft>
          <a:spcPct val="0"/>
        </a:spcAft>
        <a:defRPr sz="2000">
          <a:solidFill>
            <a:schemeClr val="tx1"/>
          </a:solidFill>
          <a:latin typeface="Arial" charset="0"/>
        </a:defRPr>
      </a:lvl6pPr>
      <a:lvl7pPr marL="2971800" indent="-228600" algn="l" rtl="0" eaLnBrk="1" fontAlgn="base" hangingPunct="1">
        <a:spcBef>
          <a:spcPct val="20000"/>
        </a:spcBef>
        <a:spcAft>
          <a:spcPct val="0"/>
        </a:spcAft>
        <a:defRPr sz="2000">
          <a:solidFill>
            <a:schemeClr val="tx1"/>
          </a:solidFill>
          <a:latin typeface="Arial" charset="0"/>
        </a:defRPr>
      </a:lvl7pPr>
      <a:lvl8pPr marL="3429000" indent="-228600" algn="l" rtl="0" eaLnBrk="1" fontAlgn="base" hangingPunct="1">
        <a:spcBef>
          <a:spcPct val="20000"/>
        </a:spcBef>
        <a:spcAft>
          <a:spcPct val="0"/>
        </a:spcAft>
        <a:defRPr sz="2000">
          <a:solidFill>
            <a:schemeClr val="tx1"/>
          </a:solidFill>
          <a:latin typeface="Arial" charset="0"/>
        </a:defRPr>
      </a:lvl8pPr>
      <a:lvl9pPr marL="3886200" indent="-228600" algn="l" rtl="0" eaLnBrk="1" fontAlgn="base" hangingPunct="1">
        <a:spcBef>
          <a:spcPct val="20000"/>
        </a:spcBef>
        <a:spcAft>
          <a:spcPct val="0"/>
        </a:spcAft>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5730" y="0"/>
            <a:ext cx="9144000" cy="5549901"/>
          </a:xfrm>
          <a:prstGeom prst="rect">
            <a:avLst/>
          </a:prstGeom>
          <a:solidFill>
            <a:srgbClr val="CE0C2C"/>
          </a:solidFill>
          <a:ln>
            <a:noFill/>
          </a:ln>
          <a:effectLst/>
          <a:extLst/>
        </p:spPr>
        <p:txBody>
          <a:bodyPr wrap="none" anchor="ctr"/>
          <a:lstStyle/>
          <a:p>
            <a:endParaRPr lang="en-US" dirty="0">
              <a:ln w="0">
                <a:solidFill>
                  <a:srgbClr val="000000"/>
                </a:solidFill>
              </a:ln>
              <a:solidFill>
                <a:srgbClr val="000000"/>
              </a:solidFill>
            </a:endParaRPr>
          </a:p>
        </p:txBody>
      </p:sp>
      <p:sp>
        <p:nvSpPr>
          <p:cNvPr id="1027" name="Rectangle 3"/>
          <p:cNvSpPr>
            <a:spLocks noGrp="1" noChangeArrowheads="1"/>
          </p:cNvSpPr>
          <p:nvPr>
            <p:ph type="title"/>
          </p:nvPr>
        </p:nvSpPr>
        <p:spPr bwMode="auto">
          <a:xfrm>
            <a:off x="900117" y="274638"/>
            <a:ext cx="7786687"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GB" smtClean="0"/>
          </a:p>
        </p:txBody>
      </p:sp>
      <p:sp>
        <p:nvSpPr>
          <p:cNvPr id="1028" name="Rectangle 4"/>
          <p:cNvSpPr>
            <a:spLocks noGrp="1" noChangeArrowheads="1"/>
          </p:cNvSpPr>
          <p:nvPr>
            <p:ph type="body" idx="1"/>
          </p:nvPr>
        </p:nvSpPr>
        <p:spPr bwMode="auto">
          <a:xfrm>
            <a:off x="900117" y="2278065"/>
            <a:ext cx="778668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pic>
        <p:nvPicPr>
          <p:cNvPr id="2"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803085" y="5549900"/>
            <a:ext cx="1340915" cy="1305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userDrawn="1"/>
        </p:nvSpPr>
        <p:spPr>
          <a:xfrm>
            <a:off x="-36512" y="5549901"/>
            <a:ext cx="7839597" cy="1338828"/>
          </a:xfrm>
          <a:prstGeom prst="rect">
            <a:avLst/>
          </a:prstGeom>
          <a:solidFill>
            <a:srgbClr val="3BACBB"/>
          </a:solidFill>
        </p:spPr>
        <p:txBody>
          <a:bodyPr wrap="square" rtlCol="0">
            <a:spAutoFit/>
          </a:bodyPr>
          <a:lstStyle/>
          <a:p>
            <a:pPr algn="r"/>
            <a:endParaRPr lang="en-GB" dirty="0" smtClean="0">
              <a:solidFill>
                <a:srgbClr val="C61C18"/>
              </a:solidFill>
              <a:effectLst>
                <a:outerShdw blurRad="38100" dist="38100" dir="2700000" algn="tl">
                  <a:srgbClr val="000000">
                    <a:alpha val="43137"/>
                  </a:srgbClr>
                </a:outerShdw>
              </a:effectLst>
            </a:endParaRPr>
          </a:p>
          <a:p>
            <a:pPr algn="r"/>
            <a:endParaRPr lang="en-GB" dirty="0" smtClean="0">
              <a:solidFill>
                <a:srgbClr val="C61C18"/>
              </a:solidFill>
              <a:effectLst>
                <a:outerShdw blurRad="38100" dist="38100" dir="2700000" algn="tl">
                  <a:srgbClr val="000000">
                    <a:alpha val="43137"/>
                  </a:srgbClr>
                </a:outerShdw>
              </a:effectLst>
            </a:endParaRPr>
          </a:p>
          <a:p>
            <a:pPr algn="r"/>
            <a:endParaRPr lang="en-GB" sz="900" dirty="0" smtClean="0">
              <a:solidFill>
                <a:srgbClr val="C61C18"/>
              </a:solidFill>
              <a:effectLst>
                <a:outerShdw blurRad="38100" dist="38100" dir="2700000" algn="tl">
                  <a:srgbClr val="000000">
                    <a:alpha val="43137"/>
                  </a:srgbClr>
                </a:outerShdw>
              </a:effectLst>
            </a:endParaRPr>
          </a:p>
          <a:p>
            <a:pPr algn="r"/>
            <a:r>
              <a:rPr lang="en-GB" b="1" dirty="0" smtClean="0">
                <a:ln w="3175">
                  <a:noFill/>
                </a:ln>
                <a:solidFill>
                  <a:srgbClr val="CE0C2C"/>
                </a:solidFill>
                <a:effectLst>
                  <a:outerShdw blurRad="38100" dist="38100" dir="2700000" algn="tl">
                    <a:srgbClr val="FFFFFF">
                      <a:alpha val="43000"/>
                    </a:srgbClr>
                  </a:outerShdw>
                </a:effectLst>
              </a:rPr>
              <a:t>Technology as if people and planet mattered</a:t>
            </a:r>
          </a:p>
          <a:p>
            <a:pPr algn="r"/>
            <a:endParaRPr lang="en-GB" dirty="0">
              <a:solidFill>
                <a:srgbClr val="C61C18"/>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10166357"/>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ransition spd="slow">
    <p:fade/>
  </p:transition>
  <p:txStyles>
    <p:titleStyle>
      <a:lvl1pPr algn="l" rtl="0" eaLnBrk="1" fontAlgn="base" hangingPunct="1">
        <a:spcBef>
          <a:spcPct val="0"/>
        </a:spcBef>
        <a:spcAft>
          <a:spcPct val="0"/>
        </a:spcAft>
        <a:defRPr sz="4400">
          <a:solidFill>
            <a:schemeClr val="bg1"/>
          </a:solidFill>
          <a:latin typeface="+mj-lt"/>
          <a:ea typeface="+mj-ea"/>
          <a:cs typeface="+mj-cs"/>
        </a:defRPr>
      </a:lvl1pPr>
      <a:lvl2pPr algn="l" rtl="0" eaLnBrk="1" fontAlgn="base" hangingPunct="1">
        <a:spcBef>
          <a:spcPct val="0"/>
        </a:spcBef>
        <a:spcAft>
          <a:spcPct val="0"/>
        </a:spcAft>
        <a:defRPr sz="4400">
          <a:solidFill>
            <a:schemeClr val="bg1"/>
          </a:solidFill>
          <a:latin typeface="Trebuchet MS" pitchFamily="34" charset="0"/>
        </a:defRPr>
      </a:lvl2pPr>
      <a:lvl3pPr algn="l" rtl="0" eaLnBrk="1" fontAlgn="base" hangingPunct="1">
        <a:spcBef>
          <a:spcPct val="0"/>
        </a:spcBef>
        <a:spcAft>
          <a:spcPct val="0"/>
        </a:spcAft>
        <a:defRPr sz="4400">
          <a:solidFill>
            <a:schemeClr val="bg1"/>
          </a:solidFill>
          <a:latin typeface="Trebuchet MS" pitchFamily="34" charset="0"/>
        </a:defRPr>
      </a:lvl3pPr>
      <a:lvl4pPr algn="l" rtl="0" eaLnBrk="1" fontAlgn="base" hangingPunct="1">
        <a:spcBef>
          <a:spcPct val="0"/>
        </a:spcBef>
        <a:spcAft>
          <a:spcPct val="0"/>
        </a:spcAft>
        <a:defRPr sz="4400">
          <a:solidFill>
            <a:schemeClr val="bg1"/>
          </a:solidFill>
          <a:latin typeface="Trebuchet MS" pitchFamily="34" charset="0"/>
        </a:defRPr>
      </a:lvl4pPr>
      <a:lvl5pPr algn="l" rtl="0" eaLnBrk="1" fontAlgn="base" hangingPunct="1">
        <a:spcBef>
          <a:spcPct val="0"/>
        </a:spcBef>
        <a:spcAft>
          <a:spcPct val="0"/>
        </a:spcAft>
        <a:defRPr sz="4400">
          <a:solidFill>
            <a:schemeClr val="bg1"/>
          </a:solidFill>
          <a:latin typeface="Trebuchet MS" pitchFamily="34" charset="0"/>
        </a:defRPr>
      </a:lvl5pPr>
      <a:lvl6pPr marL="457200" algn="l" rtl="0" eaLnBrk="1" fontAlgn="base" hangingPunct="1">
        <a:spcBef>
          <a:spcPct val="0"/>
        </a:spcBef>
        <a:spcAft>
          <a:spcPct val="0"/>
        </a:spcAft>
        <a:defRPr sz="4400">
          <a:solidFill>
            <a:schemeClr val="bg1"/>
          </a:solidFill>
          <a:latin typeface="Trebuchet MS" pitchFamily="34" charset="0"/>
        </a:defRPr>
      </a:lvl6pPr>
      <a:lvl7pPr marL="914400" algn="l" rtl="0" eaLnBrk="1" fontAlgn="base" hangingPunct="1">
        <a:spcBef>
          <a:spcPct val="0"/>
        </a:spcBef>
        <a:spcAft>
          <a:spcPct val="0"/>
        </a:spcAft>
        <a:defRPr sz="4400">
          <a:solidFill>
            <a:schemeClr val="bg1"/>
          </a:solidFill>
          <a:latin typeface="Trebuchet MS" pitchFamily="34" charset="0"/>
        </a:defRPr>
      </a:lvl7pPr>
      <a:lvl8pPr marL="1371600" algn="l" rtl="0" eaLnBrk="1" fontAlgn="base" hangingPunct="1">
        <a:spcBef>
          <a:spcPct val="0"/>
        </a:spcBef>
        <a:spcAft>
          <a:spcPct val="0"/>
        </a:spcAft>
        <a:defRPr sz="4400">
          <a:solidFill>
            <a:schemeClr val="bg1"/>
          </a:solidFill>
          <a:latin typeface="Trebuchet MS" pitchFamily="34" charset="0"/>
        </a:defRPr>
      </a:lvl8pPr>
      <a:lvl9pPr marL="1828800" algn="l" rtl="0" eaLnBrk="1" fontAlgn="base" hangingPunct="1">
        <a:spcBef>
          <a:spcPct val="0"/>
        </a:spcBef>
        <a:spcAft>
          <a:spcPct val="0"/>
        </a:spcAft>
        <a:defRPr sz="4400">
          <a:solidFill>
            <a:schemeClr val="bg1"/>
          </a:solidFill>
          <a:latin typeface="Trebuchet MS" pitchFamily="34" charset="0"/>
        </a:defRPr>
      </a:lvl9pPr>
    </p:titleStyle>
    <p:bodyStyle>
      <a:lvl1pPr marL="342900" indent="-342900" algn="l" rtl="0" eaLnBrk="1" fontAlgn="base" hangingPunct="1">
        <a:spcBef>
          <a:spcPct val="20000"/>
        </a:spcBef>
        <a:spcAft>
          <a:spcPct val="0"/>
        </a:spcAft>
        <a:defRPr sz="3200">
          <a:solidFill>
            <a:schemeClr val="bg1"/>
          </a:solidFill>
          <a:latin typeface="+mn-lt"/>
          <a:ea typeface="+mn-ea"/>
          <a:cs typeface="+mn-cs"/>
        </a:defRPr>
      </a:lvl1pPr>
      <a:lvl2pPr marL="742950" indent="-285750" algn="l" rtl="0" eaLnBrk="1" fontAlgn="base" hangingPunct="1">
        <a:spcBef>
          <a:spcPct val="20000"/>
        </a:spcBef>
        <a:spcAft>
          <a:spcPct val="0"/>
        </a:spcAft>
        <a:defRPr sz="2800">
          <a:solidFill>
            <a:schemeClr val="tx1"/>
          </a:solidFill>
          <a:latin typeface="Arial" charset="0"/>
        </a:defRPr>
      </a:lvl2pPr>
      <a:lvl3pPr marL="1143000" indent="-228600" algn="l" rtl="0" eaLnBrk="1" fontAlgn="base" hangingPunct="1">
        <a:spcBef>
          <a:spcPct val="20000"/>
        </a:spcBef>
        <a:spcAft>
          <a:spcPct val="0"/>
        </a:spcAft>
        <a:defRPr sz="2400">
          <a:solidFill>
            <a:schemeClr val="tx1"/>
          </a:solidFill>
          <a:latin typeface="Arial" charset="0"/>
        </a:defRPr>
      </a:lvl3pPr>
      <a:lvl4pPr marL="1600200" indent="-228600" algn="l" rtl="0" eaLnBrk="1" fontAlgn="base" hangingPunct="1">
        <a:spcBef>
          <a:spcPct val="20000"/>
        </a:spcBef>
        <a:spcAft>
          <a:spcPct val="0"/>
        </a:spcAft>
        <a:defRPr sz="2000">
          <a:solidFill>
            <a:schemeClr val="tx1"/>
          </a:solidFill>
          <a:latin typeface="Arial" charset="0"/>
        </a:defRPr>
      </a:lvl4pPr>
      <a:lvl5pPr marL="2057400" indent="-228600" algn="l" rtl="0" eaLnBrk="1" fontAlgn="base" hangingPunct="1">
        <a:spcBef>
          <a:spcPct val="20000"/>
        </a:spcBef>
        <a:spcAft>
          <a:spcPct val="0"/>
        </a:spcAft>
        <a:defRPr sz="2000">
          <a:solidFill>
            <a:schemeClr val="tx1"/>
          </a:solidFill>
          <a:latin typeface="Arial" charset="0"/>
        </a:defRPr>
      </a:lvl5pPr>
      <a:lvl6pPr marL="2514600" indent="-228600" algn="l" rtl="0" eaLnBrk="1" fontAlgn="base" hangingPunct="1">
        <a:spcBef>
          <a:spcPct val="20000"/>
        </a:spcBef>
        <a:spcAft>
          <a:spcPct val="0"/>
        </a:spcAft>
        <a:defRPr sz="2000">
          <a:solidFill>
            <a:schemeClr val="tx1"/>
          </a:solidFill>
          <a:latin typeface="Arial" charset="0"/>
        </a:defRPr>
      </a:lvl6pPr>
      <a:lvl7pPr marL="2971800" indent="-228600" algn="l" rtl="0" eaLnBrk="1" fontAlgn="base" hangingPunct="1">
        <a:spcBef>
          <a:spcPct val="20000"/>
        </a:spcBef>
        <a:spcAft>
          <a:spcPct val="0"/>
        </a:spcAft>
        <a:defRPr sz="2000">
          <a:solidFill>
            <a:schemeClr val="tx1"/>
          </a:solidFill>
          <a:latin typeface="Arial" charset="0"/>
        </a:defRPr>
      </a:lvl7pPr>
      <a:lvl8pPr marL="3429000" indent="-228600" algn="l" rtl="0" eaLnBrk="1" fontAlgn="base" hangingPunct="1">
        <a:spcBef>
          <a:spcPct val="20000"/>
        </a:spcBef>
        <a:spcAft>
          <a:spcPct val="0"/>
        </a:spcAft>
        <a:defRPr sz="2000">
          <a:solidFill>
            <a:schemeClr val="tx1"/>
          </a:solidFill>
          <a:latin typeface="Arial" charset="0"/>
        </a:defRPr>
      </a:lvl8pPr>
      <a:lvl9pPr marL="3886200" indent="-228600" algn="l" rtl="0" eaLnBrk="1" fontAlgn="base" hangingPunct="1">
        <a:spcBef>
          <a:spcPct val="20000"/>
        </a:spcBef>
        <a:spcAft>
          <a:spcPct val="0"/>
        </a:spcAft>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5730" y="0"/>
            <a:ext cx="9144000" cy="5549901"/>
          </a:xfrm>
          <a:prstGeom prst="rect">
            <a:avLst/>
          </a:prstGeom>
          <a:solidFill>
            <a:srgbClr val="CE0C2C"/>
          </a:solidFill>
          <a:ln>
            <a:noFill/>
          </a:ln>
          <a:effectLst/>
          <a:extLst/>
        </p:spPr>
        <p:txBody>
          <a:bodyPr wrap="none" anchor="ctr"/>
          <a:lstStyle/>
          <a:p>
            <a:endParaRPr lang="en-US" dirty="0">
              <a:ln w="0">
                <a:solidFill>
                  <a:srgbClr val="000000"/>
                </a:solidFill>
              </a:ln>
              <a:solidFill>
                <a:srgbClr val="000000"/>
              </a:solidFill>
            </a:endParaRPr>
          </a:p>
        </p:txBody>
      </p:sp>
      <p:sp>
        <p:nvSpPr>
          <p:cNvPr id="1027" name="Rectangle 3"/>
          <p:cNvSpPr>
            <a:spLocks noGrp="1" noChangeArrowheads="1"/>
          </p:cNvSpPr>
          <p:nvPr>
            <p:ph type="title"/>
          </p:nvPr>
        </p:nvSpPr>
        <p:spPr bwMode="auto">
          <a:xfrm>
            <a:off x="900117" y="274638"/>
            <a:ext cx="7786687"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GB" smtClean="0"/>
          </a:p>
        </p:txBody>
      </p:sp>
      <p:sp>
        <p:nvSpPr>
          <p:cNvPr id="1028" name="Rectangle 4"/>
          <p:cNvSpPr>
            <a:spLocks noGrp="1" noChangeArrowheads="1"/>
          </p:cNvSpPr>
          <p:nvPr>
            <p:ph type="body" idx="1"/>
          </p:nvPr>
        </p:nvSpPr>
        <p:spPr bwMode="auto">
          <a:xfrm>
            <a:off x="900117" y="2278065"/>
            <a:ext cx="778668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pic>
        <p:nvPicPr>
          <p:cNvPr id="2"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803085" y="5549900"/>
            <a:ext cx="1340915" cy="1305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userDrawn="1"/>
        </p:nvSpPr>
        <p:spPr>
          <a:xfrm>
            <a:off x="-36512" y="5549901"/>
            <a:ext cx="7839597" cy="1338828"/>
          </a:xfrm>
          <a:prstGeom prst="rect">
            <a:avLst/>
          </a:prstGeom>
          <a:solidFill>
            <a:srgbClr val="3BACBB"/>
          </a:solidFill>
        </p:spPr>
        <p:txBody>
          <a:bodyPr wrap="square" rtlCol="0">
            <a:spAutoFit/>
          </a:bodyPr>
          <a:lstStyle/>
          <a:p>
            <a:pPr algn="r"/>
            <a:endParaRPr lang="en-GB" dirty="0" smtClean="0">
              <a:solidFill>
                <a:srgbClr val="C61C18"/>
              </a:solidFill>
              <a:effectLst>
                <a:outerShdw blurRad="38100" dist="38100" dir="2700000" algn="tl">
                  <a:srgbClr val="000000">
                    <a:alpha val="43137"/>
                  </a:srgbClr>
                </a:outerShdw>
              </a:effectLst>
            </a:endParaRPr>
          </a:p>
          <a:p>
            <a:pPr algn="r"/>
            <a:endParaRPr lang="en-GB" dirty="0" smtClean="0">
              <a:solidFill>
                <a:srgbClr val="C61C18"/>
              </a:solidFill>
              <a:effectLst>
                <a:outerShdw blurRad="38100" dist="38100" dir="2700000" algn="tl">
                  <a:srgbClr val="000000">
                    <a:alpha val="43137"/>
                  </a:srgbClr>
                </a:outerShdw>
              </a:effectLst>
            </a:endParaRPr>
          </a:p>
          <a:p>
            <a:pPr algn="r"/>
            <a:endParaRPr lang="en-GB" sz="900" dirty="0" smtClean="0">
              <a:solidFill>
                <a:srgbClr val="C61C18"/>
              </a:solidFill>
              <a:effectLst>
                <a:outerShdw blurRad="38100" dist="38100" dir="2700000" algn="tl">
                  <a:srgbClr val="000000">
                    <a:alpha val="43137"/>
                  </a:srgbClr>
                </a:outerShdw>
              </a:effectLst>
            </a:endParaRPr>
          </a:p>
          <a:p>
            <a:pPr algn="r"/>
            <a:r>
              <a:rPr lang="en-GB" b="1" dirty="0" smtClean="0">
                <a:ln w="3175">
                  <a:noFill/>
                </a:ln>
                <a:solidFill>
                  <a:srgbClr val="CE0C2C"/>
                </a:solidFill>
                <a:effectLst>
                  <a:outerShdw blurRad="38100" dist="38100" dir="2700000" algn="tl">
                    <a:srgbClr val="FFFFFF">
                      <a:alpha val="43000"/>
                    </a:srgbClr>
                  </a:outerShdw>
                </a:effectLst>
              </a:rPr>
              <a:t>Technology as if people and planet mattered</a:t>
            </a:r>
          </a:p>
          <a:p>
            <a:pPr algn="r"/>
            <a:endParaRPr lang="en-GB" dirty="0">
              <a:solidFill>
                <a:srgbClr val="C61C18"/>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4054059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ransition spd="slow">
    <p:fade/>
  </p:transition>
  <p:txStyles>
    <p:titleStyle>
      <a:lvl1pPr algn="l" rtl="0" eaLnBrk="1" fontAlgn="base" hangingPunct="1">
        <a:spcBef>
          <a:spcPct val="0"/>
        </a:spcBef>
        <a:spcAft>
          <a:spcPct val="0"/>
        </a:spcAft>
        <a:defRPr sz="4400">
          <a:solidFill>
            <a:schemeClr val="bg1"/>
          </a:solidFill>
          <a:latin typeface="+mj-lt"/>
          <a:ea typeface="+mj-ea"/>
          <a:cs typeface="+mj-cs"/>
        </a:defRPr>
      </a:lvl1pPr>
      <a:lvl2pPr algn="l" rtl="0" eaLnBrk="1" fontAlgn="base" hangingPunct="1">
        <a:spcBef>
          <a:spcPct val="0"/>
        </a:spcBef>
        <a:spcAft>
          <a:spcPct val="0"/>
        </a:spcAft>
        <a:defRPr sz="4400">
          <a:solidFill>
            <a:schemeClr val="bg1"/>
          </a:solidFill>
          <a:latin typeface="Trebuchet MS" pitchFamily="34" charset="0"/>
        </a:defRPr>
      </a:lvl2pPr>
      <a:lvl3pPr algn="l" rtl="0" eaLnBrk="1" fontAlgn="base" hangingPunct="1">
        <a:spcBef>
          <a:spcPct val="0"/>
        </a:spcBef>
        <a:spcAft>
          <a:spcPct val="0"/>
        </a:spcAft>
        <a:defRPr sz="4400">
          <a:solidFill>
            <a:schemeClr val="bg1"/>
          </a:solidFill>
          <a:latin typeface="Trebuchet MS" pitchFamily="34" charset="0"/>
        </a:defRPr>
      </a:lvl3pPr>
      <a:lvl4pPr algn="l" rtl="0" eaLnBrk="1" fontAlgn="base" hangingPunct="1">
        <a:spcBef>
          <a:spcPct val="0"/>
        </a:spcBef>
        <a:spcAft>
          <a:spcPct val="0"/>
        </a:spcAft>
        <a:defRPr sz="4400">
          <a:solidFill>
            <a:schemeClr val="bg1"/>
          </a:solidFill>
          <a:latin typeface="Trebuchet MS" pitchFamily="34" charset="0"/>
        </a:defRPr>
      </a:lvl4pPr>
      <a:lvl5pPr algn="l" rtl="0" eaLnBrk="1" fontAlgn="base" hangingPunct="1">
        <a:spcBef>
          <a:spcPct val="0"/>
        </a:spcBef>
        <a:spcAft>
          <a:spcPct val="0"/>
        </a:spcAft>
        <a:defRPr sz="4400">
          <a:solidFill>
            <a:schemeClr val="bg1"/>
          </a:solidFill>
          <a:latin typeface="Trebuchet MS" pitchFamily="34" charset="0"/>
        </a:defRPr>
      </a:lvl5pPr>
      <a:lvl6pPr marL="457200" algn="l" rtl="0" eaLnBrk="1" fontAlgn="base" hangingPunct="1">
        <a:spcBef>
          <a:spcPct val="0"/>
        </a:spcBef>
        <a:spcAft>
          <a:spcPct val="0"/>
        </a:spcAft>
        <a:defRPr sz="4400">
          <a:solidFill>
            <a:schemeClr val="bg1"/>
          </a:solidFill>
          <a:latin typeface="Trebuchet MS" pitchFamily="34" charset="0"/>
        </a:defRPr>
      </a:lvl6pPr>
      <a:lvl7pPr marL="914400" algn="l" rtl="0" eaLnBrk="1" fontAlgn="base" hangingPunct="1">
        <a:spcBef>
          <a:spcPct val="0"/>
        </a:spcBef>
        <a:spcAft>
          <a:spcPct val="0"/>
        </a:spcAft>
        <a:defRPr sz="4400">
          <a:solidFill>
            <a:schemeClr val="bg1"/>
          </a:solidFill>
          <a:latin typeface="Trebuchet MS" pitchFamily="34" charset="0"/>
        </a:defRPr>
      </a:lvl7pPr>
      <a:lvl8pPr marL="1371600" algn="l" rtl="0" eaLnBrk="1" fontAlgn="base" hangingPunct="1">
        <a:spcBef>
          <a:spcPct val="0"/>
        </a:spcBef>
        <a:spcAft>
          <a:spcPct val="0"/>
        </a:spcAft>
        <a:defRPr sz="4400">
          <a:solidFill>
            <a:schemeClr val="bg1"/>
          </a:solidFill>
          <a:latin typeface="Trebuchet MS" pitchFamily="34" charset="0"/>
        </a:defRPr>
      </a:lvl8pPr>
      <a:lvl9pPr marL="1828800" algn="l" rtl="0" eaLnBrk="1" fontAlgn="base" hangingPunct="1">
        <a:spcBef>
          <a:spcPct val="0"/>
        </a:spcBef>
        <a:spcAft>
          <a:spcPct val="0"/>
        </a:spcAft>
        <a:defRPr sz="4400">
          <a:solidFill>
            <a:schemeClr val="bg1"/>
          </a:solidFill>
          <a:latin typeface="Trebuchet MS" pitchFamily="34" charset="0"/>
        </a:defRPr>
      </a:lvl9pPr>
    </p:titleStyle>
    <p:bodyStyle>
      <a:lvl1pPr marL="342900" indent="-342900" algn="l" rtl="0" eaLnBrk="1" fontAlgn="base" hangingPunct="1">
        <a:spcBef>
          <a:spcPct val="20000"/>
        </a:spcBef>
        <a:spcAft>
          <a:spcPct val="0"/>
        </a:spcAft>
        <a:defRPr sz="3200">
          <a:solidFill>
            <a:schemeClr val="bg1"/>
          </a:solidFill>
          <a:latin typeface="+mn-lt"/>
          <a:ea typeface="+mn-ea"/>
          <a:cs typeface="+mn-cs"/>
        </a:defRPr>
      </a:lvl1pPr>
      <a:lvl2pPr marL="742950" indent="-285750" algn="l" rtl="0" eaLnBrk="1" fontAlgn="base" hangingPunct="1">
        <a:spcBef>
          <a:spcPct val="20000"/>
        </a:spcBef>
        <a:spcAft>
          <a:spcPct val="0"/>
        </a:spcAft>
        <a:defRPr sz="2800">
          <a:solidFill>
            <a:schemeClr val="tx1"/>
          </a:solidFill>
          <a:latin typeface="Arial" charset="0"/>
        </a:defRPr>
      </a:lvl2pPr>
      <a:lvl3pPr marL="1143000" indent="-228600" algn="l" rtl="0" eaLnBrk="1" fontAlgn="base" hangingPunct="1">
        <a:spcBef>
          <a:spcPct val="20000"/>
        </a:spcBef>
        <a:spcAft>
          <a:spcPct val="0"/>
        </a:spcAft>
        <a:defRPr sz="2400">
          <a:solidFill>
            <a:schemeClr val="tx1"/>
          </a:solidFill>
          <a:latin typeface="Arial" charset="0"/>
        </a:defRPr>
      </a:lvl3pPr>
      <a:lvl4pPr marL="1600200" indent="-228600" algn="l" rtl="0" eaLnBrk="1" fontAlgn="base" hangingPunct="1">
        <a:spcBef>
          <a:spcPct val="20000"/>
        </a:spcBef>
        <a:spcAft>
          <a:spcPct val="0"/>
        </a:spcAft>
        <a:defRPr sz="2000">
          <a:solidFill>
            <a:schemeClr val="tx1"/>
          </a:solidFill>
          <a:latin typeface="Arial" charset="0"/>
        </a:defRPr>
      </a:lvl4pPr>
      <a:lvl5pPr marL="2057400" indent="-228600" algn="l" rtl="0" eaLnBrk="1" fontAlgn="base" hangingPunct="1">
        <a:spcBef>
          <a:spcPct val="20000"/>
        </a:spcBef>
        <a:spcAft>
          <a:spcPct val="0"/>
        </a:spcAft>
        <a:defRPr sz="2000">
          <a:solidFill>
            <a:schemeClr val="tx1"/>
          </a:solidFill>
          <a:latin typeface="Arial" charset="0"/>
        </a:defRPr>
      </a:lvl5pPr>
      <a:lvl6pPr marL="2514600" indent="-228600" algn="l" rtl="0" eaLnBrk="1" fontAlgn="base" hangingPunct="1">
        <a:spcBef>
          <a:spcPct val="20000"/>
        </a:spcBef>
        <a:spcAft>
          <a:spcPct val="0"/>
        </a:spcAft>
        <a:defRPr sz="2000">
          <a:solidFill>
            <a:schemeClr val="tx1"/>
          </a:solidFill>
          <a:latin typeface="Arial" charset="0"/>
        </a:defRPr>
      </a:lvl6pPr>
      <a:lvl7pPr marL="2971800" indent="-228600" algn="l" rtl="0" eaLnBrk="1" fontAlgn="base" hangingPunct="1">
        <a:spcBef>
          <a:spcPct val="20000"/>
        </a:spcBef>
        <a:spcAft>
          <a:spcPct val="0"/>
        </a:spcAft>
        <a:defRPr sz="2000">
          <a:solidFill>
            <a:schemeClr val="tx1"/>
          </a:solidFill>
          <a:latin typeface="Arial" charset="0"/>
        </a:defRPr>
      </a:lvl7pPr>
      <a:lvl8pPr marL="3429000" indent="-228600" algn="l" rtl="0" eaLnBrk="1" fontAlgn="base" hangingPunct="1">
        <a:spcBef>
          <a:spcPct val="20000"/>
        </a:spcBef>
        <a:spcAft>
          <a:spcPct val="0"/>
        </a:spcAft>
        <a:defRPr sz="2000">
          <a:solidFill>
            <a:schemeClr val="tx1"/>
          </a:solidFill>
          <a:latin typeface="Arial" charset="0"/>
        </a:defRPr>
      </a:lvl8pPr>
      <a:lvl9pPr marL="3886200" indent="-228600" algn="l" rtl="0" eaLnBrk="1" fontAlgn="base" hangingPunct="1">
        <a:spcBef>
          <a:spcPct val="20000"/>
        </a:spcBef>
        <a:spcAft>
          <a:spcPct val="0"/>
        </a:spcAft>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8"/>
          <p:cNvSpPr>
            <a:spLocks noChangeArrowheads="1"/>
          </p:cNvSpPr>
          <p:nvPr/>
        </p:nvSpPr>
        <p:spPr bwMode="auto">
          <a:xfrm>
            <a:off x="0" y="-33337"/>
            <a:ext cx="9144000" cy="5549901"/>
          </a:xfrm>
          <a:prstGeom prst="rect">
            <a:avLst/>
          </a:prstGeom>
          <a:solidFill>
            <a:srgbClr val="E201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51" name="Rectangle 2"/>
          <p:cNvSpPr>
            <a:spLocks noGrp="1" noChangeArrowheads="1"/>
          </p:cNvSpPr>
          <p:nvPr>
            <p:ph type="title"/>
          </p:nvPr>
        </p:nvSpPr>
        <p:spPr bwMode="auto">
          <a:xfrm>
            <a:off x="900117" y="274638"/>
            <a:ext cx="7786687"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2052" name="Rectangle 3"/>
          <p:cNvSpPr>
            <a:spLocks noGrp="1" noChangeArrowheads="1"/>
          </p:cNvSpPr>
          <p:nvPr>
            <p:ph type="body" idx="1"/>
          </p:nvPr>
        </p:nvSpPr>
        <p:spPr bwMode="auto">
          <a:xfrm>
            <a:off x="900117" y="2278065"/>
            <a:ext cx="778668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pic>
        <p:nvPicPr>
          <p:cNvPr id="2053" name="Picture 7" descr="practical_action_logo_300"/>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694488" y="5588002"/>
            <a:ext cx="24384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spd="slow">
    <p:fade/>
  </p:transition>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Trebuchet MS" pitchFamily="34" charset="0"/>
        </a:defRPr>
      </a:lvl2pPr>
      <a:lvl3pPr algn="l" rtl="0" eaLnBrk="0" fontAlgn="base" hangingPunct="0">
        <a:spcBef>
          <a:spcPct val="0"/>
        </a:spcBef>
        <a:spcAft>
          <a:spcPct val="0"/>
        </a:spcAft>
        <a:defRPr sz="4400">
          <a:solidFill>
            <a:schemeClr val="bg1"/>
          </a:solidFill>
          <a:latin typeface="Trebuchet MS" pitchFamily="34" charset="0"/>
        </a:defRPr>
      </a:lvl3pPr>
      <a:lvl4pPr algn="l" rtl="0" eaLnBrk="0" fontAlgn="base" hangingPunct="0">
        <a:spcBef>
          <a:spcPct val="0"/>
        </a:spcBef>
        <a:spcAft>
          <a:spcPct val="0"/>
        </a:spcAft>
        <a:defRPr sz="4400">
          <a:solidFill>
            <a:schemeClr val="bg1"/>
          </a:solidFill>
          <a:latin typeface="Trebuchet MS" pitchFamily="34" charset="0"/>
        </a:defRPr>
      </a:lvl4pPr>
      <a:lvl5pPr algn="l" rtl="0" eaLnBrk="0" fontAlgn="base" hangingPunct="0">
        <a:spcBef>
          <a:spcPct val="0"/>
        </a:spcBef>
        <a:spcAft>
          <a:spcPct val="0"/>
        </a:spcAft>
        <a:defRPr sz="4400">
          <a:solidFill>
            <a:schemeClr val="bg1"/>
          </a:solidFill>
          <a:latin typeface="Trebuchet MS" pitchFamily="34" charset="0"/>
        </a:defRPr>
      </a:lvl5pPr>
      <a:lvl6pPr marL="457200" algn="l" rtl="0" fontAlgn="base">
        <a:spcBef>
          <a:spcPct val="0"/>
        </a:spcBef>
        <a:spcAft>
          <a:spcPct val="0"/>
        </a:spcAft>
        <a:defRPr sz="4400">
          <a:solidFill>
            <a:schemeClr val="bg1"/>
          </a:solidFill>
          <a:latin typeface="Trebuchet MS" pitchFamily="34" charset="0"/>
        </a:defRPr>
      </a:lvl6pPr>
      <a:lvl7pPr marL="914400" algn="l" rtl="0" fontAlgn="base">
        <a:spcBef>
          <a:spcPct val="0"/>
        </a:spcBef>
        <a:spcAft>
          <a:spcPct val="0"/>
        </a:spcAft>
        <a:defRPr sz="4400">
          <a:solidFill>
            <a:schemeClr val="bg1"/>
          </a:solidFill>
          <a:latin typeface="Trebuchet MS" pitchFamily="34" charset="0"/>
        </a:defRPr>
      </a:lvl7pPr>
      <a:lvl8pPr marL="1371600" algn="l" rtl="0" fontAlgn="base">
        <a:spcBef>
          <a:spcPct val="0"/>
        </a:spcBef>
        <a:spcAft>
          <a:spcPct val="0"/>
        </a:spcAft>
        <a:defRPr sz="4400">
          <a:solidFill>
            <a:schemeClr val="bg1"/>
          </a:solidFill>
          <a:latin typeface="Trebuchet MS" pitchFamily="34" charset="0"/>
        </a:defRPr>
      </a:lvl8pPr>
      <a:lvl9pPr marL="1828800" algn="l" rtl="0" fontAlgn="base">
        <a:spcBef>
          <a:spcPct val="0"/>
        </a:spcBef>
        <a:spcAft>
          <a:spcPct val="0"/>
        </a:spcAft>
        <a:defRPr sz="4400">
          <a:solidFill>
            <a:schemeClr val="bg1"/>
          </a:solidFill>
          <a:latin typeface="Trebuchet MS" pitchFamily="34" charset="0"/>
        </a:defRPr>
      </a:lvl9pPr>
    </p:titleStyle>
    <p:bodyStyle>
      <a:lvl1pPr marL="342900" indent="-342900" algn="l" rtl="0" eaLnBrk="0" fontAlgn="base" hangingPunct="0">
        <a:spcBef>
          <a:spcPct val="20000"/>
        </a:spcBef>
        <a:spcAft>
          <a:spcPct val="0"/>
        </a:spcAft>
        <a:defRPr sz="3200">
          <a:solidFill>
            <a:schemeClr val="bg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Arial" charset="0"/>
        </a:defRPr>
      </a:lvl2pPr>
      <a:lvl3pPr marL="1143000" indent="-228600" algn="l" rtl="0" eaLnBrk="0" fontAlgn="base" hangingPunct="0">
        <a:spcBef>
          <a:spcPct val="20000"/>
        </a:spcBef>
        <a:spcAft>
          <a:spcPct val="0"/>
        </a:spcAft>
        <a:defRPr sz="2400">
          <a:solidFill>
            <a:schemeClr val="tx1"/>
          </a:solidFill>
          <a:latin typeface="Arial" charset="0"/>
        </a:defRPr>
      </a:lvl3pPr>
      <a:lvl4pPr marL="1600200" indent="-228600" algn="l" rtl="0" eaLnBrk="0" fontAlgn="base" hangingPunct="0">
        <a:spcBef>
          <a:spcPct val="20000"/>
        </a:spcBef>
        <a:spcAft>
          <a:spcPct val="0"/>
        </a:spcAft>
        <a:defRPr sz="2000">
          <a:solidFill>
            <a:schemeClr val="tx1"/>
          </a:solidFill>
          <a:latin typeface="Arial" charset="0"/>
        </a:defRPr>
      </a:lvl4pPr>
      <a:lvl5pPr marL="2057400" indent="-228600" algn="l" rtl="0" eaLnBrk="0" fontAlgn="base" hangingPunct="0">
        <a:spcBef>
          <a:spcPct val="20000"/>
        </a:spcBef>
        <a:spcAft>
          <a:spcPct val="0"/>
        </a:spcAft>
        <a:defRPr sz="2000">
          <a:solidFill>
            <a:schemeClr val="tx1"/>
          </a:solidFill>
          <a:latin typeface="Arial" charset="0"/>
        </a:defRPr>
      </a:lvl5pPr>
      <a:lvl6pPr marL="2514600" indent="-228600" algn="l" rtl="0" fontAlgn="base">
        <a:spcBef>
          <a:spcPct val="20000"/>
        </a:spcBef>
        <a:spcAft>
          <a:spcPct val="0"/>
        </a:spcAft>
        <a:defRPr sz="2000">
          <a:solidFill>
            <a:schemeClr val="tx1"/>
          </a:solidFill>
          <a:latin typeface="Arial" charset="0"/>
        </a:defRPr>
      </a:lvl6pPr>
      <a:lvl7pPr marL="2971800" indent="-228600" algn="l" rtl="0" fontAlgn="base">
        <a:spcBef>
          <a:spcPct val="20000"/>
        </a:spcBef>
        <a:spcAft>
          <a:spcPct val="0"/>
        </a:spcAft>
        <a:defRPr sz="2000">
          <a:solidFill>
            <a:schemeClr val="tx1"/>
          </a:solidFill>
          <a:latin typeface="Arial" charset="0"/>
        </a:defRPr>
      </a:lvl7pPr>
      <a:lvl8pPr marL="3429000" indent="-228600" algn="l" rtl="0" fontAlgn="base">
        <a:spcBef>
          <a:spcPct val="20000"/>
        </a:spcBef>
        <a:spcAft>
          <a:spcPct val="0"/>
        </a:spcAft>
        <a:defRPr sz="2000">
          <a:solidFill>
            <a:schemeClr val="tx1"/>
          </a:solidFill>
          <a:latin typeface="Arial" charset="0"/>
        </a:defRPr>
      </a:lvl8pPr>
      <a:lvl9pPr marL="3886200" indent="-228600" algn="l" rtl="0" fontAlgn="base">
        <a:spcBef>
          <a:spcPct val="20000"/>
        </a:spcBef>
        <a:spcAft>
          <a:spcPct val="0"/>
        </a:spcAft>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33337"/>
            <a:ext cx="9144000" cy="5549901"/>
          </a:xfrm>
          <a:prstGeom prst="rect">
            <a:avLst/>
          </a:prstGeom>
          <a:solidFill>
            <a:srgbClr val="008E8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075" name="Rectangle 3"/>
          <p:cNvSpPr>
            <a:spLocks noGrp="1" noChangeArrowheads="1"/>
          </p:cNvSpPr>
          <p:nvPr>
            <p:ph type="title"/>
          </p:nvPr>
        </p:nvSpPr>
        <p:spPr bwMode="auto">
          <a:xfrm>
            <a:off x="900117" y="274638"/>
            <a:ext cx="7786687"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title style</a:t>
            </a:r>
          </a:p>
        </p:txBody>
      </p:sp>
      <p:sp>
        <p:nvSpPr>
          <p:cNvPr id="3076" name="Rectangle 4"/>
          <p:cNvSpPr>
            <a:spLocks noGrp="1" noChangeArrowheads="1"/>
          </p:cNvSpPr>
          <p:nvPr>
            <p:ph type="body" idx="1"/>
          </p:nvPr>
        </p:nvSpPr>
        <p:spPr bwMode="auto">
          <a:xfrm>
            <a:off x="900117" y="2278065"/>
            <a:ext cx="778668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p:txBody>
      </p:sp>
      <p:pic>
        <p:nvPicPr>
          <p:cNvPr id="3077" name="Picture 5" descr="practical_action_logo_300"/>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694488" y="5588002"/>
            <a:ext cx="24384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ransition spd="slow">
    <p:fade/>
  </p:transition>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Trebuchet MS" pitchFamily="34" charset="0"/>
        </a:defRPr>
      </a:lvl2pPr>
      <a:lvl3pPr algn="l" rtl="0" eaLnBrk="0" fontAlgn="base" hangingPunct="0">
        <a:spcBef>
          <a:spcPct val="0"/>
        </a:spcBef>
        <a:spcAft>
          <a:spcPct val="0"/>
        </a:spcAft>
        <a:defRPr sz="4400">
          <a:solidFill>
            <a:schemeClr val="bg1"/>
          </a:solidFill>
          <a:latin typeface="Trebuchet MS" pitchFamily="34" charset="0"/>
        </a:defRPr>
      </a:lvl3pPr>
      <a:lvl4pPr algn="l" rtl="0" eaLnBrk="0" fontAlgn="base" hangingPunct="0">
        <a:spcBef>
          <a:spcPct val="0"/>
        </a:spcBef>
        <a:spcAft>
          <a:spcPct val="0"/>
        </a:spcAft>
        <a:defRPr sz="4400">
          <a:solidFill>
            <a:schemeClr val="bg1"/>
          </a:solidFill>
          <a:latin typeface="Trebuchet MS" pitchFamily="34" charset="0"/>
        </a:defRPr>
      </a:lvl4pPr>
      <a:lvl5pPr algn="l" rtl="0" eaLnBrk="0" fontAlgn="base" hangingPunct="0">
        <a:spcBef>
          <a:spcPct val="0"/>
        </a:spcBef>
        <a:spcAft>
          <a:spcPct val="0"/>
        </a:spcAft>
        <a:defRPr sz="4400">
          <a:solidFill>
            <a:schemeClr val="bg1"/>
          </a:solidFill>
          <a:latin typeface="Trebuchet MS" pitchFamily="34" charset="0"/>
        </a:defRPr>
      </a:lvl5pPr>
      <a:lvl6pPr marL="457200" algn="l" rtl="0" fontAlgn="base">
        <a:spcBef>
          <a:spcPct val="0"/>
        </a:spcBef>
        <a:spcAft>
          <a:spcPct val="0"/>
        </a:spcAft>
        <a:defRPr sz="4400">
          <a:solidFill>
            <a:schemeClr val="bg1"/>
          </a:solidFill>
          <a:latin typeface="Trebuchet MS" pitchFamily="34" charset="0"/>
        </a:defRPr>
      </a:lvl6pPr>
      <a:lvl7pPr marL="914400" algn="l" rtl="0" fontAlgn="base">
        <a:spcBef>
          <a:spcPct val="0"/>
        </a:spcBef>
        <a:spcAft>
          <a:spcPct val="0"/>
        </a:spcAft>
        <a:defRPr sz="4400">
          <a:solidFill>
            <a:schemeClr val="bg1"/>
          </a:solidFill>
          <a:latin typeface="Trebuchet MS" pitchFamily="34" charset="0"/>
        </a:defRPr>
      </a:lvl7pPr>
      <a:lvl8pPr marL="1371600" algn="l" rtl="0" fontAlgn="base">
        <a:spcBef>
          <a:spcPct val="0"/>
        </a:spcBef>
        <a:spcAft>
          <a:spcPct val="0"/>
        </a:spcAft>
        <a:defRPr sz="4400">
          <a:solidFill>
            <a:schemeClr val="bg1"/>
          </a:solidFill>
          <a:latin typeface="Trebuchet MS" pitchFamily="34" charset="0"/>
        </a:defRPr>
      </a:lvl8pPr>
      <a:lvl9pPr marL="1828800" algn="l" rtl="0" fontAlgn="base">
        <a:spcBef>
          <a:spcPct val="0"/>
        </a:spcBef>
        <a:spcAft>
          <a:spcPct val="0"/>
        </a:spcAft>
        <a:defRPr sz="4400">
          <a:solidFill>
            <a:schemeClr val="bg1"/>
          </a:solidFill>
          <a:latin typeface="Trebuchet MS" pitchFamily="34" charset="0"/>
        </a:defRPr>
      </a:lvl9pPr>
    </p:titleStyle>
    <p:bodyStyle>
      <a:lvl1pPr marL="342900" indent="-342900" algn="l" rtl="0" eaLnBrk="0" fontAlgn="base" hangingPunct="0">
        <a:spcBef>
          <a:spcPct val="20000"/>
        </a:spcBef>
        <a:spcAft>
          <a:spcPct val="0"/>
        </a:spcAft>
        <a:defRPr sz="3200">
          <a:solidFill>
            <a:schemeClr val="bg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Arial" charset="0"/>
        </a:defRPr>
      </a:lvl2pPr>
      <a:lvl3pPr marL="1143000" indent="-228600" algn="l" rtl="0" eaLnBrk="0" fontAlgn="base" hangingPunct="0">
        <a:spcBef>
          <a:spcPct val="20000"/>
        </a:spcBef>
        <a:spcAft>
          <a:spcPct val="0"/>
        </a:spcAft>
        <a:defRPr sz="2400">
          <a:solidFill>
            <a:schemeClr val="tx1"/>
          </a:solidFill>
          <a:latin typeface="Arial" charset="0"/>
        </a:defRPr>
      </a:lvl3pPr>
      <a:lvl4pPr marL="1600200" indent="-228600" algn="l" rtl="0" eaLnBrk="0" fontAlgn="base" hangingPunct="0">
        <a:spcBef>
          <a:spcPct val="20000"/>
        </a:spcBef>
        <a:spcAft>
          <a:spcPct val="0"/>
        </a:spcAft>
        <a:defRPr sz="2000">
          <a:solidFill>
            <a:schemeClr val="tx1"/>
          </a:solidFill>
          <a:latin typeface="Arial" charset="0"/>
        </a:defRPr>
      </a:lvl4pPr>
      <a:lvl5pPr marL="2057400" indent="-228600" algn="l" rtl="0" eaLnBrk="0" fontAlgn="base" hangingPunct="0">
        <a:spcBef>
          <a:spcPct val="20000"/>
        </a:spcBef>
        <a:spcAft>
          <a:spcPct val="0"/>
        </a:spcAft>
        <a:defRPr sz="2000">
          <a:solidFill>
            <a:schemeClr val="tx1"/>
          </a:solidFill>
          <a:latin typeface="Arial" charset="0"/>
        </a:defRPr>
      </a:lvl5pPr>
      <a:lvl6pPr marL="2514600" indent="-228600" algn="l" rtl="0" fontAlgn="base">
        <a:spcBef>
          <a:spcPct val="20000"/>
        </a:spcBef>
        <a:spcAft>
          <a:spcPct val="0"/>
        </a:spcAft>
        <a:defRPr sz="2000">
          <a:solidFill>
            <a:schemeClr val="tx1"/>
          </a:solidFill>
          <a:latin typeface="Arial" charset="0"/>
        </a:defRPr>
      </a:lvl6pPr>
      <a:lvl7pPr marL="2971800" indent="-228600" algn="l" rtl="0" fontAlgn="base">
        <a:spcBef>
          <a:spcPct val="20000"/>
        </a:spcBef>
        <a:spcAft>
          <a:spcPct val="0"/>
        </a:spcAft>
        <a:defRPr sz="2000">
          <a:solidFill>
            <a:schemeClr val="tx1"/>
          </a:solidFill>
          <a:latin typeface="Arial" charset="0"/>
        </a:defRPr>
      </a:lvl7pPr>
      <a:lvl8pPr marL="3429000" indent="-228600" algn="l" rtl="0" fontAlgn="base">
        <a:spcBef>
          <a:spcPct val="20000"/>
        </a:spcBef>
        <a:spcAft>
          <a:spcPct val="0"/>
        </a:spcAft>
        <a:defRPr sz="2000">
          <a:solidFill>
            <a:schemeClr val="tx1"/>
          </a:solidFill>
          <a:latin typeface="Arial" charset="0"/>
        </a:defRPr>
      </a:lvl8pPr>
      <a:lvl9pPr marL="3886200" indent="-228600" algn="l" rtl="0" fontAlgn="base">
        <a:spcBef>
          <a:spcPct val="20000"/>
        </a:spcBef>
        <a:spcAft>
          <a:spcPct val="0"/>
        </a:spcAft>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4933949" y="3086101"/>
            <a:ext cx="4210051" cy="3771900"/>
          </a:xfrm>
          <a:prstGeom prst="rect">
            <a:avLst/>
          </a:prstGeom>
        </p:spPr>
      </p:pic>
      <p:sp>
        <p:nvSpPr>
          <p:cNvPr id="4099" name="Rectangle 7"/>
          <p:cNvSpPr>
            <a:spLocks noChangeArrowheads="1"/>
          </p:cNvSpPr>
          <p:nvPr/>
        </p:nvSpPr>
        <p:spPr bwMode="auto">
          <a:xfrm>
            <a:off x="2" y="0"/>
            <a:ext cx="468313" cy="6858000"/>
          </a:xfrm>
          <a:prstGeom prst="rect">
            <a:avLst/>
          </a:prstGeom>
          <a:solidFill>
            <a:srgbClr val="D674B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100" name="Rectangle 10"/>
          <p:cNvSpPr>
            <a:spLocks noGrp="1" noChangeArrowheads="1"/>
          </p:cNvSpPr>
          <p:nvPr>
            <p:ph type="title"/>
          </p:nvPr>
        </p:nvSpPr>
        <p:spPr bwMode="auto">
          <a:xfrm>
            <a:off x="900117" y="333376"/>
            <a:ext cx="6048375" cy="108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4101" name="Rectangle 11"/>
          <p:cNvSpPr>
            <a:spLocks noGrp="1" noChangeArrowheads="1"/>
          </p:cNvSpPr>
          <p:nvPr>
            <p:ph type="body" idx="1"/>
          </p:nvPr>
        </p:nvSpPr>
        <p:spPr bwMode="auto">
          <a:xfrm>
            <a:off x="900117" y="1600200"/>
            <a:ext cx="7786687"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4102" name="Picture 12" descr="practical_action_logo_300"/>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877050" y="2"/>
            <a:ext cx="2266951" cy="117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ransition spd="slow">
    <p:fade/>
  </p:transition>
  <p:txStyles>
    <p:titleStyle>
      <a:lvl1pPr algn="l" rtl="0" eaLnBrk="0" fontAlgn="base" hangingPunct="0">
        <a:lnSpc>
          <a:spcPts val="4000"/>
        </a:lnSpc>
        <a:spcBef>
          <a:spcPct val="0"/>
        </a:spcBef>
        <a:spcAft>
          <a:spcPct val="0"/>
        </a:spcAft>
        <a:defRPr sz="3600" b="1">
          <a:solidFill>
            <a:srgbClr val="D674B7"/>
          </a:solidFill>
          <a:latin typeface="+mj-lt"/>
          <a:ea typeface="+mj-ea"/>
          <a:cs typeface="+mj-cs"/>
        </a:defRPr>
      </a:lvl1pPr>
      <a:lvl2pPr algn="l" rtl="0" eaLnBrk="0" fontAlgn="base" hangingPunct="0">
        <a:lnSpc>
          <a:spcPts val="4000"/>
        </a:lnSpc>
        <a:spcBef>
          <a:spcPct val="0"/>
        </a:spcBef>
        <a:spcAft>
          <a:spcPct val="0"/>
        </a:spcAft>
        <a:defRPr sz="3600" b="1">
          <a:solidFill>
            <a:srgbClr val="D674B7"/>
          </a:solidFill>
          <a:latin typeface="Trebuchet MS" pitchFamily="34" charset="0"/>
        </a:defRPr>
      </a:lvl2pPr>
      <a:lvl3pPr algn="l" rtl="0" eaLnBrk="0" fontAlgn="base" hangingPunct="0">
        <a:lnSpc>
          <a:spcPts val="4000"/>
        </a:lnSpc>
        <a:spcBef>
          <a:spcPct val="0"/>
        </a:spcBef>
        <a:spcAft>
          <a:spcPct val="0"/>
        </a:spcAft>
        <a:defRPr sz="3600" b="1">
          <a:solidFill>
            <a:srgbClr val="D674B7"/>
          </a:solidFill>
          <a:latin typeface="Trebuchet MS" pitchFamily="34" charset="0"/>
        </a:defRPr>
      </a:lvl3pPr>
      <a:lvl4pPr algn="l" rtl="0" eaLnBrk="0" fontAlgn="base" hangingPunct="0">
        <a:lnSpc>
          <a:spcPts val="4000"/>
        </a:lnSpc>
        <a:spcBef>
          <a:spcPct val="0"/>
        </a:spcBef>
        <a:spcAft>
          <a:spcPct val="0"/>
        </a:spcAft>
        <a:defRPr sz="3600" b="1">
          <a:solidFill>
            <a:srgbClr val="D674B7"/>
          </a:solidFill>
          <a:latin typeface="Trebuchet MS" pitchFamily="34" charset="0"/>
        </a:defRPr>
      </a:lvl4pPr>
      <a:lvl5pPr algn="l" rtl="0" eaLnBrk="0" fontAlgn="base" hangingPunct="0">
        <a:lnSpc>
          <a:spcPts val="4000"/>
        </a:lnSpc>
        <a:spcBef>
          <a:spcPct val="0"/>
        </a:spcBef>
        <a:spcAft>
          <a:spcPct val="0"/>
        </a:spcAft>
        <a:defRPr sz="3600" b="1">
          <a:solidFill>
            <a:srgbClr val="D674B7"/>
          </a:solidFill>
          <a:latin typeface="Trebuchet MS" pitchFamily="34" charset="0"/>
        </a:defRPr>
      </a:lvl5pPr>
      <a:lvl6pPr marL="457200" algn="l" rtl="0" fontAlgn="base">
        <a:lnSpc>
          <a:spcPts val="4000"/>
        </a:lnSpc>
        <a:spcBef>
          <a:spcPct val="0"/>
        </a:spcBef>
        <a:spcAft>
          <a:spcPct val="0"/>
        </a:spcAft>
        <a:defRPr sz="3600" b="1">
          <a:solidFill>
            <a:srgbClr val="D674B7"/>
          </a:solidFill>
          <a:latin typeface="Trebuchet MS" pitchFamily="34" charset="0"/>
        </a:defRPr>
      </a:lvl6pPr>
      <a:lvl7pPr marL="914400" algn="l" rtl="0" fontAlgn="base">
        <a:lnSpc>
          <a:spcPts val="4000"/>
        </a:lnSpc>
        <a:spcBef>
          <a:spcPct val="0"/>
        </a:spcBef>
        <a:spcAft>
          <a:spcPct val="0"/>
        </a:spcAft>
        <a:defRPr sz="3600" b="1">
          <a:solidFill>
            <a:srgbClr val="D674B7"/>
          </a:solidFill>
          <a:latin typeface="Trebuchet MS" pitchFamily="34" charset="0"/>
        </a:defRPr>
      </a:lvl7pPr>
      <a:lvl8pPr marL="1371600" algn="l" rtl="0" fontAlgn="base">
        <a:lnSpc>
          <a:spcPts val="4000"/>
        </a:lnSpc>
        <a:spcBef>
          <a:spcPct val="0"/>
        </a:spcBef>
        <a:spcAft>
          <a:spcPct val="0"/>
        </a:spcAft>
        <a:defRPr sz="3600" b="1">
          <a:solidFill>
            <a:srgbClr val="D674B7"/>
          </a:solidFill>
          <a:latin typeface="Trebuchet MS" pitchFamily="34" charset="0"/>
        </a:defRPr>
      </a:lvl8pPr>
      <a:lvl9pPr marL="1828800" algn="l" rtl="0" fontAlgn="base">
        <a:lnSpc>
          <a:spcPts val="4000"/>
        </a:lnSpc>
        <a:spcBef>
          <a:spcPct val="0"/>
        </a:spcBef>
        <a:spcAft>
          <a:spcPct val="0"/>
        </a:spcAft>
        <a:defRPr sz="3600" b="1">
          <a:solidFill>
            <a:srgbClr val="D674B7"/>
          </a:solidFill>
          <a:latin typeface="Trebuchet MS" pitchFamily="34"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933949" y="3086101"/>
            <a:ext cx="4210051" cy="3771900"/>
          </a:xfrm>
          <a:prstGeom prst="rect">
            <a:avLst/>
          </a:prstGeom>
        </p:spPr>
      </p:pic>
      <p:sp>
        <p:nvSpPr>
          <p:cNvPr id="5123" name="Rectangle 2"/>
          <p:cNvSpPr>
            <a:spLocks noGrp="1" noChangeArrowheads="1"/>
          </p:cNvSpPr>
          <p:nvPr>
            <p:ph type="title"/>
          </p:nvPr>
        </p:nvSpPr>
        <p:spPr bwMode="auto">
          <a:xfrm>
            <a:off x="900117" y="333376"/>
            <a:ext cx="6048375" cy="108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5124" name="Rectangle 3"/>
          <p:cNvSpPr>
            <a:spLocks noGrp="1" noChangeArrowheads="1"/>
          </p:cNvSpPr>
          <p:nvPr>
            <p:ph type="body" idx="1"/>
          </p:nvPr>
        </p:nvSpPr>
        <p:spPr bwMode="auto">
          <a:xfrm>
            <a:off x="900117" y="1600200"/>
            <a:ext cx="7786687"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5125" name="Picture 4" descr="practical_action_logo_300"/>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366000" y="1"/>
            <a:ext cx="1778000"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6"/>
          <p:cNvSpPr>
            <a:spLocks noChangeArrowheads="1"/>
          </p:cNvSpPr>
          <p:nvPr/>
        </p:nvSpPr>
        <p:spPr bwMode="auto">
          <a:xfrm>
            <a:off x="2" y="0"/>
            <a:ext cx="468313" cy="6858000"/>
          </a:xfrm>
          <a:prstGeom prst="rect">
            <a:avLst/>
          </a:prstGeom>
          <a:solidFill>
            <a:srgbClr val="E2014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5127" name="Picture 12" descr="practical_action_logo_300"/>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877050" y="2"/>
            <a:ext cx="2266951" cy="117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ransition spd="slow">
    <p:fade/>
  </p:transition>
  <p:txStyles>
    <p:titleStyle>
      <a:lvl1pPr algn="l" rtl="0" eaLnBrk="0" fontAlgn="base" hangingPunct="0">
        <a:lnSpc>
          <a:spcPts val="4000"/>
        </a:lnSpc>
        <a:spcBef>
          <a:spcPct val="0"/>
        </a:spcBef>
        <a:spcAft>
          <a:spcPct val="0"/>
        </a:spcAft>
        <a:defRPr sz="3600" b="1">
          <a:solidFill>
            <a:srgbClr val="E2014D"/>
          </a:solidFill>
          <a:latin typeface="+mj-lt"/>
          <a:ea typeface="+mj-ea"/>
          <a:cs typeface="+mj-cs"/>
        </a:defRPr>
      </a:lvl1pPr>
      <a:lvl2pPr algn="l" rtl="0" eaLnBrk="0" fontAlgn="base" hangingPunct="0">
        <a:lnSpc>
          <a:spcPts val="4000"/>
        </a:lnSpc>
        <a:spcBef>
          <a:spcPct val="0"/>
        </a:spcBef>
        <a:spcAft>
          <a:spcPct val="0"/>
        </a:spcAft>
        <a:defRPr sz="3600" b="1">
          <a:solidFill>
            <a:srgbClr val="E2014D"/>
          </a:solidFill>
          <a:latin typeface="Trebuchet MS" pitchFamily="34" charset="0"/>
        </a:defRPr>
      </a:lvl2pPr>
      <a:lvl3pPr algn="l" rtl="0" eaLnBrk="0" fontAlgn="base" hangingPunct="0">
        <a:lnSpc>
          <a:spcPts val="4000"/>
        </a:lnSpc>
        <a:spcBef>
          <a:spcPct val="0"/>
        </a:spcBef>
        <a:spcAft>
          <a:spcPct val="0"/>
        </a:spcAft>
        <a:defRPr sz="3600" b="1">
          <a:solidFill>
            <a:srgbClr val="E2014D"/>
          </a:solidFill>
          <a:latin typeface="Trebuchet MS" pitchFamily="34" charset="0"/>
        </a:defRPr>
      </a:lvl3pPr>
      <a:lvl4pPr algn="l" rtl="0" eaLnBrk="0" fontAlgn="base" hangingPunct="0">
        <a:lnSpc>
          <a:spcPts val="4000"/>
        </a:lnSpc>
        <a:spcBef>
          <a:spcPct val="0"/>
        </a:spcBef>
        <a:spcAft>
          <a:spcPct val="0"/>
        </a:spcAft>
        <a:defRPr sz="3600" b="1">
          <a:solidFill>
            <a:srgbClr val="E2014D"/>
          </a:solidFill>
          <a:latin typeface="Trebuchet MS" pitchFamily="34" charset="0"/>
        </a:defRPr>
      </a:lvl4pPr>
      <a:lvl5pPr algn="l" rtl="0" eaLnBrk="0" fontAlgn="base" hangingPunct="0">
        <a:lnSpc>
          <a:spcPts val="4000"/>
        </a:lnSpc>
        <a:spcBef>
          <a:spcPct val="0"/>
        </a:spcBef>
        <a:spcAft>
          <a:spcPct val="0"/>
        </a:spcAft>
        <a:defRPr sz="3600" b="1">
          <a:solidFill>
            <a:srgbClr val="E2014D"/>
          </a:solidFill>
          <a:latin typeface="Trebuchet MS" pitchFamily="34" charset="0"/>
        </a:defRPr>
      </a:lvl5pPr>
      <a:lvl6pPr marL="457200" algn="l" rtl="0" fontAlgn="base">
        <a:lnSpc>
          <a:spcPts val="4000"/>
        </a:lnSpc>
        <a:spcBef>
          <a:spcPct val="0"/>
        </a:spcBef>
        <a:spcAft>
          <a:spcPct val="0"/>
        </a:spcAft>
        <a:defRPr sz="3600" b="1">
          <a:solidFill>
            <a:srgbClr val="E2014D"/>
          </a:solidFill>
          <a:latin typeface="Trebuchet MS" pitchFamily="34" charset="0"/>
        </a:defRPr>
      </a:lvl6pPr>
      <a:lvl7pPr marL="914400" algn="l" rtl="0" fontAlgn="base">
        <a:lnSpc>
          <a:spcPts val="4000"/>
        </a:lnSpc>
        <a:spcBef>
          <a:spcPct val="0"/>
        </a:spcBef>
        <a:spcAft>
          <a:spcPct val="0"/>
        </a:spcAft>
        <a:defRPr sz="3600" b="1">
          <a:solidFill>
            <a:srgbClr val="E2014D"/>
          </a:solidFill>
          <a:latin typeface="Trebuchet MS" pitchFamily="34" charset="0"/>
        </a:defRPr>
      </a:lvl7pPr>
      <a:lvl8pPr marL="1371600" algn="l" rtl="0" fontAlgn="base">
        <a:lnSpc>
          <a:spcPts val="4000"/>
        </a:lnSpc>
        <a:spcBef>
          <a:spcPct val="0"/>
        </a:spcBef>
        <a:spcAft>
          <a:spcPct val="0"/>
        </a:spcAft>
        <a:defRPr sz="3600" b="1">
          <a:solidFill>
            <a:srgbClr val="E2014D"/>
          </a:solidFill>
          <a:latin typeface="Trebuchet MS" pitchFamily="34" charset="0"/>
        </a:defRPr>
      </a:lvl8pPr>
      <a:lvl9pPr marL="1828800" algn="l" rtl="0" fontAlgn="base">
        <a:lnSpc>
          <a:spcPts val="4000"/>
        </a:lnSpc>
        <a:spcBef>
          <a:spcPct val="0"/>
        </a:spcBef>
        <a:spcAft>
          <a:spcPct val="0"/>
        </a:spcAft>
        <a:defRPr sz="3600" b="1">
          <a:solidFill>
            <a:srgbClr val="E2014D"/>
          </a:solidFill>
          <a:latin typeface="Trebuchet MS" pitchFamily="34"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7" name="Rectangle 7"/>
          <p:cNvSpPr>
            <a:spLocks noChangeArrowheads="1"/>
          </p:cNvSpPr>
          <p:nvPr/>
        </p:nvSpPr>
        <p:spPr bwMode="auto">
          <a:xfrm>
            <a:off x="2" y="0"/>
            <a:ext cx="468313" cy="6858000"/>
          </a:xfrm>
          <a:prstGeom prst="rect">
            <a:avLst/>
          </a:prstGeom>
          <a:solidFill>
            <a:srgbClr val="3BACBB"/>
          </a:solidFill>
          <a:ln>
            <a:noFill/>
          </a:ln>
          <a:effectLst/>
          <a:extLst/>
        </p:spPr>
        <p:txBody>
          <a:bodyPr wrap="none" anchor="ctr"/>
          <a:lstStyle/>
          <a:p>
            <a:endParaRPr lang="en-US" dirty="0"/>
          </a:p>
        </p:txBody>
      </p:sp>
      <p:sp>
        <p:nvSpPr>
          <p:cNvPr id="6148" name="Rectangle 10"/>
          <p:cNvSpPr>
            <a:spLocks noGrp="1" noChangeArrowheads="1"/>
          </p:cNvSpPr>
          <p:nvPr>
            <p:ph type="title"/>
          </p:nvPr>
        </p:nvSpPr>
        <p:spPr bwMode="auto">
          <a:xfrm>
            <a:off x="900116" y="333376"/>
            <a:ext cx="5976937" cy="108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dirty="0" smtClean="0"/>
              <a:t>Click to edit Master title style</a:t>
            </a:r>
          </a:p>
        </p:txBody>
      </p:sp>
      <p:sp>
        <p:nvSpPr>
          <p:cNvPr id="6149" name="Rectangle 11"/>
          <p:cNvSpPr>
            <a:spLocks noGrp="1" noChangeArrowheads="1"/>
          </p:cNvSpPr>
          <p:nvPr>
            <p:ph type="body" idx="1"/>
          </p:nvPr>
        </p:nvSpPr>
        <p:spPr bwMode="auto">
          <a:xfrm>
            <a:off x="900117" y="1600200"/>
            <a:ext cx="7786687"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p:fade/>
  </p:transition>
  <p:timing>
    <p:tnLst>
      <p:par>
        <p:cTn id="1" dur="indefinite" restart="never" nodeType="tmRoot"/>
      </p:par>
    </p:tnLst>
  </p:timing>
  <p:txStyles>
    <p:titleStyle>
      <a:lvl1pPr algn="l" rtl="0" eaLnBrk="0" fontAlgn="base" hangingPunct="0">
        <a:lnSpc>
          <a:spcPts val="4000"/>
        </a:lnSpc>
        <a:spcBef>
          <a:spcPct val="0"/>
        </a:spcBef>
        <a:spcAft>
          <a:spcPct val="0"/>
        </a:spcAft>
        <a:defRPr sz="3600" b="1">
          <a:solidFill>
            <a:srgbClr val="C00000"/>
          </a:solidFill>
          <a:latin typeface="+mj-lt"/>
          <a:ea typeface="+mj-ea"/>
          <a:cs typeface="+mj-cs"/>
        </a:defRPr>
      </a:lvl1pPr>
      <a:lvl2pPr algn="l" rtl="0" eaLnBrk="0" fontAlgn="base" hangingPunct="0">
        <a:lnSpc>
          <a:spcPts val="4000"/>
        </a:lnSpc>
        <a:spcBef>
          <a:spcPct val="0"/>
        </a:spcBef>
        <a:spcAft>
          <a:spcPct val="0"/>
        </a:spcAft>
        <a:defRPr sz="3600" b="1">
          <a:solidFill>
            <a:srgbClr val="2461AA"/>
          </a:solidFill>
          <a:latin typeface="Trebuchet MS" pitchFamily="34" charset="0"/>
        </a:defRPr>
      </a:lvl2pPr>
      <a:lvl3pPr algn="l" rtl="0" eaLnBrk="0" fontAlgn="base" hangingPunct="0">
        <a:lnSpc>
          <a:spcPts val="4000"/>
        </a:lnSpc>
        <a:spcBef>
          <a:spcPct val="0"/>
        </a:spcBef>
        <a:spcAft>
          <a:spcPct val="0"/>
        </a:spcAft>
        <a:defRPr sz="3600" b="1">
          <a:solidFill>
            <a:srgbClr val="2461AA"/>
          </a:solidFill>
          <a:latin typeface="Trebuchet MS" pitchFamily="34" charset="0"/>
        </a:defRPr>
      </a:lvl3pPr>
      <a:lvl4pPr algn="l" rtl="0" eaLnBrk="0" fontAlgn="base" hangingPunct="0">
        <a:lnSpc>
          <a:spcPts val="4000"/>
        </a:lnSpc>
        <a:spcBef>
          <a:spcPct val="0"/>
        </a:spcBef>
        <a:spcAft>
          <a:spcPct val="0"/>
        </a:spcAft>
        <a:defRPr sz="3600" b="1">
          <a:solidFill>
            <a:srgbClr val="2461AA"/>
          </a:solidFill>
          <a:latin typeface="Trebuchet MS" pitchFamily="34" charset="0"/>
        </a:defRPr>
      </a:lvl4pPr>
      <a:lvl5pPr algn="l" rtl="0" eaLnBrk="0" fontAlgn="base" hangingPunct="0">
        <a:lnSpc>
          <a:spcPts val="4000"/>
        </a:lnSpc>
        <a:spcBef>
          <a:spcPct val="0"/>
        </a:spcBef>
        <a:spcAft>
          <a:spcPct val="0"/>
        </a:spcAft>
        <a:defRPr sz="3600" b="1">
          <a:solidFill>
            <a:srgbClr val="2461AA"/>
          </a:solidFill>
          <a:latin typeface="Trebuchet MS" pitchFamily="34" charset="0"/>
        </a:defRPr>
      </a:lvl5pPr>
      <a:lvl6pPr marL="457200" algn="l" rtl="0" fontAlgn="base">
        <a:lnSpc>
          <a:spcPts val="4000"/>
        </a:lnSpc>
        <a:spcBef>
          <a:spcPct val="0"/>
        </a:spcBef>
        <a:spcAft>
          <a:spcPct val="0"/>
        </a:spcAft>
        <a:defRPr sz="3600" b="1">
          <a:solidFill>
            <a:srgbClr val="2461AA"/>
          </a:solidFill>
          <a:latin typeface="Trebuchet MS" pitchFamily="34" charset="0"/>
        </a:defRPr>
      </a:lvl6pPr>
      <a:lvl7pPr marL="914400" algn="l" rtl="0" fontAlgn="base">
        <a:lnSpc>
          <a:spcPts val="4000"/>
        </a:lnSpc>
        <a:spcBef>
          <a:spcPct val="0"/>
        </a:spcBef>
        <a:spcAft>
          <a:spcPct val="0"/>
        </a:spcAft>
        <a:defRPr sz="3600" b="1">
          <a:solidFill>
            <a:srgbClr val="2461AA"/>
          </a:solidFill>
          <a:latin typeface="Trebuchet MS" pitchFamily="34" charset="0"/>
        </a:defRPr>
      </a:lvl7pPr>
      <a:lvl8pPr marL="1371600" algn="l" rtl="0" fontAlgn="base">
        <a:lnSpc>
          <a:spcPts val="4000"/>
        </a:lnSpc>
        <a:spcBef>
          <a:spcPct val="0"/>
        </a:spcBef>
        <a:spcAft>
          <a:spcPct val="0"/>
        </a:spcAft>
        <a:defRPr sz="3600" b="1">
          <a:solidFill>
            <a:srgbClr val="2461AA"/>
          </a:solidFill>
          <a:latin typeface="Trebuchet MS" pitchFamily="34" charset="0"/>
        </a:defRPr>
      </a:lvl8pPr>
      <a:lvl9pPr marL="1828800" algn="l" rtl="0" fontAlgn="base">
        <a:lnSpc>
          <a:spcPts val="4000"/>
        </a:lnSpc>
        <a:spcBef>
          <a:spcPct val="0"/>
        </a:spcBef>
        <a:spcAft>
          <a:spcPct val="0"/>
        </a:spcAft>
        <a:defRPr sz="3600" b="1">
          <a:solidFill>
            <a:srgbClr val="2461AA"/>
          </a:solidFill>
          <a:latin typeface="Trebuchet MS" pitchFamily="34"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933949" y="3086101"/>
            <a:ext cx="4210051" cy="3771900"/>
          </a:xfrm>
          <a:prstGeom prst="rect">
            <a:avLst/>
          </a:prstGeom>
        </p:spPr>
      </p:pic>
      <p:sp>
        <p:nvSpPr>
          <p:cNvPr id="7170" name="Rectangle 3"/>
          <p:cNvSpPr>
            <a:spLocks noChangeArrowheads="1"/>
          </p:cNvSpPr>
          <p:nvPr/>
        </p:nvSpPr>
        <p:spPr bwMode="auto">
          <a:xfrm>
            <a:off x="2" y="0"/>
            <a:ext cx="468313" cy="6858000"/>
          </a:xfrm>
          <a:prstGeom prst="rect">
            <a:avLst/>
          </a:prstGeom>
          <a:solidFill>
            <a:srgbClr val="6AC6D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171" name="Rectangle 4"/>
          <p:cNvSpPr>
            <a:spLocks noGrp="1" noChangeArrowheads="1"/>
          </p:cNvSpPr>
          <p:nvPr>
            <p:ph type="title"/>
          </p:nvPr>
        </p:nvSpPr>
        <p:spPr bwMode="auto">
          <a:xfrm>
            <a:off x="900117" y="333376"/>
            <a:ext cx="6048375" cy="108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7172" name="Rectangle 5"/>
          <p:cNvSpPr>
            <a:spLocks noGrp="1" noChangeArrowheads="1"/>
          </p:cNvSpPr>
          <p:nvPr>
            <p:ph type="body" idx="1"/>
          </p:nvPr>
        </p:nvSpPr>
        <p:spPr bwMode="auto">
          <a:xfrm>
            <a:off x="900117" y="1600200"/>
            <a:ext cx="7786687"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7173" name="Picture 6" descr="practical_action_logo_300"/>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366000" y="1"/>
            <a:ext cx="1778000"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8" descr="practical_action_logo_300"/>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877050" y="2"/>
            <a:ext cx="2266951" cy="117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ransition spd="slow">
    <p:fade/>
  </p:transition>
  <p:txStyles>
    <p:titleStyle>
      <a:lvl1pPr algn="l" rtl="0" eaLnBrk="0" fontAlgn="base" hangingPunct="0">
        <a:lnSpc>
          <a:spcPts val="4000"/>
        </a:lnSpc>
        <a:spcBef>
          <a:spcPct val="0"/>
        </a:spcBef>
        <a:spcAft>
          <a:spcPct val="0"/>
        </a:spcAft>
        <a:defRPr sz="3600" b="1">
          <a:solidFill>
            <a:srgbClr val="6AC6D2"/>
          </a:solidFill>
          <a:latin typeface="+mj-lt"/>
          <a:ea typeface="+mj-ea"/>
          <a:cs typeface="+mj-cs"/>
        </a:defRPr>
      </a:lvl1pPr>
      <a:lvl2pPr algn="l" rtl="0" eaLnBrk="0" fontAlgn="base" hangingPunct="0">
        <a:lnSpc>
          <a:spcPts val="4000"/>
        </a:lnSpc>
        <a:spcBef>
          <a:spcPct val="0"/>
        </a:spcBef>
        <a:spcAft>
          <a:spcPct val="0"/>
        </a:spcAft>
        <a:defRPr sz="3600" b="1">
          <a:solidFill>
            <a:srgbClr val="6AC6D2"/>
          </a:solidFill>
          <a:latin typeface="Trebuchet MS" pitchFamily="34" charset="0"/>
        </a:defRPr>
      </a:lvl2pPr>
      <a:lvl3pPr algn="l" rtl="0" eaLnBrk="0" fontAlgn="base" hangingPunct="0">
        <a:lnSpc>
          <a:spcPts val="4000"/>
        </a:lnSpc>
        <a:spcBef>
          <a:spcPct val="0"/>
        </a:spcBef>
        <a:spcAft>
          <a:spcPct val="0"/>
        </a:spcAft>
        <a:defRPr sz="3600" b="1">
          <a:solidFill>
            <a:srgbClr val="6AC6D2"/>
          </a:solidFill>
          <a:latin typeface="Trebuchet MS" pitchFamily="34" charset="0"/>
        </a:defRPr>
      </a:lvl3pPr>
      <a:lvl4pPr algn="l" rtl="0" eaLnBrk="0" fontAlgn="base" hangingPunct="0">
        <a:lnSpc>
          <a:spcPts val="4000"/>
        </a:lnSpc>
        <a:spcBef>
          <a:spcPct val="0"/>
        </a:spcBef>
        <a:spcAft>
          <a:spcPct val="0"/>
        </a:spcAft>
        <a:defRPr sz="3600" b="1">
          <a:solidFill>
            <a:srgbClr val="6AC6D2"/>
          </a:solidFill>
          <a:latin typeface="Trebuchet MS" pitchFamily="34" charset="0"/>
        </a:defRPr>
      </a:lvl4pPr>
      <a:lvl5pPr algn="l" rtl="0" eaLnBrk="0" fontAlgn="base" hangingPunct="0">
        <a:lnSpc>
          <a:spcPts val="4000"/>
        </a:lnSpc>
        <a:spcBef>
          <a:spcPct val="0"/>
        </a:spcBef>
        <a:spcAft>
          <a:spcPct val="0"/>
        </a:spcAft>
        <a:defRPr sz="3600" b="1">
          <a:solidFill>
            <a:srgbClr val="6AC6D2"/>
          </a:solidFill>
          <a:latin typeface="Trebuchet MS" pitchFamily="34" charset="0"/>
        </a:defRPr>
      </a:lvl5pPr>
      <a:lvl6pPr marL="457200" algn="l" rtl="0" fontAlgn="base">
        <a:lnSpc>
          <a:spcPts val="4000"/>
        </a:lnSpc>
        <a:spcBef>
          <a:spcPct val="0"/>
        </a:spcBef>
        <a:spcAft>
          <a:spcPct val="0"/>
        </a:spcAft>
        <a:defRPr sz="3600" b="1">
          <a:solidFill>
            <a:srgbClr val="6AC6D2"/>
          </a:solidFill>
          <a:latin typeface="Trebuchet MS" pitchFamily="34" charset="0"/>
        </a:defRPr>
      </a:lvl6pPr>
      <a:lvl7pPr marL="914400" algn="l" rtl="0" fontAlgn="base">
        <a:lnSpc>
          <a:spcPts val="4000"/>
        </a:lnSpc>
        <a:spcBef>
          <a:spcPct val="0"/>
        </a:spcBef>
        <a:spcAft>
          <a:spcPct val="0"/>
        </a:spcAft>
        <a:defRPr sz="3600" b="1">
          <a:solidFill>
            <a:srgbClr val="6AC6D2"/>
          </a:solidFill>
          <a:latin typeface="Trebuchet MS" pitchFamily="34" charset="0"/>
        </a:defRPr>
      </a:lvl7pPr>
      <a:lvl8pPr marL="1371600" algn="l" rtl="0" fontAlgn="base">
        <a:lnSpc>
          <a:spcPts val="4000"/>
        </a:lnSpc>
        <a:spcBef>
          <a:spcPct val="0"/>
        </a:spcBef>
        <a:spcAft>
          <a:spcPct val="0"/>
        </a:spcAft>
        <a:defRPr sz="3600" b="1">
          <a:solidFill>
            <a:srgbClr val="6AC6D2"/>
          </a:solidFill>
          <a:latin typeface="Trebuchet MS" pitchFamily="34" charset="0"/>
        </a:defRPr>
      </a:lvl8pPr>
      <a:lvl9pPr marL="1828800" algn="l" rtl="0" fontAlgn="base">
        <a:lnSpc>
          <a:spcPts val="4000"/>
        </a:lnSpc>
        <a:spcBef>
          <a:spcPct val="0"/>
        </a:spcBef>
        <a:spcAft>
          <a:spcPct val="0"/>
        </a:spcAft>
        <a:defRPr sz="3600" b="1">
          <a:solidFill>
            <a:srgbClr val="6AC6D2"/>
          </a:solidFill>
          <a:latin typeface="Trebuchet MS" pitchFamily="34"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928220" y="3086101"/>
            <a:ext cx="4210051" cy="3771900"/>
          </a:xfrm>
          <a:prstGeom prst="rect">
            <a:avLst/>
          </a:prstGeom>
        </p:spPr>
      </p:pic>
      <p:sp>
        <p:nvSpPr>
          <p:cNvPr id="8194" name="Rectangle 5"/>
          <p:cNvSpPr>
            <a:spLocks noChangeArrowheads="1"/>
          </p:cNvSpPr>
          <p:nvPr/>
        </p:nvSpPr>
        <p:spPr bwMode="auto">
          <a:xfrm>
            <a:off x="2" y="0"/>
            <a:ext cx="468313" cy="6858000"/>
          </a:xfrm>
          <a:prstGeom prst="rect">
            <a:avLst/>
          </a:prstGeom>
          <a:solidFill>
            <a:srgbClr val="008E8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8195" name="Rectangle 6"/>
          <p:cNvSpPr>
            <a:spLocks noGrp="1" noChangeArrowheads="1"/>
          </p:cNvSpPr>
          <p:nvPr>
            <p:ph type="title"/>
          </p:nvPr>
        </p:nvSpPr>
        <p:spPr bwMode="auto">
          <a:xfrm>
            <a:off x="900114" y="333376"/>
            <a:ext cx="6119812" cy="108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8196" name="Rectangle 7"/>
          <p:cNvSpPr>
            <a:spLocks noGrp="1" noChangeArrowheads="1"/>
          </p:cNvSpPr>
          <p:nvPr>
            <p:ph type="body" idx="1"/>
          </p:nvPr>
        </p:nvSpPr>
        <p:spPr bwMode="auto">
          <a:xfrm>
            <a:off x="900117" y="1600200"/>
            <a:ext cx="7786687"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8198" name="Picture 9" descr="practical_action_logo_300"/>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366000" y="1"/>
            <a:ext cx="1778000"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0" descr="practical_action_logo_300"/>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877050" y="2"/>
            <a:ext cx="2266951" cy="117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ransition spd="slow">
    <p:fade/>
  </p:transition>
  <p:txStyles>
    <p:titleStyle>
      <a:lvl1pPr algn="l" rtl="0" eaLnBrk="0" fontAlgn="base" hangingPunct="0">
        <a:lnSpc>
          <a:spcPts val="4000"/>
        </a:lnSpc>
        <a:spcBef>
          <a:spcPct val="0"/>
        </a:spcBef>
        <a:spcAft>
          <a:spcPct val="0"/>
        </a:spcAft>
        <a:defRPr sz="3600" b="1">
          <a:solidFill>
            <a:srgbClr val="008E8F"/>
          </a:solidFill>
          <a:latin typeface="+mj-lt"/>
          <a:ea typeface="+mj-ea"/>
          <a:cs typeface="+mj-cs"/>
        </a:defRPr>
      </a:lvl1pPr>
      <a:lvl2pPr algn="l" rtl="0" eaLnBrk="0" fontAlgn="base" hangingPunct="0">
        <a:lnSpc>
          <a:spcPts val="4000"/>
        </a:lnSpc>
        <a:spcBef>
          <a:spcPct val="0"/>
        </a:spcBef>
        <a:spcAft>
          <a:spcPct val="0"/>
        </a:spcAft>
        <a:defRPr sz="3600" b="1">
          <a:solidFill>
            <a:srgbClr val="008E8F"/>
          </a:solidFill>
          <a:latin typeface="Trebuchet MS" pitchFamily="34" charset="0"/>
        </a:defRPr>
      </a:lvl2pPr>
      <a:lvl3pPr algn="l" rtl="0" eaLnBrk="0" fontAlgn="base" hangingPunct="0">
        <a:lnSpc>
          <a:spcPts val="4000"/>
        </a:lnSpc>
        <a:spcBef>
          <a:spcPct val="0"/>
        </a:spcBef>
        <a:spcAft>
          <a:spcPct val="0"/>
        </a:spcAft>
        <a:defRPr sz="3600" b="1">
          <a:solidFill>
            <a:srgbClr val="008E8F"/>
          </a:solidFill>
          <a:latin typeface="Trebuchet MS" pitchFamily="34" charset="0"/>
        </a:defRPr>
      </a:lvl3pPr>
      <a:lvl4pPr algn="l" rtl="0" eaLnBrk="0" fontAlgn="base" hangingPunct="0">
        <a:lnSpc>
          <a:spcPts val="4000"/>
        </a:lnSpc>
        <a:spcBef>
          <a:spcPct val="0"/>
        </a:spcBef>
        <a:spcAft>
          <a:spcPct val="0"/>
        </a:spcAft>
        <a:defRPr sz="3600" b="1">
          <a:solidFill>
            <a:srgbClr val="008E8F"/>
          </a:solidFill>
          <a:latin typeface="Trebuchet MS" pitchFamily="34" charset="0"/>
        </a:defRPr>
      </a:lvl4pPr>
      <a:lvl5pPr algn="l" rtl="0" eaLnBrk="0" fontAlgn="base" hangingPunct="0">
        <a:lnSpc>
          <a:spcPts val="4000"/>
        </a:lnSpc>
        <a:spcBef>
          <a:spcPct val="0"/>
        </a:spcBef>
        <a:spcAft>
          <a:spcPct val="0"/>
        </a:spcAft>
        <a:defRPr sz="3600" b="1">
          <a:solidFill>
            <a:srgbClr val="008E8F"/>
          </a:solidFill>
          <a:latin typeface="Trebuchet MS" pitchFamily="34" charset="0"/>
        </a:defRPr>
      </a:lvl5pPr>
      <a:lvl6pPr marL="457200" algn="l" rtl="0" fontAlgn="base">
        <a:lnSpc>
          <a:spcPts val="4000"/>
        </a:lnSpc>
        <a:spcBef>
          <a:spcPct val="0"/>
        </a:spcBef>
        <a:spcAft>
          <a:spcPct val="0"/>
        </a:spcAft>
        <a:defRPr sz="3600" b="1">
          <a:solidFill>
            <a:srgbClr val="008E8F"/>
          </a:solidFill>
          <a:latin typeface="Trebuchet MS" pitchFamily="34" charset="0"/>
        </a:defRPr>
      </a:lvl6pPr>
      <a:lvl7pPr marL="914400" algn="l" rtl="0" fontAlgn="base">
        <a:lnSpc>
          <a:spcPts val="4000"/>
        </a:lnSpc>
        <a:spcBef>
          <a:spcPct val="0"/>
        </a:spcBef>
        <a:spcAft>
          <a:spcPct val="0"/>
        </a:spcAft>
        <a:defRPr sz="3600" b="1">
          <a:solidFill>
            <a:srgbClr val="008E8F"/>
          </a:solidFill>
          <a:latin typeface="Trebuchet MS" pitchFamily="34" charset="0"/>
        </a:defRPr>
      </a:lvl7pPr>
      <a:lvl8pPr marL="1371600" algn="l" rtl="0" fontAlgn="base">
        <a:lnSpc>
          <a:spcPts val="4000"/>
        </a:lnSpc>
        <a:spcBef>
          <a:spcPct val="0"/>
        </a:spcBef>
        <a:spcAft>
          <a:spcPct val="0"/>
        </a:spcAft>
        <a:defRPr sz="3600" b="1">
          <a:solidFill>
            <a:srgbClr val="008E8F"/>
          </a:solidFill>
          <a:latin typeface="Trebuchet MS" pitchFamily="34" charset="0"/>
        </a:defRPr>
      </a:lvl8pPr>
      <a:lvl9pPr marL="1828800" algn="l" rtl="0" fontAlgn="base">
        <a:lnSpc>
          <a:spcPts val="4000"/>
        </a:lnSpc>
        <a:spcBef>
          <a:spcPct val="0"/>
        </a:spcBef>
        <a:spcAft>
          <a:spcPct val="0"/>
        </a:spcAft>
        <a:defRPr sz="3600" b="1">
          <a:solidFill>
            <a:srgbClr val="008E8F"/>
          </a:solidFill>
          <a:latin typeface="Trebuchet MS" pitchFamily="34"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933949" y="3086101"/>
            <a:ext cx="4210051" cy="3771900"/>
          </a:xfrm>
          <a:prstGeom prst="rect">
            <a:avLst/>
          </a:prstGeom>
        </p:spPr>
      </p:pic>
      <p:sp>
        <p:nvSpPr>
          <p:cNvPr id="9219" name="Rectangle 7"/>
          <p:cNvSpPr>
            <a:spLocks noChangeArrowheads="1"/>
          </p:cNvSpPr>
          <p:nvPr/>
        </p:nvSpPr>
        <p:spPr bwMode="auto">
          <a:xfrm>
            <a:off x="2" y="0"/>
            <a:ext cx="468313" cy="6858000"/>
          </a:xfrm>
          <a:prstGeom prst="rect">
            <a:avLst/>
          </a:prstGeom>
          <a:solidFill>
            <a:srgbClr val="96D04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9220" name="Rectangle 10"/>
          <p:cNvSpPr>
            <a:spLocks noGrp="1" noChangeArrowheads="1"/>
          </p:cNvSpPr>
          <p:nvPr>
            <p:ph type="title"/>
          </p:nvPr>
        </p:nvSpPr>
        <p:spPr bwMode="auto">
          <a:xfrm>
            <a:off x="900117" y="333376"/>
            <a:ext cx="6048375" cy="108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9221" name="Rectangle 11"/>
          <p:cNvSpPr>
            <a:spLocks noGrp="1" noChangeArrowheads="1"/>
          </p:cNvSpPr>
          <p:nvPr>
            <p:ph type="body" idx="1"/>
          </p:nvPr>
        </p:nvSpPr>
        <p:spPr bwMode="auto">
          <a:xfrm>
            <a:off x="900117" y="1600200"/>
            <a:ext cx="7786687"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9222" name="Picture 12" descr="practical_action_logo_300"/>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366000" y="1"/>
            <a:ext cx="1778000"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3" descr="practical_action_logo_300"/>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877050" y="2"/>
            <a:ext cx="2266951" cy="117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spd="slow">
    <p:fade/>
  </p:transition>
  <p:txStyles>
    <p:titleStyle>
      <a:lvl1pPr algn="l" rtl="0" eaLnBrk="0" fontAlgn="base" hangingPunct="0">
        <a:lnSpc>
          <a:spcPts val="4000"/>
        </a:lnSpc>
        <a:spcBef>
          <a:spcPct val="0"/>
        </a:spcBef>
        <a:spcAft>
          <a:spcPct val="0"/>
        </a:spcAft>
        <a:defRPr sz="3600" b="1">
          <a:solidFill>
            <a:srgbClr val="96D045"/>
          </a:solidFill>
          <a:latin typeface="+mj-lt"/>
          <a:ea typeface="+mj-ea"/>
          <a:cs typeface="+mj-cs"/>
        </a:defRPr>
      </a:lvl1pPr>
      <a:lvl2pPr algn="l" rtl="0" eaLnBrk="0" fontAlgn="base" hangingPunct="0">
        <a:lnSpc>
          <a:spcPts val="4000"/>
        </a:lnSpc>
        <a:spcBef>
          <a:spcPct val="0"/>
        </a:spcBef>
        <a:spcAft>
          <a:spcPct val="0"/>
        </a:spcAft>
        <a:defRPr sz="3600" b="1">
          <a:solidFill>
            <a:srgbClr val="96D045"/>
          </a:solidFill>
          <a:latin typeface="Trebuchet MS" pitchFamily="34" charset="0"/>
        </a:defRPr>
      </a:lvl2pPr>
      <a:lvl3pPr algn="l" rtl="0" eaLnBrk="0" fontAlgn="base" hangingPunct="0">
        <a:lnSpc>
          <a:spcPts val="4000"/>
        </a:lnSpc>
        <a:spcBef>
          <a:spcPct val="0"/>
        </a:spcBef>
        <a:spcAft>
          <a:spcPct val="0"/>
        </a:spcAft>
        <a:defRPr sz="3600" b="1">
          <a:solidFill>
            <a:srgbClr val="96D045"/>
          </a:solidFill>
          <a:latin typeface="Trebuchet MS" pitchFamily="34" charset="0"/>
        </a:defRPr>
      </a:lvl3pPr>
      <a:lvl4pPr algn="l" rtl="0" eaLnBrk="0" fontAlgn="base" hangingPunct="0">
        <a:lnSpc>
          <a:spcPts val="4000"/>
        </a:lnSpc>
        <a:spcBef>
          <a:spcPct val="0"/>
        </a:spcBef>
        <a:spcAft>
          <a:spcPct val="0"/>
        </a:spcAft>
        <a:defRPr sz="3600" b="1">
          <a:solidFill>
            <a:srgbClr val="96D045"/>
          </a:solidFill>
          <a:latin typeface="Trebuchet MS" pitchFamily="34" charset="0"/>
        </a:defRPr>
      </a:lvl4pPr>
      <a:lvl5pPr algn="l" rtl="0" eaLnBrk="0" fontAlgn="base" hangingPunct="0">
        <a:lnSpc>
          <a:spcPts val="4000"/>
        </a:lnSpc>
        <a:spcBef>
          <a:spcPct val="0"/>
        </a:spcBef>
        <a:spcAft>
          <a:spcPct val="0"/>
        </a:spcAft>
        <a:defRPr sz="3600" b="1">
          <a:solidFill>
            <a:srgbClr val="96D045"/>
          </a:solidFill>
          <a:latin typeface="Trebuchet MS" pitchFamily="34" charset="0"/>
        </a:defRPr>
      </a:lvl5pPr>
      <a:lvl6pPr marL="457200" algn="l" rtl="0" fontAlgn="base">
        <a:lnSpc>
          <a:spcPts val="4000"/>
        </a:lnSpc>
        <a:spcBef>
          <a:spcPct val="0"/>
        </a:spcBef>
        <a:spcAft>
          <a:spcPct val="0"/>
        </a:spcAft>
        <a:defRPr sz="3600" b="1">
          <a:solidFill>
            <a:srgbClr val="96D045"/>
          </a:solidFill>
          <a:latin typeface="Trebuchet MS" pitchFamily="34" charset="0"/>
        </a:defRPr>
      </a:lvl6pPr>
      <a:lvl7pPr marL="914400" algn="l" rtl="0" fontAlgn="base">
        <a:lnSpc>
          <a:spcPts val="4000"/>
        </a:lnSpc>
        <a:spcBef>
          <a:spcPct val="0"/>
        </a:spcBef>
        <a:spcAft>
          <a:spcPct val="0"/>
        </a:spcAft>
        <a:defRPr sz="3600" b="1">
          <a:solidFill>
            <a:srgbClr val="96D045"/>
          </a:solidFill>
          <a:latin typeface="Trebuchet MS" pitchFamily="34" charset="0"/>
        </a:defRPr>
      </a:lvl7pPr>
      <a:lvl8pPr marL="1371600" algn="l" rtl="0" fontAlgn="base">
        <a:lnSpc>
          <a:spcPts val="4000"/>
        </a:lnSpc>
        <a:spcBef>
          <a:spcPct val="0"/>
        </a:spcBef>
        <a:spcAft>
          <a:spcPct val="0"/>
        </a:spcAft>
        <a:defRPr sz="3600" b="1">
          <a:solidFill>
            <a:srgbClr val="96D045"/>
          </a:solidFill>
          <a:latin typeface="Trebuchet MS" pitchFamily="34" charset="0"/>
        </a:defRPr>
      </a:lvl8pPr>
      <a:lvl9pPr marL="1828800" algn="l" rtl="0" fontAlgn="base">
        <a:lnSpc>
          <a:spcPts val="4000"/>
        </a:lnSpc>
        <a:spcBef>
          <a:spcPct val="0"/>
        </a:spcBef>
        <a:spcAft>
          <a:spcPct val="0"/>
        </a:spcAft>
        <a:defRPr sz="3600" b="1">
          <a:solidFill>
            <a:srgbClr val="96D045"/>
          </a:solidFill>
          <a:latin typeface="Trebuchet MS" pitchFamily="34"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9.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9.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1.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59.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59.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61.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1.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5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9.xml"/><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59.xml"/><Relationship Id="rId5" Type="http://schemas.openxmlformats.org/officeDocument/2006/relationships/image" Target="../media/image65.jpeg"/><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9.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9.xml"/><Relationship Id="rId5" Type="http://schemas.openxmlformats.org/officeDocument/2006/relationships/image" Target="../media/image75.png"/><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59.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0.xml"/></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1.xm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9.xml"/><Relationship Id="rId4" Type="http://schemas.openxmlformats.org/officeDocument/2006/relationships/image" Target="../media/image86.png"/></Relationships>
</file>

<file path=ppt/slides/_rels/slide6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59.xml"/><Relationship Id="rId4" Type="http://schemas.openxmlformats.org/officeDocument/2006/relationships/image" Target="../media/image8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59.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80728"/>
            <a:ext cx="7772400" cy="1470025"/>
          </a:xfrm>
        </p:spPr>
        <p:txBody>
          <a:bodyPr/>
          <a:lstStyle/>
          <a:p>
            <a:pPr algn="ctr"/>
            <a:r>
              <a:rPr lang="en-GB" sz="6600" dirty="0" smtClean="0"/>
              <a:t>Is Small still Beautiful?</a:t>
            </a:r>
            <a:endParaRPr lang="en-GB" sz="6600" dirty="0"/>
          </a:p>
        </p:txBody>
      </p:sp>
      <p:sp>
        <p:nvSpPr>
          <p:cNvPr id="3" name="Subtitle 2"/>
          <p:cNvSpPr>
            <a:spLocks noGrp="1"/>
          </p:cNvSpPr>
          <p:nvPr>
            <p:ph type="subTitle" idx="1"/>
          </p:nvPr>
        </p:nvSpPr>
        <p:spPr>
          <a:xfrm>
            <a:off x="1259632" y="3140968"/>
            <a:ext cx="6400800" cy="1752600"/>
          </a:xfrm>
        </p:spPr>
        <p:txBody>
          <a:bodyPr/>
          <a:lstStyle/>
          <a:p>
            <a:r>
              <a:rPr lang="en-GB" sz="4000" dirty="0" smtClean="0"/>
              <a:t>Schumacher and the need to reboot our relationship with technology</a:t>
            </a:r>
            <a:endParaRPr lang="en-GB" sz="4000" dirty="0"/>
          </a:p>
        </p:txBody>
      </p:sp>
    </p:spTree>
    <p:extLst>
      <p:ext uri="{BB962C8B-B14F-4D97-AF65-F5344CB8AC3E}">
        <p14:creationId xmlns:p14="http://schemas.microsoft.com/office/powerpoint/2010/main" val="1570990882"/>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100" y="1340768"/>
            <a:ext cx="1668661" cy="1084263"/>
          </a:xfrm>
        </p:spPr>
        <p:txBody>
          <a:bodyPr/>
          <a:lstStyle/>
          <a:p>
            <a:r>
              <a:rPr lang="en-GB" dirty="0" smtClean="0"/>
              <a:t>2015</a:t>
            </a:r>
            <a:endParaRPr lang="en-GB" dirty="0"/>
          </a:p>
        </p:txBody>
      </p:sp>
      <p:sp>
        <p:nvSpPr>
          <p:cNvPr id="10" name="Rectangle 9"/>
          <p:cNvSpPr/>
          <p:nvPr/>
        </p:nvSpPr>
        <p:spPr>
          <a:xfrm>
            <a:off x="5652122" y="260649"/>
            <a:ext cx="3456383"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00193" y="157999"/>
            <a:ext cx="3052049" cy="1867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7545" y="2349997"/>
            <a:ext cx="4413515" cy="3310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10335" y="2204864"/>
            <a:ext cx="2539955" cy="381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11560" y="6078681"/>
            <a:ext cx="7925568" cy="605294"/>
          </a:xfrm>
          <a:prstGeom prst="rect">
            <a:avLst/>
          </a:prstGeom>
          <a:noFill/>
        </p:spPr>
        <p:txBody>
          <a:bodyPr wrap="none" rtlCol="0">
            <a:spAutoFit/>
          </a:bodyPr>
          <a:lstStyle/>
          <a:p>
            <a:pPr eaLnBrk="0" hangingPunct="0">
              <a:lnSpc>
                <a:spcPts val="4000"/>
              </a:lnSpc>
            </a:pPr>
            <a:r>
              <a:rPr lang="en-GB" sz="3600" b="1" dirty="0" smtClean="0">
                <a:solidFill>
                  <a:srgbClr val="2461AA"/>
                </a:solidFill>
                <a:latin typeface="+mj-lt"/>
                <a:ea typeface="+mj-ea"/>
                <a:cs typeface="+mj-cs"/>
              </a:rPr>
              <a:t>1.1 </a:t>
            </a:r>
            <a:r>
              <a:rPr lang="en-GB" sz="3600" b="1" dirty="0">
                <a:solidFill>
                  <a:srgbClr val="2461AA"/>
                </a:solidFill>
                <a:latin typeface="+mj-lt"/>
                <a:ea typeface="+mj-ea"/>
                <a:cs typeface="+mj-cs"/>
              </a:rPr>
              <a:t>billion				</a:t>
            </a:r>
            <a:r>
              <a:rPr lang="en-GB" sz="3600" b="1" dirty="0" smtClean="0">
                <a:solidFill>
                  <a:srgbClr val="2461AA"/>
                </a:solidFill>
                <a:latin typeface="+mj-lt"/>
                <a:ea typeface="+mj-ea"/>
                <a:cs typeface="+mj-cs"/>
              </a:rPr>
              <a:t>2.9 </a:t>
            </a:r>
            <a:r>
              <a:rPr lang="en-GB" sz="3600" b="1" dirty="0">
                <a:solidFill>
                  <a:srgbClr val="2461AA"/>
                </a:solidFill>
                <a:latin typeface="+mj-lt"/>
                <a:ea typeface="+mj-ea"/>
                <a:cs typeface="+mj-cs"/>
              </a:rPr>
              <a:t>billion</a:t>
            </a:r>
          </a:p>
        </p:txBody>
      </p:sp>
    </p:spTree>
    <p:extLst>
      <p:ext uri="{BB962C8B-B14F-4D97-AF65-F5344CB8AC3E}">
        <p14:creationId xmlns:p14="http://schemas.microsoft.com/office/powerpoint/2010/main" val="4027514066"/>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Finance- requirement vs available</a:t>
            </a:r>
          </a:p>
        </p:txBody>
      </p:sp>
      <p:cxnSp>
        <p:nvCxnSpPr>
          <p:cNvPr id="5" name="Straight Connector 4"/>
          <p:cNvCxnSpPr/>
          <p:nvPr/>
        </p:nvCxnSpPr>
        <p:spPr>
          <a:xfrm>
            <a:off x="1547664" y="1628800"/>
            <a:ext cx="0" cy="41044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532298" y="5733256"/>
            <a:ext cx="67841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03648" y="3645024"/>
            <a:ext cx="1440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03648" y="1628800"/>
            <a:ext cx="1440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62501" y="3491716"/>
            <a:ext cx="441146" cy="369332"/>
          </a:xfrm>
          <a:prstGeom prst="rect">
            <a:avLst/>
          </a:prstGeom>
          <a:noFill/>
        </p:spPr>
        <p:txBody>
          <a:bodyPr wrap="none" rtlCol="0">
            <a:spAutoFit/>
          </a:bodyPr>
          <a:lstStyle/>
          <a:p>
            <a:r>
              <a:rPr lang="en-GB" dirty="0" smtClean="0"/>
              <a:t>50</a:t>
            </a:r>
            <a:endParaRPr lang="en-GB" dirty="0"/>
          </a:p>
        </p:txBody>
      </p:sp>
      <p:sp>
        <p:nvSpPr>
          <p:cNvPr id="12" name="TextBox 11"/>
          <p:cNvSpPr txBox="1"/>
          <p:nvPr/>
        </p:nvSpPr>
        <p:spPr>
          <a:xfrm>
            <a:off x="827586" y="1412776"/>
            <a:ext cx="569387" cy="369332"/>
          </a:xfrm>
          <a:prstGeom prst="rect">
            <a:avLst/>
          </a:prstGeom>
          <a:noFill/>
        </p:spPr>
        <p:txBody>
          <a:bodyPr wrap="none" rtlCol="0">
            <a:spAutoFit/>
          </a:bodyPr>
          <a:lstStyle/>
          <a:p>
            <a:r>
              <a:rPr lang="en-GB" dirty="0" smtClean="0"/>
              <a:t>100</a:t>
            </a:r>
            <a:endParaRPr lang="en-GB" dirty="0"/>
          </a:p>
        </p:txBody>
      </p:sp>
      <p:sp>
        <p:nvSpPr>
          <p:cNvPr id="13" name="TextBox 12"/>
          <p:cNvSpPr txBox="1"/>
          <p:nvPr/>
        </p:nvSpPr>
        <p:spPr>
          <a:xfrm rot="16200000">
            <a:off x="-418208" y="3360889"/>
            <a:ext cx="2428870" cy="369332"/>
          </a:xfrm>
          <a:prstGeom prst="rect">
            <a:avLst/>
          </a:prstGeom>
          <a:noFill/>
        </p:spPr>
        <p:txBody>
          <a:bodyPr wrap="none" rtlCol="0">
            <a:spAutoFit/>
          </a:bodyPr>
          <a:lstStyle/>
          <a:p>
            <a:r>
              <a:rPr lang="en-GB" b="1" dirty="0" smtClean="0"/>
              <a:t>$ billions per annum</a:t>
            </a:r>
            <a:endParaRPr lang="en-GB" b="1" dirty="0"/>
          </a:p>
        </p:txBody>
      </p:sp>
      <p:sp>
        <p:nvSpPr>
          <p:cNvPr id="14" name="Rectangle 13"/>
          <p:cNvSpPr/>
          <p:nvPr/>
        </p:nvSpPr>
        <p:spPr>
          <a:xfrm>
            <a:off x="2411760" y="4035550"/>
            <a:ext cx="648072" cy="1680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dirty="0">
              <a:solidFill>
                <a:schemeClr val="tx1"/>
              </a:solidFill>
            </a:endParaRPr>
          </a:p>
        </p:txBody>
      </p:sp>
      <p:sp>
        <p:nvSpPr>
          <p:cNvPr id="15" name="Rectangle 14"/>
          <p:cNvSpPr/>
          <p:nvPr/>
        </p:nvSpPr>
        <p:spPr>
          <a:xfrm>
            <a:off x="2411069" y="3681028"/>
            <a:ext cx="648072" cy="34802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70831" y="3681029"/>
            <a:ext cx="304800" cy="354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43210" y="4619600"/>
            <a:ext cx="361951"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657572" y="5843921"/>
            <a:ext cx="2232248" cy="923330"/>
          </a:xfrm>
          <a:prstGeom prst="rect">
            <a:avLst/>
          </a:prstGeom>
          <a:noFill/>
        </p:spPr>
        <p:txBody>
          <a:bodyPr wrap="square" rtlCol="0">
            <a:spAutoFit/>
          </a:bodyPr>
          <a:lstStyle/>
          <a:p>
            <a:pPr algn="ctr"/>
            <a:r>
              <a:rPr lang="en-GB" b="1" dirty="0" smtClean="0"/>
              <a:t>Annual cost to achieve universal access by 2030</a:t>
            </a:r>
            <a:endParaRPr lang="en-GB" b="1" dirty="0"/>
          </a:p>
        </p:txBody>
      </p:sp>
      <p:sp>
        <p:nvSpPr>
          <p:cNvPr id="17" name="TextBox 16"/>
          <p:cNvSpPr txBox="1"/>
          <p:nvPr/>
        </p:nvSpPr>
        <p:spPr>
          <a:xfrm>
            <a:off x="2020379" y="3234463"/>
            <a:ext cx="1471501" cy="338554"/>
          </a:xfrm>
          <a:prstGeom prst="rect">
            <a:avLst/>
          </a:prstGeom>
          <a:noFill/>
        </p:spPr>
        <p:txBody>
          <a:bodyPr wrap="square" rtlCol="0">
            <a:spAutoFit/>
          </a:bodyPr>
          <a:lstStyle/>
          <a:p>
            <a:r>
              <a:rPr lang="en-GB" sz="1600" dirty="0" smtClean="0"/>
              <a:t>IEA 2011 Est.</a:t>
            </a:r>
            <a:endParaRPr lang="en-GB" sz="1600" dirty="0"/>
          </a:p>
        </p:txBody>
      </p:sp>
      <p:sp>
        <p:nvSpPr>
          <p:cNvPr id="21" name="TextBox 20"/>
          <p:cNvSpPr txBox="1"/>
          <p:nvPr/>
        </p:nvSpPr>
        <p:spPr>
          <a:xfrm>
            <a:off x="4924357" y="5877273"/>
            <a:ext cx="2232248" cy="923330"/>
          </a:xfrm>
          <a:prstGeom prst="rect">
            <a:avLst/>
          </a:prstGeom>
          <a:noFill/>
        </p:spPr>
        <p:txBody>
          <a:bodyPr wrap="square" rtlCol="0">
            <a:spAutoFit/>
          </a:bodyPr>
          <a:lstStyle/>
          <a:p>
            <a:pPr algn="ctr"/>
            <a:r>
              <a:rPr lang="en-GB" b="1" dirty="0" smtClean="0"/>
              <a:t>Current annual investment in access</a:t>
            </a:r>
            <a:endParaRPr lang="en-GB" b="1" dirty="0"/>
          </a:p>
        </p:txBody>
      </p:sp>
      <p:grpSp>
        <p:nvGrpSpPr>
          <p:cNvPr id="18" name="Group 17"/>
          <p:cNvGrpSpPr/>
          <p:nvPr/>
        </p:nvGrpSpPr>
        <p:grpSpPr>
          <a:xfrm>
            <a:off x="5285919" y="5375920"/>
            <a:ext cx="648072" cy="345461"/>
            <a:chOff x="4499992" y="4180874"/>
            <a:chExt cx="648072" cy="1680452"/>
          </a:xfrm>
        </p:grpSpPr>
        <p:sp>
          <p:nvSpPr>
            <p:cNvPr id="22" name="Rectangle 21"/>
            <p:cNvSpPr/>
            <p:nvPr/>
          </p:nvSpPr>
          <p:spPr>
            <a:xfrm>
              <a:off x="4499992" y="4180874"/>
              <a:ext cx="648072" cy="1680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dirty="0">
                <a:solidFill>
                  <a:schemeClr val="tx1"/>
                </a:solidFill>
              </a:endParaRPr>
            </a:p>
          </p:txBody>
        </p:sp>
        <p:pic>
          <p:nvPicPr>
            <p:cNvPr id="2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31442" y="4589115"/>
              <a:ext cx="36195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 name="TextBox 18"/>
          <p:cNvSpPr txBox="1"/>
          <p:nvPr/>
        </p:nvSpPr>
        <p:spPr>
          <a:xfrm>
            <a:off x="3025723" y="4759990"/>
            <a:ext cx="1098378" cy="338554"/>
          </a:xfrm>
          <a:prstGeom prst="rect">
            <a:avLst/>
          </a:prstGeom>
          <a:noFill/>
        </p:spPr>
        <p:txBody>
          <a:bodyPr wrap="none" rtlCol="0">
            <a:spAutoFit/>
          </a:bodyPr>
          <a:lstStyle/>
          <a:p>
            <a:r>
              <a:rPr lang="en-GB" sz="1600" dirty="0" smtClean="0"/>
              <a:t>$44.5 b/</a:t>
            </a:r>
            <a:r>
              <a:rPr lang="en-GB" sz="1600" dirty="0" err="1" smtClean="0"/>
              <a:t>yr</a:t>
            </a:r>
            <a:endParaRPr lang="en-GB" sz="1600" dirty="0"/>
          </a:p>
        </p:txBody>
      </p:sp>
      <p:sp>
        <p:nvSpPr>
          <p:cNvPr id="26" name="TextBox 25"/>
          <p:cNvSpPr txBox="1"/>
          <p:nvPr/>
        </p:nvSpPr>
        <p:spPr>
          <a:xfrm>
            <a:off x="3015162" y="3666510"/>
            <a:ext cx="984565" cy="338554"/>
          </a:xfrm>
          <a:prstGeom prst="rect">
            <a:avLst/>
          </a:prstGeom>
          <a:noFill/>
        </p:spPr>
        <p:txBody>
          <a:bodyPr wrap="none" rtlCol="0">
            <a:spAutoFit/>
          </a:bodyPr>
          <a:lstStyle/>
          <a:p>
            <a:r>
              <a:rPr lang="en-GB" sz="1600" dirty="0" smtClean="0"/>
              <a:t>$4.4 b/</a:t>
            </a:r>
            <a:r>
              <a:rPr lang="en-GB" sz="1600" dirty="0" err="1" smtClean="0"/>
              <a:t>yr</a:t>
            </a:r>
            <a:endParaRPr lang="en-GB" sz="1600" dirty="0"/>
          </a:p>
        </p:txBody>
      </p:sp>
      <p:grpSp>
        <p:nvGrpSpPr>
          <p:cNvPr id="24" name="Group 23"/>
          <p:cNvGrpSpPr/>
          <p:nvPr/>
        </p:nvGrpSpPr>
        <p:grpSpPr>
          <a:xfrm>
            <a:off x="5288951" y="5327498"/>
            <a:ext cx="648072" cy="45719"/>
            <a:chOff x="4788024" y="3833428"/>
            <a:chExt cx="648072" cy="354521"/>
          </a:xfrm>
        </p:grpSpPr>
        <p:sp>
          <p:nvSpPr>
            <p:cNvPr id="27" name="Rectangle 26"/>
            <p:cNvSpPr/>
            <p:nvPr/>
          </p:nvSpPr>
          <p:spPr>
            <a:xfrm>
              <a:off x="4788024" y="3833428"/>
              <a:ext cx="648072" cy="34802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47785" y="3833428"/>
              <a:ext cx="304800" cy="354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TextBox 29"/>
          <p:cNvSpPr txBox="1"/>
          <p:nvPr/>
        </p:nvSpPr>
        <p:spPr>
          <a:xfrm>
            <a:off x="5076057" y="4904917"/>
            <a:ext cx="1013825" cy="338554"/>
          </a:xfrm>
          <a:prstGeom prst="rect">
            <a:avLst/>
          </a:prstGeom>
          <a:noFill/>
        </p:spPr>
        <p:txBody>
          <a:bodyPr wrap="square" rtlCol="0">
            <a:spAutoFit/>
          </a:bodyPr>
          <a:lstStyle/>
          <a:p>
            <a:r>
              <a:rPr lang="en-GB" sz="1600" dirty="0" smtClean="0"/>
              <a:t>IEA 2013</a:t>
            </a:r>
            <a:endParaRPr lang="en-GB" sz="1600" dirty="0"/>
          </a:p>
        </p:txBody>
      </p:sp>
      <p:sp>
        <p:nvSpPr>
          <p:cNvPr id="31" name="TextBox 30"/>
          <p:cNvSpPr txBox="1"/>
          <p:nvPr/>
        </p:nvSpPr>
        <p:spPr>
          <a:xfrm>
            <a:off x="5987740" y="5394702"/>
            <a:ext cx="1098378" cy="338554"/>
          </a:xfrm>
          <a:prstGeom prst="rect">
            <a:avLst/>
          </a:prstGeom>
          <a:noFill/>
        </p:spPr>
        <p:txBody>
          <a:bodyPr wrap="none" rtlCol="0">
            <a:spAutoFit/>
          </a:bodyPr>
          <a:lstStyle/>
          <a:p>
            <a:r>
              <a:rPr lang="en-GB" sz="1600" dirty="0" smtClean="0"/>
              <a:t>$12.7 b/</a:t>
            </a:r>
            <a:r>
              <a:rPr lang="en-GB" sz="1600" dirty="0" err="1" smtClean="0"/>
              <a:t>yr</a:t>
            </a:r>
            <a:endParaRPr lang="en-GB" sz="1600" dirty="0"/>
          </a:p>
        </p:txBody>
      </p:sp>
      <p:sp>
        <p:nvSpPr>
          <p:cNvPr id="32" name="TextBox 31"/>
          <p:cNvSpPr txBox="1"/>
          <p:nvPr/>
        </p:nvSpPr>
        <p:spPr>
          <a:xfrm>
            <a:off x="6078007" y="5034662"/>
            <a:ext cx="984565" cy="338554"/>
          </a:xfrm>
          <a:prstGeom prst="rect">
            <a:avLst/>
          </a:prstGeom>
          <a:noFill/>
        </p:spPr>
        <p:txBody>
          <a:bodyPr wrap="none" rtlCol="0">
            <a:spAutoFit/>
          </a:bodyPr>
          <a:lstStyle/>
          <a:p>
            <a:r>
              <a:rPr lang="en-GB" sz="1600" dirty="0" smtClean="0"/>
              <a:t>$0.4 b/</a:t>
            </a:r>
            <a:r>
              <a:rPr lang="en-GB" sz="1600" dirty="0" err="1" smtClean="0"/>
              <a:t>yr</a:t>
            </a:r>
            <a:endParaRPr lang="en-GB" sz="1600" dirty="0"/>
          </a:p>
        </p:txBody>
      </p:sp>
    </p:spTree>
    <p:extLst>
      <p:ext uri="{BB962C8B-B14F-4D97-AF65-F5344CB8AC3E}">
        <p14:creationId xmlns:p14="http://schemas.microsoft.com/office/powerpoint/2010/main" val="328870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500"/>
                                        <p:tgtEl>
                                          <p:spTgt spid="10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p:bldP spid="21" grpId="0"/>
      <p:bldP spid="19" grpId="0"/>
      <p:bldP spid="26" grpId="0"/>
      <p:bldP spid="30" grpId="0"/>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GB" sz="1800" dirty="0" smtClean="0"/>
              <a:t>To achieve universal access to electricity by 2030 we need to invest $890 billion in new generating capacity as follows </a:t>
            </a:r>
            <a:r>
              <a:rPr lang="en-GB" sz="1200" dirty="0" smtClean="0"/>
              <a:t>(</a:t>
            </a:r>
            <a:r>
              <a:rPr lang="en-GB" sz="1200" dirty="0" err="1" smtClean="0"/>
              <a:t>i</a:t>
            </a:r>
            <a:r>
              <a:rPr lang="en-GB" sz="1200" dirty="0" smtClean="0"/>
              <a:t>)</a:t>
            </a:r>
            <a:r>
              <a:rPr lang="en-GB" sz="1800" dirty="0" smtClean="0"/>
              <a:t>:</a:t>
            </a:r>
            <a:endParaRPr lang="en-GB" sz="1800"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2173" y="2204864"/>
            <a:ext cx="3312368" cy="2411370"/>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24258" y="2204866"/>
            <a:ext cx="3823743" cy="2411369"/>
          </a:xfrm>
          <a:prstGeom prst="rect">
            <a:avLst/>
          </a:prstGeom>
        </p:spPr>
      </p:pic>
      <p:sp>
        <p:nvSpPr>
          <p:cNvPr id="8" name="TextBox 7"/>
          <p:cNvSpPr txBox="1"/>
          <p:nvPr/>
        </p:nvSpPr>
        <p:spPr>
          <a:xfrm>
            <a:off x="1115616" y="1628800"/>
            <a:ext cx="2326278" cy="369332"/>
          </a:xfrm>
          <a:prstGeom prst="rect">
            <a:avLst/>
          </a:prstGeom>
          <a:noFill/>
        </p:spPr>
        <p:txBody>
          <a:bodyPr wrap="none" rtlCol="0">
            <a:spAutoFit/>
          </a:bodyPr>
          <a:lstStyle/>
          <a:p>
            <a:r>
              <a:rPr lang="en-GB" b="1" dirty="0">
                <a:solidFill>
                  <a:srgbClr val="FF0000"/>
                </a:solidFill>
              </a:rPr>
              <a:t>Grid electricity </a:t>
            </a:r>
            <a:r>
              <a:rPr lang="en-GB" b="1" dirty="0" smtClean="0">
                <a:solidFill>
                  <a:srgbClr val="FF0000"/>
                </a:solidFill>
              </a:rPr>
              <a:t>35%</a:t>
            </a:r>
            <a:endParaRPr lang="en-GB" b="1" dirty="0">
              <a:solidFill>
                <a:srgbClr val="FF0000"/>
              </a:solidFill>
            </a:endParaRPr>
          </a:p>
        </p:txBody>
      </p:sp>
      <p:sp>
        <p:nvSpPr>
          <p:cNvPr id="9" name="TextBox 8"/>
          <p:cNvSpPr txBox="1"/>
          <p:nvPr/>
        </p:nvSpPr>
        <p:spPr>
          <a:xfrm>
            <a:off x="5436098" y="1689821"/>
            <a:ext cx="2723823" cy="369332"/>
          </a:xfrm>
          <a:prstGeom prst="rect">
            <a:avLst/>
          </a:prstGeom>
          <a:noFill/>
        </p:spPr>
        <p:txBody>
          <a:bodyPr wrap="none" rtlCol="0">
            <a:spAutoFit/>
          </a:bodyPr>
          <a:lstStyle/>
          <a:p>
            <a:r>
              <a:rPr lang="en-GB" b="1" dirty="0">
                <a:solidFill>
                  <a:srgbClr val="FF0000"/>
                </a:solidFill>
              </a:rPr>
              <a:t>Off Grid electricity </a:t>
            </a:r>
            <a:r>
              <a:rPr lang="en-GB" b="1" dirty="0" smtClean="0">
                <a:solidFill>
                  <a:srgbClr val="FF0000"/>
                </a:solidFill>
              </a:rPr>
              <a:t>65%</a:t>
            </a:r>
            <a:endParaRPr lang="en-GB" b="1" dirty="0">
              <a:solidFill>
                <a:srgbClr val="FF0000"/>
              </a:solidFill>
            </a:endParaRPr>
          </a:p>
        </p:txBody>
      </p:sp>
      <p:sp>
        <p:nvSpPr>
          <p:cNvPr id="11" name="TextBox 10"/>
          <p:cNvSpPr txBox="1"/>
          <p:nvPr/>
        </p:nvSpPr>
        <p:spPr>
          <a:xfrm>
            <a:off x="3131840" y="4822011"/>
            <a:ext cx="2634054" cy="369332"/>
          </a:xfrm>
          <a:prstGeom prst="rect">
            <a:avLst/>
          </a:prstGeom>
          <a:noFill/>
        </p:spPr>
        <p:txBody>
          <a:bodyPr wrap="none" rtlCol="0">
            <a:spAutoFit/>
          </a:bodyPr>
          <a:lstStyle/>
          <a:p>
            <a:r>
              <a:rPr lang="en-GB" b="1" dirty="0">
                <a:solidFill>
                  <a:srgbClr val="FF0000"/>
                </a:solidFill>
              </a:rPr>
              <a:t>Current investment is:</a:t>
            </a:r>
          </a:p>
        </p:txBody>
      </p:sp>
      <p:sp>
        <p:nvSpPr>
          <p:cNvPr id="12" name="TextBox 11"/>
          <p:cNvSpPr txBox="1"/>
          <p:nvPr/>
        </p:nvSpPr>
        <p:spPr>
          <a:xfrm>
            <a:off x="2122714" y="5433089"/>
            <a:ext cx="595035" cy="369332"/>
          </a:xfrm>
          <a:prstGeom prst="rect">
            <a:avLst/>
          </a:prstGeom>
          <a:noFill/>
        </p:spPr>
        <p:txBody>
          <a:bodyPr wrap="none" rtlCol="0">
            <a:spAutoFit/>
          </a:bodyPr>
          <a:lstStyle/>
          <a:p>
            <a:r>
              <a:rPr lang="en-GB" b="1" dirty="0">
                <a:solidFill>
                  <a:srgbClr val="FF0000"/>
                </a:solidFill>
              </a:rPr>
              <a:t>? %</a:t>
            </a:r>
          </a:p>
        </p:txBody>
      </p:sp>
      <p:sp>
        <p:nvSpPr>
          <p:cNvPr id="14" name="TextBox 13"/>
          <p:cNvSpPr txBox="1"/>
          <p:nvPr/>
        </p:nvSpPr>
        <p:spPr>
          <a:xfrm>
            <a:off x="6470486" y="5354656"/>
            <a:ext cx="595035" cy="369332"/>
          </a:xfrm>
          <a:prstGeom prst="rect">
            <a:avLst/>
          </a:prstGeom>
          <a:noFill/>
        </p:spPr>
        <p:txBody>
          <a:bodyPr wrap="none" rtlCol="0">
            <a:spAutoFit/>
          </a:bodyPr>
          <a:lstStyle/>
          <a:p>
            <a:r>
              <a:rPr lang="en-GB" b="1" dirty="0">
                <a:solidFill>
                  <a:srgbClr val="FF0000"/>
                </a:solidFill>
              </a:rPr>
              <a:t>? %</a:t>
            </a:r>
          </a:p>
        </p:txBody>
      </p:sp>
      <p:sp>
        <p:nvSpPr>
          <p:cNvPr id="3" name="TextBox 2"/>
          <p:cNvSpPr txBox="1"/>
          <p:nvPr/>
        </p:nvSpPr>
        <p:spPr>
          <a:xfrm>
            <a:off x="930885" y="6241870"/>
            <a:ext cx="4349268" cy="261610"/>
          </a:xfrm>
          <a:prstGeom prst="rect">
            <a:avLst/>
          </a:prstGeom>
          <a:noFill/>
        </p:spPr>
        <p:txBody>
          <a:bodyPr wrap="none" rtlCol="0">
            <a:spAutoFit/>
          </a:bodyPr>
          <a:lstStyle/>
          <a:p>
            <a:r>
              <a:rPr lang="en-GB" sz="1100" b="1" dirty="0" smtClean="0">
                <a:solidFill>
                  <a:srgbClr val="D674B7"/>
                </a:solidFill>
                <a:latin typeface="+mj-lt"/>
                <a:ea typeface="+mj-ea"/>
                <a:cs typeface="+mj-cs"/>
              </a:rPr>
              <a:t>(</a:t>
            </a:r>
            <a:r>
              <a:rPr lang="en-GB" sz="1100" b="1" dirty="0" err="1" smtClean="0">
                <a:solidFill>
                  <a:srgbClr val="D674B7"/>
                </a:solidFill>
                <a:latin typeface="+mj-lt"/>
                <a:ea typeface="+mj-ea"/>
                <a:cs typeface="+mj-cs"/>
              </a:rPr>
              <a:t>i</a:t>
            </a:r>
            <a:r>
              <a:rPr lang="en-GB" sz="1100" b="1" dirty="0" smtClean="0">
                <a:solidFill>
                  <a:srgbClr val="D674B7"/>
                </a:solidFill>
                <a:latin typeface="+mj-lt"/>
                <a:ea typeface="+mj-ea"/>
                <a:cs typeface="+mj-cs"/>
              </a:rPr>
              <a:t>) Based</a:t>
            </a:r>
            <a:r>
              <a:rPr lang="en-GB" sz="1100" dirty="0" smtClean="0"/>
              <a:t> </a:t>
            </a:r>
            <a:r>
              <a:rPr lang="en-GB" sz="1100" b="1" dirty="0">
                <a:solidFill>
                  <a:srgbClr val="D674B7"/>
                </a:solidFill>
                <a:latin typeface="+mj-lt"/>
                <a:ea typeface="+mj-ea"/>
                <a:cs typeface="+mj-cs"/>
              </a:rPr>
              <a:t>on UNSE4ALL Global Tracking framework report 2013</a:t>
            </a:r>
          </a:p>
        </p:txBody>
      </p:sp>
    </p:spTree>
    <p:extLst>
      <p:ext uri="{BB962C8B-B14F-4D97-AF65-F5344CB8AC3E}">
        <p14:creationId xmlns:p14="http://schemas.microsoft.com/office/powerpoint/2010/main" val="261880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Funding going to the wrong technology</a:t>
            </a:r>
            <a:endParaRPr lang="en-GB"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057724627"/>
              </p:ext>
            </p:extLst>
          </p:nvPr>
        </p:nvGraphicFramePr>
        <p:xfrm>
          <a:off x="683568" y="1484785"/>
          <a:ext cx="3168352" cy="42896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5"/>
          <p:cNvGraphicFramePr>
            <a:graphicFrameLocks noGrp="1"/>
          </p:cNvGraphicFramePr>
          <p:nvPr>
            <p:ph sz="half" idx="2"/>
            <p:extLst>
              <p:ext uri="{D42A27DB-BD31-4B8C-83A1-F6EECF244321}">
                <p14:modId xmlns:p14="http://schemas.microsoft.com/office/powerpoint/2010/main" val="2899356564"/>
              </p:ext>
            </p:extLst>
          </p:nvPr>
        </p:nvGraphicFramePr>
        <p:xfrm>
          <a:off x="4533647" y="1988840"/>
          <a:ext cx="2224211" cy="24047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ontent Placeholder 5"/>
          <p:cNvGraphicFramePr>
            <a:graphicFrameLocks/>
          </p:cNvGraphicFramePr>
          <p:nvPr>
            <p:extLst>
              <p:ext uri="{D42A27DB-BD31-4B8C-83A1-F6EECF244321}">
                <p14:modId xmlns:p14="http://schemas.microsoft.com/office/powerpoint/2010/main" val="3124996295"/>
              </p:ext>
            </p:extLst>
          </p:nvPr>
        </p:nvGraphicFramePr>
        <p:xfrm>
          <a:off x="6660232" y="1888356"/>
          <a:ext cx="2483768" cy="24482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ontent Placeholder 5"/>
          <p:cNvGraphicFramePr>
            <a:graphicFrameLocks/>
          </p:cNvGraphicFramePr>
          <p:nvPr>
            <p:extLst>
              <p:ext uri="{D42A27DB-BD31-4B8C-83A1-F6EECF244321}">
                <p14:modId xmlns:p14="http://schemas.microsoft.com/office/powerpoint/2010/main" val="1735396834"/>
              </p:ext>
            </p:extLst>
          </p:nvPr>
        </p:nvGraphicFramePr>
        <p:xfrm>
          <a:off x="4333508" y="4390926"/>
          <a:ext cx="2584251" cy="211670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ontent Placeholder 5"/>
          <p:cNvGraphicFramePr>
            <a:graphicFrameLocks/>
          </p:cNvGraphicFramePr>
          <p:nvPr>
            <p:extLst>
              <p:ext uri="{D42A27DB-BD31-4B8C-83A1-F6EECF244321}">
                <p14:modId xmlns:p14="http://schemas.microsoft.com/office/powerpoint/2010/main" val="2546625203"/>
              </p:ext>
            </p:extLst>
          </p:nvPr>
        </p:nvGraphicFramePr>
        <p:xfrm>
          <a:off x="6372201" y="4424547"/>
          <a:ext cx="3059833" cy="2100980"/>
        </p:xfrm>
        <a:graphic>
          <a:graphicData uri="http://schemas.openxmlformats.org/drawingml/2006/chart">
            <c:chart xmlns:c="http://schemas.openxmlformats.org/drawingml/2006/chart" xmlns:r="http://schemas.openxmlformats.org/officeDocument/2006/relationships" r:id="rId6"/>
          </a:graphicData>
        </a:graphic>
      </p:graphicFrame>
      <p:sp>
        <p:nvSpPr>
          <p:cNvPr id="10" name="Rectangle 3"/>
          <p:cNvSpPr>
            <a:spLocks noChangeArrowheads="1"/>
          </p:cNvSpPr>
          <p:nvPr/>
        </p:nvSpPr>
        <p:spPr bwMode="auto">
          <a:xfrm>
            <a:off x="5087053" y="1280955"/>
            <a:ext cx="3661412" cy="707886"/>
          </a:xfrm>
          <a:prstGeom prst="rect">
            <a:avLst/>
          </a:prstGeom>
          <a:solidFill>
            <a:schemeClr val="accent1"/>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000" b="1" i="0" u="none" strike="noStrike" cap="none" normalizeH="0" baseline="0" dirty="0" smtClean="0">
                <a:ln>
                  <a:noFill/>
                </a:ln>
                <a:effectLst/>
                <a:latin typeface="Arial" pitchFamily="34" charset="0"/>
                <a:ea typeface="Cambria" pitchFamily="18" charset="0"/>
                <a:cs typeface="Arial" pitchFamily="34" charset="0"/>
              </a:rPr>
              <a:t>Development Bank Energy portfolios 2011-2013</a:t>
            </a:r>
            <a:r>
              <a:rPr kumimoji="0" lang="en-GB" altLang="en-US" sz="1100" b="1" i="0" u="none" strike="noStrike" cap="none" normalizeH="0" baseline="0" dirty="0" smtClean="0">
                <a:ln>
                  <a:noFill/>
                </a:ln>
                <a:effectLst/>
                <a:latin typeface="Arial" pitchFamily="34" charset="0"/>
                <a:ea typeface="Cambria" pitchFamily="18" charset="0"/>
                <a:cs typeface="Arial" pitchFamily="34" charset="0"/>
              </a:rPr>
              <a:t>.</a:t>
            </a:r>
            <a:endParaRPr kumimoji="0" lang="en-GB" altLang="en-US" sz="1800" b="1" i="0" u="none" strike="noStrike" cap="none" normalizeH="0" baseline="0" dirty="0" smtClean="0">
              <a:ln>
                <a:noFill/>
              </a:ln>
              <a:effectLst/>
              <a:latin typeface="Arial" pitchFamily="34" charset="0"/>
              <a:cs typeface="Arial" pitchFamily="34" charset="0"/>
            </a:endParaRPr>
          </a:p>
        </p:txBody>
      </p:sp>
      <p:sp>
        <p:nvSpPr>
          <p:cNvPr id="12" name="Rectangle 11"/>
          <p:cNvSpPr/>
          <p:nvPr/>
        </p:nvSpPr>
        <p:spPr>
          <a:xfrm>
            <a:off x="4533647" y="1280954"/>
            <a:ext cx="4499992" cy="52443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1475656" y="6165304"/>
            <a:ext cx="2142574" cy="369332"/>
          </a:xfrm>
          <a:prstGeom prst="rect">
            <a:avLst/>
          </a:prstGeom>
          <a:noFill/>
        </p:spPr>
        <p:txBody>
          <a:bodyPr wrap="none" rtlCol="0">
            <a:spAutoFit/>
          </a:bodyPr>
          <a:lstStyle/>
          <a:p>
            <a:r>
              <a:rPr lang="en-GB" dirty="0" smtClean="0"/>
              <a:t>    Grid       Off-Grid</a:t>
            </a:r>
            <a:endParaRPr lang="en-GB" dirty="0"/>
          </a:p>
        </p:txBody>
      </p:sp>
      <p:sp>
        <p:nvSpPr>
          <p:cNvPr id="14" name="Rectangle 13"/>
          <p:cNvSpPr/>
          <p:nvPr/>
        </p:nvSpPr>
        <p:spPr>
          <a:xfrm>
            <a:off x="1603907" y="6255374"/>
            <a:ext cx="144016" cy="17537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2483768" y="6277962"/>
            <a:ext cx="144016" cy="17537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396827" y="6165304"/>
            <a:ext cx="2304256" cy="3693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58175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Graphic spid="8" grpId="0">
        <p:bldAsOne/>
      </p:bldGraphic>
      <p:bldGraphic spid="9" grpId="0">
        <p:bldAsOne/>
      </p:bldGraphic>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choice is being made:</a:t>
            </a:r>
            <a:endParaRPr lang="en-GB"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467545" y="2132857"/>
            <a:ext cx="4337883" cy="3253413"/>
          </a:xfrm>
        </p:spPr>
      </p:pic>
      <p:pic>
        <p:nvPicPr>
          <p:cNvPr id="9219" name="Picture 3"/>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5862426" y="1444485"/>
            <a:ext cx="3090407" cy="463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932040" y="3140969"/>
            <a:ext cx="2592288" cy="646331"/>
          </a:xfrm>
          <a:prstGeom prst="rect">
            <a:avLst/>
          </a:prstGeom>
          <a:noFill/>
        </p:spPr>
        <p:txBody>
          <a:bodyPr wrap="square" rtlCol="0">
            <a:spAutoFit/>
          </a:bodyPr>
          <a:lstStyle/>
          <a:p>
            <a:r>
              <a:rPr lang="en-GB" sz="3600" b="1" dirty="0">
                <a:solidFill>
                  <a:srgbClr val="D674B7"/>
                </a:solidFill>
                <a:latin typeface="+mj-lt"/>
                <a:ea typeface="+mj-ea"/>
                <a:cs typeface="+mj-cs"/>
              </a:rPr>
              <a:t>VS</a:t>
            </a:r>
          </a:p>
        </p:txBody>
      </p:sp>
    </p:spTree>
    <p:extLst>
      <p:ext uri="{BB962C8B-B14F-4D97-AF65-F5344CB8AC3E}">
        <p14:creationId xmlns:p14="http://schemas.microsoft.com/office/powerpoint/2010/main" val="345802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upload.wikimedia.org/wikipedia/commons/3/36/Lead_pipe_-_Bath_Roman_Baths.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5536" y="643532"/>
            <a:ext cx="3615312" cy="534982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38849" y="1628801"/>
            <a:ext cx="4895767" cy="3788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35829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Content Placeholder 3"/>
          <p:cNvSpPr>
            <a:spLocks noGrp="1"/>
          </p:cNvSpPr>
          <p:nvPr>
            <p:ph sz="half" idx="2"/>
          </p:nvPr>
        </p:nvSpPr>
        <p:spPr>
          <a:xfrm>
            <a:off x="4860032" y="1556793"/>
            <a:ext cx="3240360" cy="720080"/>
          </a:xfrm>
        </p:spPr>
        <p:txBody>
          <a:bodyPr/>
          <a:lstStyle/>
          <a:p>
            <a:r>
              <a:rPr lang="en-GB" sz="3600" b="1" dirty="0">
                <a:solidFill>
                  <a:srgbClr val="2461AA"/>
                </a:solidFill>
                <a:latin typeface="+mj-lt"/>
                <a:ea typeface="+mj-ea"/>
                <a:cs typeface="+mj-cs"/>
              </a:rPr>
              <a:t>750 million</a:t>
            </a:r>
          </a:p>
        </p:txBody>
      </p:sp>
      <p:pic>
        <p:nvPicPr>
          <p:cNvPr id="10242" name="Picture 2"/>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611562" y="44624"/>
            <a:ext cx="4512503" cy="338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55977" y="3353372"/>
            <a:ext cx="4638675" cy="348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3"/>
          <p:cNvSpPr txBox="1">
            <a:spLocks/>
          </p:cNvSpPr>
          <p:nvPr/>
        </p:nvSpPr>
        <p:spPr bwMode="auto">
          <a:xfrm>
            <a:off x="1115616" y="4509121"/>
            <a:ext cx="3240360"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a:buNone/>
            </a:pPr>
            <a:r>
              <a:rPr lang="en-GB" sz="3600" b="1" kern="0" dirty="0" smtClean="0">
                <a:solidFill>
                  <a:srgbClr val="2461AA"/>
                </a:solidFill>
                <a:latin typeface="+mj-lt"/>
                <a:ea typeface="+mj-ea"/>
                <a:cs typeface="+mj-cs"/>
              </a:rPr>
              <a:t>2.5 billion</a:t>
            </a:r>
            <a:endParaRPr lang="en-GB" sz="3600" b="1" kern="0" dirty="0">
              <a:solidFill>
                <a:srgbClr val="2461AA"/>
              </a:solidFill>
              <a:latin typeface="+mj-lt"/>
              <a:ea typeface="+mj-ea"/>
              <a:cs typeface="+mj-cs"/>
            </a:endParaRPr>
          </a:p>
        </p:txBody>
      </p:sp>
    </p:spTree>
    <p:extLst>
      <p:ext uri="{BB962C8B-B14F-4D97-AF65-F5344CB8AC3E}">
        <p14:creationId xmlns:p14="http://schemas.microsoft.com/office/powerpoint/2010/main" val="867567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243"/>
                                        </p:tgtEl>
                                        <p:attrNameLst>
                                          <p:attrName>style.visibility</p:attrName>
                                        </p:attrNameLst>
                                      </p:cBhvr>
                                      <p:to>
                                        <p:strVal val="visible"/>
                                      </p:to>
                                    </p:set>
                                    <p:animEffect transition="in" filter="fade">
                                      <p:cBhvr>
                                        <p:cTn id="10"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30% of the world’s population lacks access to WHO’s list of essential medicines</a:t>
            </a:r>
            <a:br>
              <a:rPr lang="en-GB" sz="3200" dirty="0"/>
            </a:br>
            <a:endParaRPr lang="en-GB" sz="3200" dirty="0"/>
          </a:p>
        </p:txBody>
      </p:sp>
      <p:pic>
        <p:nvPicPr>
          <p:cNvPr id="5" name="Picture 2"/>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1043608" y="2248919"/>
            <a:ext cx="2880320" cy="4377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4133117" y="2132857"/>
            <a:ext cx="4533519" cy="4462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1108998"/>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smtClean="0"/>
              <a:t>Most developing country farmers have no access to technical advice</a:t>
            </a:r>
            <a:endParaRPr lang="en-GB"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9593" y="1637745"/>
            <a:ext cx="7572983" cy="4342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99592" y="6026107"/>
            <a:ext cx="7704856" cy="1107996"/>
          </a:xfrm>
          <a:prstGeom prst="rect">
            <a:avLst/>
          </a:prstGeom>
          <a:noFill/>
        </p:spPr>
        <p:txBody>
          <a:bodyPr wrap="square" rtlCol="0">
            <a:spAutoFit/>
          </a:bodyPr>
          <a:lstStyle/>
          <a:p>
            <a:r>
              <a:rPr lang="en-GB" sz="1200" dirty="0"/>
              <a:t>ActionAid. (2013). </a:t>
            </a:r>
            <a:r>
              <a:rPr lang="en-GB" sz="1200" i="1" dirty="0"/>
              <a:t>Walking the Talk: Why and how African governments should transform their agriculture spending.</a:t>
            </a:r>
            <a:r>
              <a:rPr lang="en-GB" sz="1200" dirty="0"/>
              <a:t> London: ActionAid.</a:t>
            </a:r>
          </a:p>
          <a:p>
            <a:r>
              <a:rPr lang="en-GB" sz="1200" dirty="0"/>
              <a:t>GFRAS. (2012). </a:t>
            </a:r>
            <a:r>
              <a:rPr lang="en-GB" sz="1200" i="1" dirty="0"/>
              <a:t>Fact Sheet on Extension Services Position Paper.</a:t>
            </a:r>
            <a:r>
              <a:rPr lang="en-GB" sz="1200" dirty="0"/>
              <a:t> Lindau: Global Forum for Rural Advisory Services.</a:t>
            </a:r>
          </a:p>
          <a:p>
            <a:endParaRPr lang="en-GB" dirty="0"/>
          </a:p>
        </p:txBody>
      </p:sp>
    </p:spTree>
    <p:extLst>
      <p:ext uri="{BB962C8B-B14F-4D97-AF65-F5344CB8AC3E}">
        <p14:creationId xmlns:p14="http://schemas.microsoft.com/office/powerpoint/2010/main" val="2617760585"/>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990" y="333376"/>
            <a:ext cx="5976937" cy="1084263"/>
          </a:xfrm>
        </p:spPr>
        <p:txBody>
          <a:bodyPr/>
          <a:lstStyle/>
          <a:p>
            <a:r>
              <a:rPr lang="en-GB" sz="3200" dirty="0" smtClean="0"/>
              <a:t>3.2 billion people in Africa and Asia lack internet access</a:t>
            </a:r>
            <a:endParaRPr lang="en-GB" sz="3200" dirty="0"/>
          </a:p>
        </p:txBody>
      </p:sp>
      <p:pic>
        <p:nvPicPr>
          <p:cNvPr id="205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15616" y="1772817"/>
            <a:ext cx="6820752" cy="4885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5480225"/>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15" y="-47298"/>
            <a:ext cx="9339636" cy="6905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1450585"/>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39" y="620689"/>
            <a:ext cx="7786687" cy="1858963"/>
          </a:xfrm>
        </p:spPr>
        <p:txBody>
          <a:bodyPr/>
          <a:lstStyle/>
          <a:p>
            <a:r>
              <a:rPr lang="en-GB" sz="5400" b="1" dirty="0" smtClean="0"/>
              <a:t>Technology Injustices</a:t>
            </a:r>
            <a:endParaRPr lang="en-GB" sz="5400" b="1" dirty="0"/>
          </a:p>
        </p:txBody>
      </p:sp>
      <p:sp>
        <p:nvSpPr>
          <p:cNvPr id="3" name="Content Placeholder 2"/>
          <p:cNvSpPr>
            <a:spLocks noGrp="1"/>
          </p:cNvSpPr>
          <p:nvPr>
            <p:ph idx="1"/>
          </p:nvPr>
        </p:nvSpPr>
        <p:spPr>
          <a:xfrm>
            <a:off x="900117" y="2010043"/>
            <a:ext cx="7786687" cy="719137"/>
          </a:xfrm>
        </p:spPr>
        <p:txBody>
          <a:bodyPr/>
          <a:lstStyle/>
          <a:p>
            <a:pPr marL="457200" indent="-457200">
              <a:buFont typeface="Arial" panose="020B0604020202020204" pitchFamily="34" charset="0"/>
              <a:buChar char="•"/>
            </a:pPr>
            <a:r>
              <a:rPr lang="en-GB" sz="4400" dirty="0" smtClean="0"/>
              <a:t>Access</a:t>
            </a:r>
          </a:p>
          <a:p>
            <a:pPr marL="457200" indent="-457200">
              <a:buFont typeface="Arial" panose="020B0604020202020204" pitchFamily="34" charset="0"/>
              <a:buChar char="•"/>
            </a:pPr>
            <a:r>
              <a:rPr lang="en-GB" sz="4400" dirty="0" smtClean="0"/>
              <a:t>Use</a:t>
            </a:r>
            <a:endParaRPr lang="en-GB" sz="4400" dirty="0"/>
          </a:p>
        </p:txBody>
      </p:sp>
    </p:spTree>
    <p:extLst>
      <p:ext uri="{BB962C8B-B14F-4D97-AF65-F5344CB8AC3E}">
        <p14:creationId xmlns:p14="http://schemas.microsoft.com/office/powerpoint/2010/main" val="8566019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24" presetClass="emph" presetSubtype="0" fill="hold" nodeType="withEffect">
                                  <p:stCondLst>
                                    <p:cond delay="0"/>
                                  </p:stCondLst>
                                  <p:childTnLst>
                                    <p:animClr clrSpc="hsl" dir="cw">
                                      <p:cBhvr override="childStyle">
                                        <p:cTn id="9" dur="500" fill="hold"/>
                                        <p:tgtEl>
                                          <p:spTgt spid="3">
                                            <p:txEl>
                                              <p:pRg st="0" end="0"/>
                                            </p:txEl>
                                          </p:spTgt>
                                        </p:tgtEl>
                                        <p:attrNameLst>
                                          <p:attrName>style.color</p:attrName>
                                        </p:attrNameLst>
                                      </p:cBhvr>
                                      <p:by>
                                        <p:hsl h="0" s="-12549" l="-25098"/>
                                      </p:by>
                                    </p:animClr>
                                    <p:animClr clrSpc="hsl" dir="cw">
                                      <p:cBhvr>
                                        <p:cTn id="10" dur="500" fill="hold"/>
                                        <p:tgtEl>
                                          <p:spTgt spid="3">
                                            <p:txEl>
                                              <p:pRg st="0" end="0"/>
                                            </p:txEl>
                                          </p:spTgt>
                                        </p:tgtEl>
                                        <p:attrNameLst>
                                          <p:attrName>fillcolor</p:attrName>
                                        </p:attrNameLst>
                                      </p:cBhvr>
                                      <p:by>
                                        <p:hsl h="0" s="-12549" l="-25098"/>
                                      </p:by>
                                    </p:animClr>
                                    <p:animClr clrSpc="hsl" dir="cw">
                                      <p:cBhvr>
                                        <p:cTn id="11" dur="500" fill="hold"/>
                                        <p:tgtEl>
                                          <p:spTgt spid="3">
                                            <p:txEl>
                                              <p:pRg st="0" end="0"/>
                                            </p:txEl>
                                          </p:spTgt>
                                        </p:tgtEl>
                                        <p:attrNameLst>
                                          <p:attrName>stroke.color</p:attrName>
                                        </p:attrNameLst>
                                      </p:cBhvr>
                                      <p:by>
                                        <p:hsl h="0" s="-12549" l="-25098"/>
                                      </p:by>
                                    </p:animClr>
                                    <p:set>
                                      <p:cBhvr>
                                        <p:cTn id="12" dur="500" fill="hold"/>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6328" y="333376"/>
            <a:ext cx="5976937" cy="1084263"/>
          </a:xfrm>
        </p:spPr>
        <p:txBody>
          <a:bodyPr/>
          <a:lstStyle/>
          <a:p>
            <a:r>
              <a:rPr lang="en-GB" dirty="0" smtClean="0"/>
              <a:t>An addiction to fossil fuels</a:t>
            </a:r>
            <a:endParaRPr lang="en-GB" dirty="0"/>
          </a:p>
        </p:txBody>
      </p:sp>
      <p:pic>
        <p:nvPicPr>
          <p:cNvPr id="8" name="Content Placeholder 3"/>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t="-157"/>
          <a:stretch/>
        </p:blipFill>
        <p:spPr>
          <a:xfrm>
            <a:off x="611561" y="1196752"/>
            <a:ext cx="4163417" cy="4330724"/>
          </a:xfrm>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12216" y="2427711"/>
            <a:ext cx="4089891" cy="4343300"/>
          </a:xfrm>
          <a:prstGeom prst="rect">
            <a:avLst/>
          </a:prstGeom>
        </p:spPr>
      </p:pic>
    </p:spTree>
    <p:extLst>
      <p:ext uri="{BB962C8B-B14F-4D97-AF65-F5344CB8AC3E}">
        <p14:creationId xmlns:p14="http://schemas.microsoft.com/office/powerpoint/2010/main" val="248951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motherjones.com/files/antibiotics-630.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4749" y="1812298"/>
            <a:ext cx="4555431" cy="303695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900116" y="333376"/>
            <a:ext cx="5976937" cy="1084263"/>
          </a:xfrm>
        </p:spPr>
        <p:txBody>
          <a:bodyPr/>
          <a:lstStyle/>
          <a:p>
            <a:r>
              <a:rPr lang="en-GB" dirty="0" smtClean="0"/>
              <a:t>Misuse of antibiotics</a:t>
            </a:r>
            <a:endParaRPr lang="en-GB" dirty="0"/>
          </a:p>
        </p:txBody>
      </p:sp>
      <p:sp>
        <p:nvSpPr>
          <p:cNvPr id="7" name="Title 1"/>
          <p:cNvSpPr txBox="1">
            <a:spLocks/>
          </p:cNvSpPr>
          <p:nvPr/>
        </p:nvSpPr>
        <p:spPr bwMode="auto">
          <a:xfrm>
            <a:off x="5364089" y="1222590"/>
            <a:ext cx="3528392" cy="3920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lnSpc>
                <a:spcPts val="4000"/>
              </a:lnSpc>
              <a:spcBef>
                <a:spcPct val="0"/>
              </a:spcBef>
              <a:spcAft>
                <a:spcPct val="0"/>
              </a:spcAft>
              <a:defRPr sz="3600" b="1">
                <a:solidFill>
                  <a:srgbClr val="2461AA"/>
                </a:solidFill>
                <a:latin typeface="+mj-lt"/>
                <a:ea typeface="+mj-ea"/>
                <a:cs typeface="+mj-cs"/>
              </a:defRPr>
            </a:lvl1pPr>
            <a:lvl2pPr algn="l" rtl="0" eaLnBrk="0" fontAlgn="base" hangingPunct="0">
              <a:lnSpc>
                <a:spcPts val="4000"/>
              </a:lnSpc>
              <a:spcBef>
                <a:spcPct val="0"/>
              </a:spcBef>
              <a:spcAft>
                <a:spcPct val="0"/>
              </a:spcAft>
              <a:defRPr sz="3600" b="1">
                <a:solidFill>
                  <a:srgbClr val="2461AA"/>
                </a:solidFill>
                <a:latin typeface="Trebuchet MS" pitchFamily="34" charset="0"/>
              </a:defRPr>
            </a:lvl2pPr>
            <a:lvl3pPr algn="l" rtl="0" eaLnBrk="0" fontAlgn="base" hangingPunct="0">
              <a:lnSpc>
                <a:spcPts val="4000"/>
              </a:lnSpc>
              <a:spcBef>
                <a:spcPct val="0"/>
              </a:spcBef>
              <a:spcAft>
                <a:spcPct val="0"/>
              </a:spcAft>
              <a:defRPr sz="3600" b="1">
                <a:solidFill>
                  <a:srgbClr val="2461AA"/>
                </a:solidFill>
                <a:latin typeface="Trebuchet MS" pitchFamily="34" charset="0"/>
              </a:defRPr>
            </a:lvl3pPr>
            <a:lvl4pPr algn="l" rtl="0" eaLnBrk="0" fontAlgn="base" hangingPunct="0">
              <a:lnSpc>
                <a:spcPts val="4000"/>
              </a:lnSpc>
              <a:spcBef>
                <a:spcPct val="0"/>
              </a:spcBef>
              <a:spcAft>
                <a:spcPct val="0"/>
              </a:spcAft>
              <a:defRPr sz="3600" b="1">
                <a:solidFill>
                  <a:srgbClr val="2461AA"/>
                </a:solidFill>
                <a:latin typeface="Trebuchet MS" pitchFamily="34" charset="0"/>
              </a:defRPr>
            </a:lvl4pPr>
            <a:lvl5pPr algn="l" rtl="0" eaLnBrk="0" fontAlgn="base" hangingPunct="0">
              <a:lnSpc>
                <a:spcPts val="4000"/>
              </a:lnSpc>
              <a:spcBef>
                <a:spcPct val="0"/>
              </a:spcBef>
              <a:spcAft>
                <a:spcPct val="0"/>
              </a:spcAft>
              <a:defRPr sz="3600" b="1">
                <a:solidFill>
                  <a:srgbClr val="2461AA"/>
                </a:solidFill>
                <a:latin typeface="Trebuchet MS" pitchFamily="34" charset="0"/>
              </a:defRPr>
            </a:lvl5pPr>
            <a:lvl6pPr marL="457200" algn="l" rtl="0" fontAlgn="base">
              <a:lnSpc>
                <a:spcPts val="4000"/>
              </a:lnSpc>
              <a:spcBef>
                <a:spcPct val="0"/>
              </a:spcBef>
              <a:spcAft>
                <a:spcPct val="0"/>
              </a:spcAft>
              <a:defRPr sz="3600" b="1">
                <a:solidFill>
                  <a:srgbClr val="2461AA"/>
                </a:solidFill>
                <a:latin typeface="Trebuchet MS" pitchFamily="34" charset="0"/>
              </a:defRPr>
            </a:lvl6pPr>
            <a:lvl7pPr marL="914400" algn="l" rtl="0" fontAlgn="base">
              <a:lnSpc>
                <a:spcPts val="4000"/>
              </a:lnSpc>
              <a:spcBef>
                <a:spcPct val="0"/>
              </a:spcBef>
              <a:spcAft>
                <a:spcPct val="0"/>
              </a:spcAft>
              <a:defRPr sz="3600" b="1">
                <a:solidFill>
                  <a:srgbClr val="2461AA"/>
                </a:solidFill>
                <a:latin typeface="Trebuchet MS" pitchFamily="34" charset="0"/>
              </a:defRPr>
            </a:lvl7pPr>
            <a:lvl8pPr marL="1371600" algn="l" rtl="0" fontAlgn="base">
              <a:lnSpc>
                <a:spcPts val="4000"/>
              </a:lnSpc>
              <a:spcBef>
                <a:spcPct val="0"/>
              </a:spcBef>
              <a:spcAft>
                <a:spcPct val="0"/>
              </a:spcAft>
              <a:defRPr sz="3600" b="1">
                <a:solidFill>
                  <a:srgbClr val="2461AA"/>
                </a:solidFill>
                <a:latin typeface="Trebuchet MS" pitchFamily="34" charset="0"/>
              </a:defRPr>
            </a:lvl8pPr>
            <a:lvl9pPr marL="1828800" algn="l" rtl="0" fontAlgn="base">
              <a:lnSpc>
                <a:spcPts val="4000"/>
              </a:lnSpc>
              <a:spcBef>
                <a:spcPct val="0"/>
              </a:spcBef>
              <a:spcAft>
                <a:spcPct val="0"/>
              </a:spcAft>
              <a:defRPr sz="3600" b="1">
                <a:solidFill>
                  <a:srgbClr val="2461AA"/>
                </a:solidFill>
                <a:latin typeface="Trebuchet MS" pitchFamily="34" charset="0"/>
              </a:defRPr>
            </a:lvl9pPr>
          </a:lstStyle>
          <a:p>
            <a:pPr marL="268288" indent="-268288">
              <a:buFont typeface="Arial" panose="020B0604020202020204" pitchFamily="34" charset="0"/>
              <a:buChar char="•"/>
            </a:pPr>
            <a:r>
              <a:rPr lang="en-GB" sz="2800" kern="0" dirty="0" smtClean="0"/>
              <a:t>Inappropriate prescription</a:t>
            </a:r>
            <a:br>
              <a:rPr lang="en-GB" sz="2800" kern="0" dirty="0" smtClean="0"/>
            </a:br>
            <a:endParaRPr lang="en-GB" sz="2800" kern="0" dirty="0" smtClean="0"/>
          </a:p>
          <a:p>
            <a:pPr marL="268288" indent="-268288">
              <a:buFont typeface="Arial" panose="020B0604020202020204" pitchFamily="34" charset="0"/>
              <a:buChar char="•"/>
            </a:pPr>
            <a:r>
              <a:rPr lang="en-GB" sz="2800" kern="0" dirty="0" smtClean="0"/>
              <a:t>Affordability and under-dosage</a:t>
            </a:r>
            <a:br>
              <a:rPr lang="en-GB" sz="2800" kern="0" dirty="0" smtClean="0"/>
            </a:br>
            <a:endParaRPr lang="en-GB" sz="2800" kern="0" dirty="0" smtClean="0"/>
          </a:p>
          <a:p>
            <a:pPr marL="268288" indent="-268288">
              <a:buFont typeface="Arial" panose="020B0604020202020204" pitchFamily="34" charset="0"/>
              <a:buChar char="•"/>
            </a:pPr>
            <a:r>
              <a:rPr lang="en-GB" sz="2800" kern="0" dirty="0" smtClean="0"/>
              <a:t>Use as prophylactic and growth stimulator in animal feed </a:t>
            </a:r>
          </a:p>
          <a:p>
            <a:pPr marL="268288" indent="-268288">
              <a:buFont typeface="Arial" panose="020B0604020202020204" pitchFamily="34" charset="0"/>
              <a:buChar char="•"/>
            </a:pPr>
            <a:endParaRPr lang="en-GB" sz="2800" kern="0" dirty="0" smtClean="0"/>
          </a:p>
          <a:p>
            <a:pPr marL="571500" indent="-571500">
              <a:buFont typeface="Arial" panose="020B0604020202020204" pitchFamily="34" charset="0"/>
              <a:buChar char="•"/>
            </a:pPr>
            <a:endParaRPr lang="en-GB" sz="2800" kern="0" dirty="0" smtClean="0"/>
          </a:p>
        </p:txBody>
      </p:sp>
    </p:spTree>
    <p:extLst>
      <p:ext uri="{BB962C8B-B14F-4D97-AF65-F5344CB8AC3E}">
        <p14:creationId xmlns:p14="http://schemas.microsoft.com/office/powerpoint/2010/main" val="9672761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r="2031"/>
          <a:stretch/>
        </p:blipFill>
        <p:spPr bwMode="auto">
          <a:xfrm>
            <a:off x="498653" y="188640"/>
            <a:ext cx="8645348" cy="666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8285435"/>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4824" y="-46168"/>
            <a:ext cx="8715688" cy="6910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9230152"/>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03649" y="256505"/>
            <a:ext cx="5976937" cy="1084263"/>
          </a:xfrm>
        </p:spPr>
        <p:txBody>
          <a:bodyPr/>
          <a:lstStyle/>
          <a:p>
            <a:r>
              <a:rPr lang="en-GB" dirty="0" smtClean="0"/>
              <a:t>Destabilising the global food supply</a:t>
            </a:r>
            <a:endParaRPr lang="en-GB" dirty="0"/>
          </a:p>
        </p:txBody>
      </p:sp>
      <p:pic>
        <p:nvPicPr>
          <p:cNvPr id="17412" name="Picture 4" descr="https://static-secure.guim.co.uk/sys-images/Guardian/About/General/2012/7/2/1341263879456/corn-crop-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589" y="1672006"/>
            <a:ext cx="7728859" cy="4637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199167"/>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581128"/>
            <a:ext cx="8280920" cy="1084263"/>
          </a:xfrm>
        </p:spPr>
        <p:txBody>
          <a:bodyPr/>
          <a:lstStyle/>
          <a:p>
            <a:r>
              <a:rPr lang="en-GB" sz="3200" b="0" dirty="0">
                <a:solidFill>
                  <a:schemeClr val="tx1"/>
                </a:solidFill>
              </a:rPr>
              <a:t>Since the 1900s, 75 % of plant genetic diversity has been lost as farmers worldwide have left their multiple local </a:t>
            </a:r>
            <a:r>
              <a:rPr lang="en-GB" sz="3200" b="0" dirty="0" smtClean="0">
                <a:solidFill>
                  <a:schemeClr val="tx1"/>
                </a:solidFill>
              </a:rPr>
              <a:t>varieties for </a:t>
            </a:r>
            <a:r>
              <a:rPr lang="en-GB" sz="3200" b="0" dirty="0">
                <a:solidFill>
                  <a:schemeClr val="tx1"/>
                </a:solidFill>
              </a:rPr>
              <a:t>genetically uniform, high-yielding varieties.</a:t>
            </a:r>
            <a:br>
              <a:rPr lang="en-GB" sz="3200" b="0" dirty="0">
                <a:solidFill>
                  <a:schemeClr val="tx1"/>
                </a:solidFill>
              </a:rPr>
            </a:br>
            <a:r>
              <a:rPr lang="en-GB" dirty="0"/>
              <a:t/>
            </a:r>
            <a:br>
              <a:rPr lang="en-GB" dirty="0"/>
            </a:br>
            <a:endParaRPr lang="en-GB" dirty="0"/>
          </a:p>
        </p:txBody>
      </p:sp>
      <p:pic>
        <p:nvPicPr>
          <p:cNvPr id="1024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53738" y="0"/>
            <a:ext cx="5926775" cy="436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1561" y="3593579"/>
            <a:ext cx="423862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132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1640" y="4293096"/>
            <a:ext cx="6707091" cy="1690300"/>
          </a:xfrm>
        </p:spPr>
        <p:txBody>
          <a:bodyPr/>
          <a:lstStyle/>
          <a:p>
            <a:pPr marL="0" indent="0">
              <a:buNone/>
            </a:pPr>
            <a:r>
              <a:rPr lang="en-GB" dirty="0"/>
              <a:t>30 percent of livestock breeds are at risk of extinction; six breeds are lost each month</a:t>
            </a:r>
          </a:p>
        </p:txBody>
      </p:sp>
      <p:sp>
        <p:nvSpPr>
          <p:cNvPr id="4" name="Rectangle 3"/>
          <p:cNvSpPr/>
          <p:nvPr/>
        </p:nvSpPr>
        <p:spPr>
          <a:xfrm>
            <a:off x="2286000" y="2967336"/>
            <a:ext cx="4572000" cy="646331"/>
          </a:xfrm>
          <a:prstGeom prst="rect">
            <a:avLst/>
          </a:prstGeom>
        </p:spPr>
        <p:txBody>
          <a:bodyPr>
            <a:spAutoFit/>
          </a:bodyPr>
          <a:lstStyle/>
          <a:p>
            <a:r>
              <a:rPr lang="en-GB" dirty="0" smtClean="0"/>
              <a:t>.</a:t>
            </a:r>
            <a:r>
              <a:rPr lang="en-GB" dirty="0"/>
              <a:t/>
            </a:r>
            <a:br>
              <a:rPr lang="en-GB" dirty="0"/>
            </a:br>
            <a:endParaRPr lang="en-GB"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33744" y="-17056"/>
            <a:ext cx="5823379" cy="3921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7545" y="3290501"/>
            <a:ext cx="423862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9636290"/>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39" y="620689"/>
            <a:ext cx="7786687" cy="1858963"/>
          </a:xfrm>
        </p:spPr>
        <p:txBody>
          <a:bodyPr/>
          <a:lstStyle/>
          <a:p>
            <a:r>
              <a:rPr lang="en-GB" sz="5400" b="1" dirty="0" smtClean="0"/>
              <a:t>Technology Injustices</a:t>
            </a:r>
            <a:endParaRPr lang="en-GB" sz="5400" b="1" dirty="0"/>
          </a:p>
        </p:txBody>
      </p:sp>
      <p:sp>
        <p:nvSpPr>
          <p:cNvPr id="3" name="Content Placeholder 2"/>
          <p:cNvSpPr>
            <a:spLocks noGrp="1"/>
          </p:cNvSpPr>
          <p:nvPr>
            <p:ph idx="1"/>
          </p:nvPr>
        </p:nvSpPr>
        <p:spPr>
          <a:xfrm>
            <a:off x="900117" y="2010043"/>
            <a:ext cx="7786687" cy="719137"/>
          </a:xfrm>
        </p:spPr>
        <p:txBody>
          <a:bodyPr/>
          <a:lstStyle/>
          <a:p>
            <a:pPr marL="457200" indent="-457200">
              <a:buFont typeface="Arial" panose="020B0604020202020204" pitchFamily="34" charset="0"/>
              <a:buChar char="•"/>
            </a:pPr>
            <a:r>
              <a:rPr lang="en-GB" sz="4400" dirty="0" smtClean="0">
                <a:solidFill>
                  <a:schemeClr val="bg1">
                    <a:lumMod val="75000"/>
                  </a:schemeClr>
                </a:solidFill>
              </a:rPr>
              <a:t>Access</a:t>
            </a:r>
          </a:p>
          <a:p>
            <a:pPr marL="457200" indent="-457200">
              <a:buFont typeface="Arial" panose="020B0604020202020204" pitchFamily="34" charset="0"/>
              <a:buChar char="•"/>
            </a:pPr>
            <a:r>
              <a:rPr lang="en-GB" sz="4400" dirty="0" smtClean="0"/>
              <a:t>Use</a:t>
            </a:r>
          </a:p>
          <a:p>
            <a:pPr marL="457200" indent="-457200">
              <a:buFont typeface="Arial" panose="020B0604020202020204" pitchFamily="34" charset="0"/>
              <a:buChar char="•"/>
            </a:pPr>
            <a:r>
              <a:rPr lang="en-GB" sz="4400" dirty="0" smtClean="0"/>
              <a:t>Innovation</a:t>
            </a:r>
            <a:endParaRPr lang="en-GB" sz="4400" dirty="0"/>
          </a:p>
        </p:txBody>
      </p:sp>
    </p:spTree>
    <p:extLst>
      <p:ext uri="{BB962C8B-B14F-4D97-AF65-F5344CB8AC3E}">
        <p14:creationId xmlns:p14="http://schemas.microsoft.com/office/powerpoint/2010/main" val="34039086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24" presetClass="emph" presetSubtype="0" fill="hold" nodeType="withEffect">
                                  <p:stCondLst>
                                    <p:cond delay="0"/>
                                  </p:stCondLst>
                                  <p:childTnLst>
                                    <p:animClr clrSpc="hsl" dir="cw">
                                      <p:cBhvr override="childStyle">
                                        <p:cTn id="9" dur="500" fill="hold"/>
                                        <p:tgtEl>
                                          <p:spTgt spid="3">
                                            <p:txEl>
                                              <p:pRg st="1" end="1"/>
                                            </p:txEl>
                                          </p:spTgt>
                                        </p:tgtEl>
                                        <p:attrNameLst>
                                          <p:attrName>style.color</p:attrName>
                                        </p:attrNameLst>
                                      </p:cBhvr>
                                      <p:by>
                                        <p:hsl h="0" s="-12549" l="-25098"/>
                                      </p:by>
                                    </p:animClr>
                                    <p:animClr clrSpc="hsl" dir="cw">
                                      <p:cBhvr>
                                        <p:cTn id="10" dur="500" fill="hold"/>
                                        <p:tgtEl>
                                          <p:spTgt spid="3">
                                            <p:txEl>
                                              <p:pRg st="1" end="1"/>
                                            </p:txEl>
                                          </p:spTgt>
                                        </p:tgtEl>
                                        <p:attrNameLst>
                                          <p:attrName>fillcolor</p:attrName>
                                        </p:attrNameLst>
                                      </p:cBhvr>
                                      <p:by>
                                        <p:hsl h="0" s="-12549" l="-25098"/>
                                      </p:by>
                                    </p:animClr>
                                    <p:animClr clrSpc="hsl" dir="cw">
                                      <p:cBhvr>
                                        <p:cTn id="11" dur="500" fill="hold"/>
                                        <p:tgtEl>
                                          <p:spTgt spid="3">
                                            <p:txEl>
                                              <p:pRg st="1" end="1"/>
                                            </p:txEl>
                                          </p:spTgt>
                                        </p:tgtEl>
                                        <p:attrNameLst>
                                          <p:attrName>stroke.color</p:attrName>
                                        </p:attrNameLst>
                                      </p:cBhvr>
                                      <p:by>
                                        <p:hsl h="0" s="-12549" l="-25098"/>
                                      </p:by>
                                    </p:animClr>
                                    <p:set>
                                      <p:cBhvr>
                                        <p:cTn id="12" dur="500" fill="hold"/>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10/90 Gap today</a:t>
            </a:r>
            <a:endParaRPr lang="en-GB" dirty="0"/>
          </a:p>
        </p:txBody>
      </p:sp>
      <p:graphicFrame>
        <p:nvGraphicFramePr>
          <p:cNvPr id="9" name="Chart 8"/>
          <p:cNvGraphicFramePr>
            <a:graphicFrameLocks/>
          </p:cNvGraphicFramePr>
          <p:nvPr>
            <p:extLst>
              <p:ext uri="{D42A27DB-BD31-4B8C-83A1-F6EECF244321}">
                <p14:modId xmlns:p14="http://schemas.microsoft.com/office/powerpoint/2010/main" val="4070834742"/>
              </p:ext>
            </p:extLst>
          </p:nvPr>
        </p:nvGraphicFramePr>
        <p:xfrm>
          <a:off x="467544" y="1556793"/>
          <a:ext cx="6480720" cy="46805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ext uri="{D42A27DB-BD31-4B8C-83A1-F6EECF244321}">
                <p14:modId xmlns:p14="http://schemas.microsoft.com/office/powerpoint/2010/main" val="1366725779"/>
              </p:ext>
            </p:extLst>
          </p:nvPr>
        </p:nvGraphicFramePr>
        <p:xfrm>
          <a:off x="5436097" y="1556793"/>
          <a:ext cx="4219575" cy="331236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644008" y="6454463"/>
            <a:ext cx="4309128" cy="307777"/>
          </a:xfrm>
          <a:prstGeom prst="rect">
            <a:avLst/>
          </a:prstGeom>
          <a:noFill/>
        </p:spPr>
        <p:txBody>
          <a:bodyPr wrap="none" rtlCol="0">
            <a:spAutoFit/>
          </a:bodyPr>
          <a:lstStyle/>
          <a:p>
            <a:r>
              <a:rPr lang="en-GB" sz="1400" dirty="0" err="1"/>
              <a:t>Røttingen</a:t>
            </a:r>
            <a:r>
              <a:rPr lang="en-GB" sz="1400" dirty="0"/>
              <a:t>, J; Regmi, S; </a:t>
            </a:r>
            <a:r>
              <a:rPr lang="en-GB" sz="1400" dirty="0" smtClean="0"/>
              <a:t>et-al, The Lancet, May 2013</a:t>
            </a:r>
            <a:endParaRPr lang="en-GB" sz="1400" dirty="0"/>
          </a:p>
        </p:txBody>
      </p:sp>
    </p:spTree>
    <p:extLst>
      <p:ext uri="{BB962C8B-B14F-4D97-AF65-F5344CB8AC3E}">
        <p14:creationId xmlns:p14="http://schemas.microsoft.com/office/powerpoint/2010/main" val="27666299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2753" y="332656"/>
            <a:ext cx="3816350"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6783414"/>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half" idx="1"/>
          </p:nvPr>
        </p:nvSpPr>
        <p:spPr>
          <a:xfrm>
            <a:off x="945342" y="1651696"/>
            <a:ext cx="7992367" cy="4752504"/>
          </a:xfrm>
        </p:spPr>
        <p:txBody>
          <a:bodyPr/>
          <a:lstStyle/>
          <a:p>
            <a:pPr marL="0" indent="0">
              <a:buNone/>
            </a:pPr>
            <a:r>
              <a:rPr lang="en-GB" dirty="0"/>
              <a:t>‘Our priorities are tilted by marketplace imperatives. The malaria vaccine in humanist terms is the biggest need. But it gets virtually no funding. But if you are working on male baldness…you get an order of magnitude more research funding’</a:t>
            </a:r>
            <a:r>
              <a:rPr lang="en-GB" i="1" dirty="0"/>
              <a:t> </a:t>
            </a:r>
            <a:endParaRPr lang="en-GB" i="1" dirty="0" smtClean="0"/>
          </a:p>
          <a:p>
            <a:pPr marL="0" indent="0">
              <a:buNone/>
            </a:pPr>
            <a:r>
              <a:rPr lang="en-GB" i="1" dirty="0"/>
              <a:t>	</a:t>
            </a:r>
            <a:r>
              <a:rPr lang="en-GB" i="1" dirty="0" smtClean="0"/>
              <a:t>			Bill Gates 2013</a:t>
            </a:r>
            <a:r>
              <a:rPr lang="en-GB" dirty="0" smtClean="0"/>
              <a:t/>
            </a:r>
            <a:br>
              <a:rPr lang="en-GB" dirty="0" smtClean="0"/>
            </a:br>
            <a:endParaRPr lang="en-GB" dirty="0" smtClean="0"/>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866901" y="5002099"/>
            <a:ext cx="2662465" cy="1620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47665" y="4991023"/>
            <a:ext cx="2661220" cy="16310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4"/>
          <p:cNvSpPr>
            <a:spLocks noGrp="1"/>
          </p:cNvSpPr>
          <p:nvPr>
            <p:ph type="title"/>
          </p:nvPr>
        </p:nvSpPr>
        <p:spPr>
          <a:xfrm>
            <a:off x="900113" y="333376"/>
            <a:ext cx="6142515" cy="1084263"/>
          </a:xfrm>
        </p:spPr>
        <p:txBody>
          <a:bodyPr/>
          <a:lstStyle/>
          <a:p>
            <a:r>
              <a:rPr lang="en-GB" dirty="0"/>
              <a:t>W</a:t>
            </a:r>
            <a:r>
              <a:rPr lang="en-GB" dirty="0" smtClean="0"/>
              <a:t>eak market signals for R&amp;D on diseases of poverty</a:t>
            </a:r>
            <a:endParaRPr lang="en-GB" dirty="0"/>
          </a:p>
        </p:txBody>
      </p:sp>
      <p:sp>
        <p:nvSpPr>
          <p:cNvPr id="2" name="TextBox 1"/>
          <p:cNvSpPr txBox="1"/>
          <p:nvPr/>
        </p:nvSpPr>
        <p:spPr>
          <a:xfrm>
            <a:off x="4644010" y="5861757"/>
            <a:ext cx="595035" cy="461665"/>
          </a:xfrm>
          <a:prstGeom prst="rect">
            <a:avLst/>
          </a:prstGeom>
          <a:noFill/>
        </p:spPr>
        <p:txBody>
          <a:bodyPr wrap="none" rtlCol="0">
            <a:spAutoFit/>
          </a:bodyPr>
          <a:lstStyle/>
          <a:p>
            <a:r>
              <a:rPr lang="en-GB" sz="2400" b="1" dirty="0" smtClean="0"/>
              <a:t>VS</a:t>
            </a:r>
            <a:endParaRPr lang="en-GB" sz="2400" b="1" dirty="0"/>
          </a:p>
        </p:txBody>
      </p:sp>
    </p:spTree>
    <p:extLst>
      <p:ext uri="{BB962C8B-B14F-4D97-AF65-F5344CB8AC3E}">
        <p14:creationId xmlns:p14="http://schemas.microsoft.com/office/powerpoint/2010/main" val="156053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p:cNvSpPr>
            <a:spLocks noGrp="1"/>
          </p:cNvSpPr>
          <p:nvPr>
            <p:ph type="title"/>
          </p:nvPr>
        </p:nvSpPr>
        <p:spPr>
          <a:xfrm>
            <a:off x="900114" y="333376"/>
            <a:ext cx="7128271" cy="1084263"/>
          </a:xfrm>
        </p:spPr>
        <p:txBody>
          <a:bodyPr/>
          <a:lstStyle/>
          <a:p>
            <a:r>
              <a:rPr lang="en-GB" dirty="0" smtClean="0"/>
              <a:t>But weak market signals for </a:t>
            </a:r>
            <a:br>
              <a:rPr lang="en-GB" dirty="0" smtClean="0"/>
            </a:br>
            <a:r>
              <a:rPr lang="en-GB" dirty="0" smtClean="0"/>
              <a:t>new medicines in the US too!</a:t>
            </a:r>
            <a:endParaRPr lang="en-GB" dirty="0"/>
          </a:p>
        </p:txBody>
      </p:sp>
      <p:sp>
        <p:nvSpPr>
          <p:cNvPr id="2" name="TextBox 1"/>
          <p:cNvSpPr txBox="1"/>
          <p:nvPr/>
        </p:nvSpPr>
        <p:spPr>
          <a:xfrm>
            <a:off x="3203850" y="6484695"/>
            <a:ext cx="4934299" cy="307777"/>
          </a:xfrm>
          <a:prstGeom prst="rect">
            <a:avLst/>
          </a:prstGeom>
          <a:noFill/>
        </p:spPr>
        <p:txBody>
          <a:bodyPr wrap="none" rtlCol="0">
            <a:spAutoFit/>
          </a:bodyPr>
          <a:lstStyle/>
          <a:p>
            <a:r>
              <a:rPr lang="en-GB" sz="1400" dirty="0" smtClean="0"/>
              <a:t>Prof Marianna </a:t>
            </a:r>
            <a:r>
              <a:rPr lang="en-GB" sz="1400" dirty="0" err="1" smtClean="0"/>
              <a:t>Mazzucato</a:t>
            </a:r>
            <a:r>
              <a:rPr lang="en-GB" sz="1400" dirty="0" smtClean="0"/>
              <a:t>, The </a:t>
            </a:r>
            <a:r>
              <a:rPr lang="en-GB" sz="1400" dirty="0"/>
              <a:t>Entrepreneurial </a:t>
            </a:r>
            <a:r>
              <a:rPr lang="en-GB" sz="1400" dirty="0" smtClean="0"/>
              <a:t>State (2014)</a:t>
            </a:r>
            <a:endParaRPr lang="en-GB" sz="14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136" y="1523081"/>
            <a:ext cx="7383463"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893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Agriculture R&amp;D – different sector, same story</a:t>
            </a:r>
            <a:endParaRPr lang="en-GB" dirty="0"/>
          </a:p>
        </p:txBody>
      </p:sp>
      <p:pic>
        <p:nvPicPr>
          <p:cNvPr id="5" name="Picture 4"/>
          <p:cNvPicPr/>
          <p:nvPr/>
        </p:nvPicPr>
        <p:blipFill>
          <a:blip r:embed="rId2" cstate="print">
            <a:extLst>
              <a:ext uri="{28A0092B-C50C-407E-A947-70E740481C1C}">
                <a14:useLocalDpi xmlns:a14="http://schemas.microsoft.com/office/drawing/2010/main"/>
              </a:ext>
            </a:extLst>
          </a:blip>
          <a:stretch>
            <a:fillRect/>
          </a:stretch>
        </p:blipFill>
        <p:spPr>
          <a:xfrm>
            <a:off x="1331640" y="1412776"/>
            <a:ext cx="6192688" cy="4320480"/>
          </a:xfrm>
          <a:prstGeom prst="rect">
            <a:avLst/>
          </a:prstGeom>
        </p:spPr>
      </p:pic>
      <p:sp>
        <p:nvSpPr>
          <p:cNvPr id="6" name="Rectangle 5"/>
          <p:cNvSpPr/>
          <p:nvPr/>
        </p:nvSpPr>
        <p:spPr>
          <a:xfrm>
            <a:off x="1331640" y="5934671"/>
            <a:ext cx="6624736" cy="646331"/>
          </a:xfrm>
          <a:prstGeom prst="rect">
            <a:avLst/>
          </a:prstGeom>
        </p:spPr>
        <p:txBody>
          <a:bodyPr wrap="square">
            <a:spAutoFit/>
          </a:bodyPr>
          <a:lstStyle/>
          <a:p>
            <a:r>
              <a:rPr lang="en-GB" dirty="0"/>
              <a:t>Global expenditure on agricultural R&amp;D, 2000, based on figures from (</a:t>
            </a:r>
            <a:r>
              <a:rPr lang="en-GB" dirty="0" err="1"/>
              <a:t>Pardey</a:t>
            </a:r>
            <a:r>
              <a:rPr lang="en-GB" dirty="0"/>
              <a:t> &amp; </a:t>
            </a:r>
            <a:r>
              <a:rPr lang="en-GB" dirty="0" err="1"/>
              <a:t>et_al</a:t>
            </a:r>
            <a:r>
              <a:rPr lang="en-GB" dirty="0"/>
              <a:t>, 2006)</a:t>
            </a:r>
          </a:p>
        </p:txBody>
      </p:sp>
    </p:spTree>
    <p:extLst>
      <p:ext uri="{BB962C8B-B14F-4D97-AF65-F5344CB8AC3E}">
        <p14:creationId xmlns:p14="http://schemas.microsoft.com/office/powerpoint/2010/main" val="2086446151"/>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Renewable vs fossil fuel subsidy</a:t>
            </a:r>
            <a:endParaRPr lang="en-GB" dirty="0"/>
          </a:p>
        </p:txBody>
      </p:sp>
      <p:cxnSp>
        <p:nvCxnSpPr>
          <p:cNvPr id="5" name="Straight Connector 4"/>
          <p:cNvCxnSpPr/>
          <p:nvPr/>
        </p:nvCxnSpPr>
        <p:spPr>
          <a:xfrm>
            <a:off x="1547664" y="1628800"/>
            <a:ext cx="0" cy="41044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03648" y="3645024"/>
            <a:ext cx="1440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03648" y="1628800"/>
            <a:ext cx="1440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8210" y="1412776"/>
            <a:ext cx="697627" cy="369332"/>
          </a:xfrm>
          <a:prstGeom prst="rect">
            <a:avLst/>
          </a:prstGeom>
          <a:noFill/>
        </p:spPr>
        <p:txBody>
          <a:bodyPr wrap="none" rtlCol="0">
            <a:spAutoFit/>
          </a:bodyPr>
          <a:lstStyle/>
          <a:p>
            <a:r>
              <a:rPr lang="en-GB" dirty="0"/>
              <a:t>5</a:t>
            </a:r>
            <a:r>
              <a:rPr lang="en-GB" dirty="0" smtClean="0"/>
              <a:t>000</a:t>
            </a:r>
            <a:endParaRPr lang="en-GB" dirty="0"/>
          </a:p>
        </p:txBody>
      </p:sp>
      <p:sp>
        <p:nvSpPr>
          <p:cNvPr id="13" name="TextBox 12"/>
          <p:cNvSpPr txBox="1"/>
          <p:nvPr/>
        </p:nvSpPr>
        <p:spPr>
          <a:xfrm rot="16200000">
            <a:off x="-418208" y="3360889"/>
            <a:ext cx="2428870" cy="369332"/>
          </a:xfrm>
          <a:prstGeom prst="rect">
            <a:avLst/>
          </a:prstGeom>
          <a:noFill/>
        </p:spPr>
        <p:txBody>
          <a:bodyPr wrap="none" rtlCol="0">
            <a:spAutoFit/>
          </a:bodyPr>
          <a:lstStyle/>
          <a:p>
            <a:r>
              <a:rPr lang="en-GB" b="1" dirty="0" smtClean="0"/>
              <a:t>$ billions per annum</a:t>
            </a:r>
            <a:endParaRPr lang="en-GB" b="1" dirty="0"/>
          </a:p>
        </p:txBody>
      </p:sp>
      <p:sp>
        <p:nvSpPr>
          <p:cNvPr id="20" name="TextBox 19"/>
          <p:cNvSpPr txBox="1"/>
          <p:nvPr/>
        </p:nvSpPr>
        <p:spPr>
          <a:xfrm>
            <a:off x="6156176" y="5818039"/>
            <a:ext cx="2232248" cy="923330"/>
          </a:xfrm>
          <a:prstGeom prst="rect">
            <a:avLst/>
          </a:prstGeom>
          <a:noFill/>
        </p:spPr>
        <p:txBody>
          <a:bodyPr wrap="square" rtlCol="0">
            <a:spAutoFit/>
          </a:bodyPr>
          <a:lstStyle/>
          <a:p>
            <a:pPr algn="ctr"/>
            <a:r>
              <a:rPr lang="en-GB" b="1" dirty="0" smtClean="0"/>
              <a:t>Annual global fossil fuel public subsidy</a:t>
            </a:r>
            <a:endParaRPr lang="en-GB" b="1" dirty="0"/>
          </a:p>
        </p:txBody>
      </p:sp>
      <p:sp>
        <p:nvSpPr>
          <p:cNvPr id="21" name="TextBox 20"/>
          <p:cNvSpPr txBox="1"/>
          <p:nvPr/>
        </p:nvSpPr>
        <p:spPr>
          <a:xfrm>
            <a:off x="2580169" y="5877272"/>
            <a:ext cx="2232248" cy="923330"/>
          </a:xfrm>
          <a:prstGeom prst="rect">
            <a:avLst/>
          </a:prstGeom>
          <a:noFill/>
        </p:spPr>
        <p:txBody>
          <a:bodyPr wrap="square" rtlCol="0">
            <a:spAutoFit/>
          </a:bodyPr>
          <a:lstStyle/>
          <a:p>
            <a:pPr algn="ctr"/>
            <a:r>
              <a:rPr lang="en-GB" b="1" dirty="0"/>
              <a:t>A</a:t>
            </a:r>
            <a:r>
              <a:rPr lang="en-GB" b="1" dirty="0" smtClean="0"/>
              <a:t>nnual global renewables public subsidy</a:t>
            </a:r>
            <a:endParaRPr lang="en-GB" b="1" dirty="0"/>
          </a:p>
        </p:txBody>
      </p:sp>
      <p:grpSp>
        <p:nvGrpSpPr>
          <p:cNvPr id="18" name="Group 17"/>
          <p:cNvGrpSpPr/>
          <p:nvPr/>
        </p:nvGrpSpPr>
        <p:grpSpPr>
          <a:xfrm>
            <a:off x="4499992" y="5713008"/>
            <a:ext cx="648072" cy="20248"/>
            <a:chOff x="4499992" y="4180874"/>
            <a:chExt cx="648072" cy="1680452"/>
          </a:xfrm>
        </p:grpSpPr>
        <p:sp>
          <p:nvSpPr>
            <p:cNvPr id="22" name="Rectangle 21"/>
            <p:cNvSpPr/>
            <p:nvPr/>
          </p:nvSpPr>
          <p:spPr>
            <a:xfrm>
              <a:off x="4499992" y="4180874"/>
              <a:ext cx="648072" cy="1680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dirty="0">
                <a:solidFill>
                  <a:schemeClr val="tx1"/>
                </a:solidFill>
              </a:endParaRPr>
            </a:p>
          </p:txBody>
        </p:sp>
        <p:pic>
          <p:nvPicPr>
            <p:cNvPr id="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31442" y="4589115"/>
              <a:ext cx="36195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38" name="Straight Connector 37"/>
          <p:cNvCxnSpPr/>
          <p:nvPr/>
        </p:nvCxnSpPr>
        <p:spPr>
          <a:xfrm flipH="1">
            <a:off x="1532299" y="5709507"/>
            <a:ext cx="7480195" cy="237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7380312" y="1782108"/>
            <a:ext cx="648072" cy="3903850"/>
          </a:xfrm>
          <a:prstGeom prst="rect">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b="1" dirty="0" smtClean="0">
                <a:solidFill>
                  <a:schemeClr val="tx1"/>
                </a:solidFill>
              </a:rPr>
              <a:t>$4900 billion </a:t>
            </a:r>
            <a:endParaRPr lang="en-GB" b="1" dirty="0">
              <a:solidFill>
                <a:schemeClr val="tx1"/>
              </a:solidFill>
            </a:endParaRPr>
          </a:p>
        </p:txBody>
      </p:sp>
      <p:sp>
        <p:nvSpPr>
          <p:cNvPr id="25" name="TextBox 24"/>
          <p:cNvSpPr txBox="1"/>
          <p:nvPr/>
        </p:nvSpPr>
        <p:spPr>
          <a:xfrm>
            <a:off x="7132948" y="1340769"/>
            <a:ext cx="1903549" cy="338554"/>
          </a:xfrm>
          <a:prstGeom prst="rect">
            <a:avLst/>
          </a:prstGeom>
          <a:noFill/>
        </p:spPr>
        <p:txBody>
          <a:bodyPr wrap="square" rtlCol="0">
            <a:spAutoFit/>
          </a:bodyPr>
          <a:lstStyle/>
          <a:p>
            <a:r>
              <a:rPr lang="en-GB" sz="1600" dirty="0" smtClean="0"/>
              <a:t>IMF 2013 Est.</a:t>
            </a:r>
            <a:endParaRPr lang="en-GB" sz="1600" dirty="0"/>
          </a:p>
        </p:txBody>
      </p:sp>
      <p:sp>
        <p:nvSpPr>
          <p:cNvPr id="26" name="Rectangle 25"/>
          <p:cNvSpPr/>
          <p:nvPr/>
        </p:nvSpPr>
        <p:spPr>
          <a:xfrm>
            <a:off x="3347864" y="5622915"/>
            <a:ext cx="648072" cy="77176"/>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b="1" dirty="0">
              <a:solidFill>
                <a:schemeClr val="tx1"/>
              </a:solidFill>
            </a:endParaRPr>
          </a:p>
        </p:txBody>
      </p:sp>
      <p:sp>
        <p:nvSpPr>
          <p:cNvPr id="29" name="TextBox 28"/>
          <p:cNvSpPr txBox="1"/>
          <p:nvPr/>
        </p:nvSpPr>
        <p:spPr>
          <a:xfrm>
            <a:off x="3131840" y="5106671"/>
            <a:ext cx="1471501" cy="338554"/>
          </a:xfrm>
          <a:prstGeom prst="rect">
            <a:avLst/>
          </a:prstGeom>
          <a:noFill/>
        </p:spPr>
        <p:txBody>
          <a:bodyPr wrap="square" rtlCol="0">
            <a:spAutoFit/>
          </a:bodyPr>
          <a:lstStyle/>
          <a:p>
            <a:r>
              <a:rPr lang="en-GB" sz="1600" dirty="0" smtClean="0"/>
              <a:t>IEA 2013 Est.</a:t>
            </a:r>
            <a:endParaRPr lang="en-GB" sz="1600" dirty="0"/>
          </a:p>
        </p:txBody>
      </p:sp>
      <p:sp>
        <p:nvSpPr>
          <p:cNvPr id="32" name="TextBox 31"/>
          <p:cNvSpPr txBox="1"/>
          <p:nvPr/>
        </p:nvSpPr>
        <p:spPr>
          <a:xfrm>
            <a:off x="2524436" y="5445225"/>
            <a:ext cx="1343155" cy="338554"/>
          </a:xfrm>
          <a:prstGeom prst="rect">
            <a:avLst/>
          </a:prstGeom>
          <a:noFill/>
        </p:spPr>
        <p:txBody>
          <a:bodyPr wrap="square" rtlCol="0">
            <a:spAutoFit/>
          </a:bodyPr>
          <a:lstStyle/>
          <a:p>
            <a:r>
              <a:rPr lang="en-GB" sz="1600" b="1" dirty="0" smtClean="0"/>
              <a:t>$121 billion</a:t>
            </a:r>
            <a:endParaRPr lang="en-GB" sz="1600" dirty="0"/>
          </a:p>
        </p:txBody>
      </p:sp>
      <p:sp>
        <p:nvSpPr>
          <p:cNvPr id="27" name="Rectangle 26"/>
          <p:cNvSpPr/>
          <p:nvPr/>
        </p:nvSpPr>
        <p:spPr>
          <a:xfrm>
            <a:off x="6208993" y="5137680"/>
            <a:ext cx="648072" cy="562411"/>
          </a:xfrm>
          <a:prstGeom prst="rect">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b="1" dirty="0">
              <a:solidFill>
                <a:schemeClr val="tx1"/>
              </a:solidFill>
            </a:endParaRPr>
          </a:p>
        </p:txBody>
      </p:sp>
      <p:sp>
        <p:nvSpPr>
          <p:cNvPr id="28" name="TextBox 27"/>
          <p:cNvSpPr txBox="1"/>
          <p:nvPr/>
        </p:nvSpPr>
        <p:spPr>
          <a:xfrm>
            <a:off x="5548772" y="4818639"/>
            <a:ext cx="1471501" cy="338554"/>
          </a:xfrm>
          <a:prstGeom prst="rect">
            <a:avLst/>
          </a:prstGeom>
          <a:noFill/>
        </p:spPr>
        <p:txBody>
          <a:bodyPr wrap="square" rtlCol="0">
            <a:spAutoFit/>
          </a:bodyPr>
          <a:lstStyle/>
          <a:p>
            <a:r>
              <a:rPr lang="en-GB" sz="1600" dirty="0" smtClean="0"/>
              <a:t>IEA 2013 Est.</a:t>
            </a:r>
            <a:endParaRPr lang="en-GB" sz="1600" dirty="0"/>
          </a:p>
        </p:txBody>
      </p:sp>
      <p:sp>
        <p:nvSpPr>
          <p:cNvPr id="30" name="TextBox 29"/>
          <p:cNvSpPr txBox="1"/>
          <p:nvPr/>
        </p:nvSpPr>
        <p:spPr>
          <a:xfrm>
            <a:off x="5272395" y="5335436"/>
            <a:ext cx="1343155" cy="338554"/>
          </a:xfrm>
          <a:prstGeom prst="rect">
            <a:avLst/>
          </a:prstGeom>
          <a:noFill/>
        </p:spPr>
        <p:txBody>
          <a:bodyPr wrap="square" rtlCol="0">
            <a:spAutoFit/>
          </a:bodyPr>
          <a:lstStyle/>
          <a:p>
            <a:r>
              <a:rPr lang="en-GB" sz="1600" b="1" dirty="0" smtClean="0"/>
              <a:t>$550 billion</a:t>
            </a:r>
            <a:endParaRPr lang="en-GB" sz="1600" dirty="0"/>
          </a:p>
        </p:txBody>
      </p:sp>
    </p:spTree>
    <p:extLst>
      <p:ext uri="{BB962C8B-B14F-4D97-AF65-F5344CB8AC3E}">
        <p14:creationId xmlns:p14="http://schemas.microsoft.com/office/powerpoint/2010/main" val="243778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132856"/>
            <a:ext cx="7786687" cy="1080120"/>
          </a:xfrm>
        </p:spPr>
        <p:txBody>
          <a:bodyPr/>
          <a:lstStyle/>
          <a:p>
            <a:pPr algn="ctr">
              <a:lnSpc>
                <a:spcPct val="80000"/>
              </a:lnSpc>
            </a:pPr>
            <a:r>
              <a:rPr lang="en-GB" sz="5400" b="1" dirty="0" smtClean="0"/>
              <a:t>Governing Technology </a:t>
            </a:r>
            <a:endParaRPr lang="en-GB" sz="3200" dirty="0"/>
          </a:p>
        </p:txBody>
      </p:sp>
    </p:spTree>
    <p:extLst>
      <p:ext uri="{BB962C8B-B14F-4D97-AF65-F5344CB8AC3E}">
        <p14:creationId xmlns:p14="http://schemas.microsoft.com/office/powerpoint/2010/main" val="728595485"/>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979" y="2497233"/>
            <a:ext cx="1488763" cy="148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 name="Donut 142"/>
          <p:cNvSpPr>
            <a:spLocks noChangeAspect="1"/>
          </p:cNvSpPr>
          <p:nvPr/>
        </p:nvSpPr>
        <p:spPr>
          <a:xfrm>
            <a:off x="2325773" y="1110741"/>
            <a:ext cx="4401787" cy="4401611"/>
          </a:xfrm>
          <a:prstGeom prst="donut">
            <a:avLst>
              <a:gd name="adj" fmla="val 34453"/>
            </a:avLst>
          </a:prstGeom>
          <a:solidFill>
            <a:schemeClr val="bg1">
              <a:lumMod val="8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00"/>
              </a:solidFill>
            </a:endParaRPr>
          </a:p>
        </p:txBody>
      </p:sp>
      <p:sp>
        <p:nvSpPr>
          <p:cNvPr id="162" name="Block Arc 161"/>
          <p:cNvSpPr/>
          <p:nvPr/>
        </p:nvSpPr>
        <p:spPr>
          <a:xfrm>
            <a:off x="2197905" y="996395"/>
            <a:ext cx="4756603" cy="4594471"/>
          </a:xfrm>
          <a:prstGeom prst="blockArc">
            <a:avLst>
              <a:gd name="adj1" fmla="val 20338567"/>
              <a:gd name="adj2" fmla="val 21229557"/>
              <a:gd name="adj3" fmla="val 389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00"/>
              </a:solidFill>
            </a:endParaRPr>
          </a:p>
        </p:txBody>
      </p:sp>
      <p:sp>
        <p:nvSpPr>
          <p:cNvPr id="2054" name="Donut 291"/>
          <p:cNvSpPr>
            <a:spLocks noChangeArrowheads="1"/>
          </p:cNvSpPr>
          <p:nvPr/>
        </p:nvSpPr>
        <p:spPr bwMode="auto">
          <a:xfrm>
            <a:off x="2037729" y="823652"/>
            <a:ext cx="4967999" cy="4967999"/>
          </a:xfrm>
          <a:custGeom>
            <a:avLst/>
            <a:gdLst>
              <a:gd name="G0" fmla="+- 1209 0 0"/>
              <a:gd name="G1" fmla="+- 21600 0 1209"/>
              <a:gd name="G2" fmla="+- 21600 0 1209"/>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09" y="10800"/>
                </a:moveTo>
                <a:cubicBezTo>
                  <a:pt x="1209" y="16097"/>
                  <a:pt x="5503" y="20391"/>
                  <a:pt x="10800" y="20391"/>
                </a:cubicBezTo>
                <a:cubicBezTo>
                  <a:pt x="16097" y="20391"/>
                  <a:pt x="20391" y="16097"/>
                  <a:pt x="20391" y="10800"/>
                </a:cubicBezTo>
                <a:cubicBezTo>
                  <a:pt x="20391" y="5503"/>
                  <a:pt x="16097" y="1209"/>
                  <a:pt x="10800" y="1209"/>
                </a:cubicBezTo>
                <a:cubicBezTo>
                  <a:pt x="5503" y="1209"/>
                  <a:pt x="1209" y="5503"/>
                  <a:pt x="1209" y="10800"/>
                </a:cubicBezTo>
                <a:close/>
              </a:path>
            </a:pathLst>
          </a:custGeom>
          <a:solidFill>
            <a:schemeClr val="bg1">
              <a:lumMod val="65000"/>
            </a:schemeClr>
          </a:solidFill>
          <a:ln w="25400" algn="ctr">
            <a:noFill/>
            <a:round/>
            <a:headEnd/>
            <a:tailEnd/>
          </a:ln>
        </p:spPr>
        <p:txBody>
          <a:bodyPr vert="horz" wrap="square" lIns="91440" tIns="45720" rIns="91440" bIns="45720" numCol="1" anchor="ctr" anchorCtr="0" compatLnSpc="1">
            <a:prstTxWarp prst="textNoShape">
              <a:avLst/>
            </a:prstTxWarp>
          </a:bodyPr>
          <a:lstStyle/>
          <a:p>
            <a:pPr algn="ctr"/>
            <a:endParaRPr lang="en-US" altLang="en-US" smtClean="0">
              <a:solidFill>
                <a:srgbClr val="000000"/>
              </a:solidFill>
              <a:latin typeface="Arial" pitchFamily="34" charset="0"/>
              <a:cs typeface="Arial" pitchFamily="34" charset="0"/>
            </a:endParaRPr>
          </a:p>
        </p:txBody>
      </p:sp>
      <p:sp>
        <p:nvSpPr>
          <p:cNvPr id="2055" name="WordArt 8"/>
          <p:cNvSpPr>
            <a:spLocks noChangeArrowheads="1" noChangeShapeType="1" noTextEdit="1"/>
          </p:cNvSpPr>
          <p:nvPr/>
        </p:nvSpPr>
        <p:spPr bwMode="auto">
          <a:xfrm>
            <a:off x="2150301" y="1068453"/>
            <a:ext cx="4725955" cy="4614660"/>
          </a:xfrm>
          <a:prstGeom prst="rect">
            <a:avLst/>
          </a:prstGeom>
          <a:noFill/>
          <a:extLst>
            <a:ext uri="{91240B29-F687-4F45-9708-019B960494DF}">
              <a14:hiddenLine xmlns:a14="http://schemas.microsoft.com/office/drawing/2010/main" w="19050">
                <a:solidFill>
                  <a:srgbClr val="C4BC96"/>
                </a:solidFill>
                <a:round/>
                <a:headEnd/>
                <a:tailEnd/>
              </a14:hiddenLine>
            </a:ext>
          </a:extLst>
        </p:spPr>
        <p:txBody>
          <a:bodyPr wrap="none" fromWordArt="1">
            <a:prstTxWarp prst="textArchDown">
              <a:avLst>
                <a:gd name="adj" fmla="val 20184829"/>
              </a:avLst>
            </a:prstTxWarp>
          </a:bodyPr>
          <a:lstStyle/>
          <a:p>
            <a:pPr algn="ctr"/>
            <a:r>
              <a:rPr lang="en-GB" sz="3600" kern="10" spc="720" dirty="0" smtClean="0">
                <a:solidFill>
                  <a:srgbClr val="FF0000"/>
                </a:solidFill>
                <a:effectLst>
                  <a:outerShdw dist="28398" dir="12393903" algn="ctr" rotWithShape="0">
                    <a:srgbClr val="C6D9F1">
                      <a:alpha val="50000"/>
                    </a:srgbClr>
                  </a:outerShdw>
                </a:effectLst>
                <a:latin typeface="Arial Black"/>
              </a:rPr>
              <a:t>    </a:t>
            </a:r>
            <a:r>
              <a:rPr lang="en-GB" sz="3600" kern="10" spc="720" dirty="0" smtClean="0">
                <a:solidFill>
                  <a:srgbClr val="000000"/>
                </a:solidFill>
                <a:effectLst>
                  <a:outerShdw dist="28398" dir="12393903" algn="ctr" rotWithShape="0">
                    <a:srgbClr val="C6D9F1">
                      <a:alpha val="50000"/>
                    </a:srgbClr>
                  </a:outerShdw>
                </a:effectLst>
                <a:latin typeface="Arial Black"/>
              </a:rPr>
              <a:t>             safe planetary boundary               </a:t>
            </a:r>
            <a:endParaRPr lang="en-GB" sz="3600" kern="10" spc="720" dirty="0">
              <a:solidFill>
                <a:srgbClr val="000000"/>
              </a:solidFill>
              <a:latin typeface="Arial Black"/>
            </a:endParaRPr>
          </a:p>
        </p:txBody>
      </p:sp>
      <p:grpSp>
        <p:nvGrpSpPr>
          <p:cNvPr id="118" name="Group 117"/>
          <p:cNvGrpSpPr/>
          <p:nvPr/>
        </p:nvGrpSpPr>
        <p:grpSpPr>
          <a:xfrm>
            <a:off x="410883" y="109348"/>
            <a:ext cx="8055532" cy="6492705"/>
            <a:chOff x="-260219" y="-493488"/>
            <a:chExt cx="8055979" cy="6493042"/>
          </a:xfrm>
        </p:grpSpPr>
        <p:grpSp>
          <p:nvGrpSpPr>
            <p:cNvPr id="119" name="Group 118"/>
            <p:cNvGrpSpPr/>
            <p:nvPr/>
          </p:nvGrpSpPr>
          <p:grpSpPr>
            <a:xfrm>
              <a:off x="650970" y="-493488"/>
              <a:ext cx="6518349" cy="6159144"/>
              <a:chOff x="-405319" y="-493488"/>
              <a:chExt cx="6518349" cy="6159144"/>
            </a:xfrm>
          </p:grpSpPr>
          <p:cxnSp>
            <p:nvCxnSpPr>
              <p:cNvPr id="128" name="Straight Connector 127"/>
              <p:cNvCxnSpPr/>
              <p:nvPr/>
            </p:nvCxnSpPr>
            <p:spPr>
              <a:xfrm>
                <a:off x="2352986" y="-493488"/>
                <a:ext cx="463213" cy="2486223"/>
              </a:xfrm>
              <a:prstGeom prst="line">
                <a:avLst/>
              </a:prstGeom>
              <a:ln/>
            </p:spPr>
            <p:style>
              <a:lnRef idx="1">
                <a:schemeClr val="dk1"/>
              </a:lnRef>
              <a:fillRef idx="0">
                <a:schemeClr val="dk1"/>
              </a:fillRef>
              <a:effectRef idx="0">
                <a:schemeClr val="dk1"/>
              </a:effectRef>
              <a:fontRef idx="minor">
                <a:schemeClr val="tx1"/>
              </a:fontRef>
            </p:style>
          </p:cxnSp>
          <p:cxnSp>
            <p:nvCxnSpPr>
              <p:cNvPr id="129" name="Straight Connector 128"/>
              <p:cNvCxnSpPr/>
              <p:nvPr/>
            </p:nvCxnSpPr>
            <p:spPr>
              <a:xfrm>
                <a:off x="561108" y="398626"/>
                <a:ext cx="1791879" cy="1939152"/>
              </a:xfrm>
              <a:prstGeom prst="line">
                <a:avLst/>
              </a:prstGeom>
              <a:ln/>
            </p:spPr>
            <p:style>
              <a:lnRef idx="1">
                <a:schemeClr val="dk1"/>
              </a:lnRef>
              <a:fillRef idx="0">
                <a:schemeClr val="dk1"/>
              </a:fillRef>
              <a:effectRef idx="0">
                <a:schemeClr val="dk1"/>
              </a:effectRef>
              <a:fontRef idx="minor">
                <a:schemeClr val="tx1"/>
              </a:fontRef>
            </p:style>
          </p:cxnSp>
          <p:cxnSp>
            <p:nvCxnSpPr>
              <p:cNvPr id="130" name="Straight Connector 129"/>
              <p:cNvCxnSpPr/>
              <p:nvPr/>
            </p:nvCxnSpPr>
            <p:spPr>
              <a:xfrm flipH="1">
                <a:off x="3060876" y="-143176"/>
                <a:ext cx="1555856" cy="2321407"/>
              </a:xfrm>
              <a:prstGeom prst="line">
                <a:avLst/>
              </a:prstGeom>
              <a:ln/>
            </p:spPr>
            <p:style>
              <a:lnRef idx="1">
                <a:schemeClr val="dk1"/>
              </a:lnRef>
              <a:fillRef idx="0">
                <a:schemeClr val="dk1"/>
              </a:fillRef>
              <a:effectRef idx="0">
                <a:schemeClr val="dk1"/>
              </a:effectRef>
              <a:fontRef idx="minor">
                <a:schemeClr val="tx1"/>
              </a:fontRef>
            </p:style>
          </p:cxnSp>
          <p:cxnSp>
            <p:nvCxnSpPr>
              <p:cNvPr id="131" name="Straight Connector 130"/>
              <p:cNvCxnSpPr/>
              <p:nvPr/>
            </p:nvCxnSpPr>
            <p:spPr>
              <a:xfrm flipH="1">
                <a:off x="3420936" y="1528076"/>
                <a:ext cx="2497843" cy="929318"/>
              </a:xfrm>
              <a:prstGeom prst="line">
                <a:avLst/>
              </a:prstGeom>
              <a:ln/>
            </p:spPr>
            <p:style>
              <a:lnRef idx="1">
                <a:schemeClr val="dk1"/>
              </a:lnRef>
              <a:fillRef idx="0">
                <a:schemeClr val="dk1"/>
              </a:fillRef>
              <a:effectRef idx="0">
                <a:schemeClr val="dk1"/>
              </a:effectRef>
              <a:fontRef idx="minor">
                <a:schemeClr val="tx1"/>
              </a:fontRef>
            </p:style>
          </p:cxnSp>
          <p:cxnSp>
            <p:nvCxnSpPr>
              <p:cNvPr id="132" name="Straight Connector 131"/>
              <p:cNvCxnSpPr/>
              <p:nvPr/>
            </p:nvCxnSpPr>
            <p:spPr>
              <a:xfrm flipH="1" flipV="1">
                <a:off x="3420936" y="2816243"/>
                <a:ext cx="2692094" cy="845597"/>
              </a:xfrm>
              <a:prstGeom prst="line">
                <a:avLst/>
              </a:prstGeom>
              <a:ln/>
            </p:spPr>
            <p:style>
              <a:lnRef idx="1">
                <a:schemeClr val="dk1"/>
              </a:lnRef>
              <a:fillRef idx="0">
                <a:schemeClr val="dk1"/>
              </a:fillRef>
              <a:effectRef idx="0">
                <a:schemeClr val="dk1"/>
              </a:effectRef>
              <a:fontRef idx="minor">
                <a:schemeClr val="tx1"/>
              </a:fontRef>
            </p:style>
          </p:cxnSp>
          <p:cxnSp>
            <p:nvCxnSpPr>
              <p:cNvPr id="133" name="Straight Connector 132"/>
              <p:cNvCxnSpPr/>
              <p:nvPr/>
            </p:nvCxnSpPr>
            <p:spPr>
              <a:xfrm flipH="1" flipV="1">
                <a:off x="3201745" y="3239041"/>
                <a:ext cx="1285995" cy="2343424"/>
              </a:xfrm>
              <a:prstGeom prst="line">
                <a:avLst/>
              </a:prstGeom>
              <a:ln/>
            </p:spPr>
            <p:style>
              <a:lnRef idx="1">
                <a:schemeClr val="dk1"/>
              </a:lnRef>
              <a:fillRef idx="0">
                <a:schemeClr val="dk1"/>
              </a:fillRef>
              <a:effectRef idx="0">
                <a:schemeClr val="dk1"/>
              </a:effectRef>
              <a:fontRef idx="minor">
                <a:schemeClr val="tx1"/>
              </a:fontRef>
            </p:style>
          </p:cxnSp>
          <p:cxnSp>
            <p:nvCxnSpPr>
              <p:cNvPr id="134" name="Straight Connector 133"/>
              <p:cNvCxnSpPr/>
              <p:nvPr/>
            </p:nvCxnSpPr>
            <p:spPr>
              <a:xfrm>
                <a:off x="-405319" y="2337778"/>
                <a:ext cx="2602052" cy="301163"/>
              </a:xfrm>
              <a:prstGeom prst="line">
                <a:avLst/>
              </a:prstGeom>
              <a:ln/>
            </p:spPr>
            <p:style>
              <a:lnRef idx="1">
                <a:schemeClr val="dk1"/>
              </a:lnRef>
              <a:fillRef idx="0">
                <a:schemeClr val="dk1"/>
              </a:fillRef>
              <a:effectRef idx="0">
                <a:schemeClr val="dk1"/>
              </a:effectRef>
              <a:fontRef idx="minor">
                <a:schemeClr val="tx1"/>
              </a:fontRef>
            </p:style>
          </p:cxnSp>
          <p:cxnSp>
            <p:nvCxnSpPr>
              <p:cNvPr id="135" name="Straight Connector 134"/>
              <p:cNvCxnSpPr/>
              <p:nvPr/>
            </p:nvCxnSpPr>
            <p:spPr>
              <a:xfrm flipV="1">
                <a:off x="-8107" y="3042372"/>
                <a:ext cx="2361093" cy="1313837"/>
              </a:xfrm>
              <a:prstGeom prst="line">
                <a:avLst/>
              </a:prstGeom>
              <a:ln/>
            </p:spPr>
            <p:style>
              <a:lnRef idx="1">
                <a:schemeClr val="dk1"/>
              </a:lnRef>
              <a:fillRef idx="0">
                <a:schemeClr val="dk1"/>
              </a:fillRef>
              <a:effectRef idx="0">
                <a:schemeClr val="dk1"/>
              </a:effectRef>
              <a:fontRef idx="minor">
                <a:schemeClr val="tx1"/>
              </a:fontRef>
            </p:style>
          </p:cxnSp>
          <p:cxnSp>
            <p:nvCxnSpPr>
              <p:cNvPr id="136" name="Straight Connector 135"/>
              <p:cNvCxnSpPr/>
              <p:nvPr/>
            </p:nvCxnSpPr>
            <p:spPr>
              <a:xfrm flipV="1">
                <a:off x="1672430" y="3239041"/>
                <a:ext cx="1045377" cy="2426615"/>
              </a:xfrm>
              <a:prstGeom prst="line">
                <a:avLst/>
              </a:prstGeom>
              <a:ln/>
            </p:spPr>
            <p:style>
              <a:lnRef idx="1">
                <a:schemeClr val="dk1"/>
              </a:lnRef>
              <a:fillRef idx="0">
                <a:schemeClr val="dk1"/>
              </a:fillRef>
              <a:effectRef idx="0">
                <a:schemeClr val="dk1"/>
              </a:effectRef>
              <a:fontRef idx="minor">
                <a:schemeClr val="tx1"/>
              </a:fontRef>
            </p:style>
          </p:cxnSp>
        </p:grpSp>
        <p:sp>
          <p:nvSpPr>
            <p:cNvPr id="120" name="Text Box 2"/>
            <p:cNvSpPr txBox="1">
              <a:spLocks noChangeArrowheads="1"/>
            </p:cNvSpPr>
            <p:nvPr/>
          </p:nvSpPr>
          <p:spPr bwMode="auto">
            <a:xfrm>
              <a:off x="3774096" y="-265335"/>
              <a:ext cx="1709721" cy="309381"/>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nSpc>
                  <a:spcPct val="115000"/>
                </a:lnSpc>
                <a:spcAft>
                  <a:spcPts val="1000"/>
                </a:spcAft>
              </a:pPr>
              <a:r>
                <a:rPr lang="en-GB" sz="1400" b="1" dirty="0">
                  <a:solidFill>
                    <a:srgbClr val="000000"/>
                  </a:solidFill>
                  <a:latin typeface="Arial"/>
                  <a:ea typeface="Calibri"/>
                </a:rPr>
                <a:t>Climate Change</a:t>
              </a:r>
              <a:endParaRPr lang="en-GB" sz="1400" dirty="0">
                <a:solidFill>
                  <a:srgbClr val="000000"/>
                </a:solidFill>
                <a:latin typeface="Arial"/>
                <a:ea typeface="Calibri"/>
              </a:endParaRPr>
            </a:p>
          </p:txBody>
        </p:sp>
        <p:sp>
          <p:nvSpPr>
            <p:cNvPr id="122" name="Text Box 2"/>
            <p:cNvSpPr txBox="1">
              <a:spLocks noChangeArrowheads="1"/>
            </p:cNvSpPr>
            <p:nvPr/>
          </p:nvSpPr>
          <p:spPr bwMode="auto">
            <a:xfrm>
              <a:off x="5885643" y="4499494"/>
              <a:ext cx="1637030" cy="265430"/>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Atmospheric aerosol loading</a:t>
              </a:r>
              <a:endParaRPr lang="en-GB" sz="1400" dirty="0">
                <a:solidFill>
                  <a:srgbClr val="000000"/>
                </a:solidFill>
                <a:latin typeface="Arial"/>
                <a:ea typeface="Calibri"/>
              </a:endParaRPr>
            </a:p>
          </p:txBody>
        </p:sp>
        <p:sp>
          <p:nvSpPr>
            <p:cNvPr id="123" name="Text Box 2"/>
            <p:cNvSpPr txBox="1">
              <a:spLocks noChangeArrowheads="1"/>
            </p:cNvSpPr>
            <p:nvPr/>
          </p:nvSpPr>
          <p:spPr bwMode="auto">
            <a:xfrm>
              <a:off x="-260219" y="3150119"/>
              <a:ext cx="1477926" cy="446567"/>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Freshwater use</a:t>
              </a:r>
              <a:endParaRPr lang="en-GB" sz="1400" dirty="0">
                <a:solidFill>
                  <a:srgbClr val="000000"/>
                </a:solidFill>
                <a:latin typeface="Arial"/>
                <a:ea typeface="Calibri"/>
              </a:endParaRPr>
            </a:p>
          </p:txBody>
        </p:sp>
        <p:sp>
          <p:nvSpPr>
            <p:cNvPr id="124" name="Text Box 2"/>
            <p:cNvSpPr txBox="1">
              <a:spLocks noChangeArrowheads="1"/>
            </p:cNvSpPr>
            <p:nvPr/>
          </p:nvSpPr>
          <p:spPr bwMode="auto">
            <a:xfrm>
              <a:off x="6413808" y="2337778"/>
              <a:ext cx="1381952" cy="478465"/>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Stratospheric ozone depletion</a:t>
              </a:r>
              <a:endParaRPr lang="en-GB" sz="1400" dirty="0">
                <a:solidFill>
                  <a:srgbClr val="000000"/>
                </a:solidFill>
                <a:latin typeface="Arial"/>
                <a:ea typeface="Calibri"/>
              </a:endParaRPr>
            </a:p>
          </p:txBody>
        </p:sp>
        <p:sp>
          <p:nvSpPr>
            <p:cNvPr id="125" name="Text Box 2"/>
            <p:cNvSpPr txBox="1">
              <a:spLocks noChangeArrowheads="1"/>
            </p:cNvSpPr>
            <p:nvPr/>
          </p:nvSpPr>
          <p:spPr bwMode="auto">
            <a:xfrm>
              <a:off x="5691392" y="560674"/>
              <a:ext cx="1477926" cy="531141"/>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nSpc>
                  <a:spcPct val="115000"/>
                </a:lnSpc>
                <a:spcAft>
                  <a:spcPts val="1000"/>
                </a:spcAft>
              </a:pPr>
              <a:r>
                <a:rPr lang="en-GB" sz="1400" b="1" dirty="0" smtClean="0">
                  <a:solidFill>
                    <a:srgbClr val="000000"/>
                  </a:solidFill>
                  <a:latin typeface="Arial"/>
                  <a:ea typeface="Calibri"/>
                </a:rPr>
                <a:t>Novel entities</a:t>
              </a:r>
              <a:endParaRPr lang="en-GB" sz="1400" dirty="0">
                <a:solidFill>
                  <a:srgbClr val="000000"/>
                </a:solidFill>
                <a:latin typeface="Arial"/>
                <a:ea typeface="Calibri"/>
              </a:endParaRPr>
            </a:p>
          </p:txBody>
        </p:sp>
        <p:sp>
          <p:nvSpPr>
            <p:cNvPr id="127" name="Text Box 2"/>
            <p:cNvSpPr txBox="1">
              <a:spLocks noChangeArrowheads="1"/>
            </p:cNvSpPr>
            <p:nvPr/>
          </p:nvSpPr>
          <p:spPr bwMode="auto">
            <a:xfrm>
              <a:off x="650970" y="4909794"/>
              <a:ext cx="1741077" cy="510363"/>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Biogeochemical flows</a:t>
              </a:r>
              <a:endParaRPr lang="en-GB" sz="1400" dirty="0">
                <a:solidFill>
                  <a:srgbClr val="000000"/>
                </a:solidFill>
                <a:latin typeface="Arial"/>
                <a:ea typeface="Calibri"/>
              </a:endParaRPr>
            </a:p>
          </p:txBody>
        </p:sp>
        <p:sp>
          <p:nvSpPr>
            <p:cNvPr id="126" name="Text Box 2"/>
            <p:cNvSpPr txBox="1">
              <a:spLocks noChangeArrowheads="1"/>
            </p:cNvSpPr>
            <p:nvPr/>
          </p:nvSpPr>
          <p:spPr bwMode="auto">
            <a:xfrm>
              <a:off x="1775095" y="-270167"/>
              <a:ext cx="1477926" cy="292395"/>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Biosphere integrity</a:t>
              </a:r>
              <a:endParaRPr lang="en-GB" sz="1400" dirty="0">
                <a:solidFill>
                  <a:srgbClr val="000000"/>
                </a:solidFill>
                <a:latin typeface="Arial"/>
                <a:ea typeface="Calibri"/>
              </a:endParaRPr>
            </a:p>
          </p:txBody>
        </p:sp>
        <p:sp>
          <p:nvSpPr>
            <p:cNvPr id="121" name="Text Box 2"/>
            <p:cNvSpPr txBox="1">
              <a:spLocks noChangeArrowheads="1"/>
            </p:cNvSpPr>
            <p:nvPr/>
          </p:nvSpPr>
          <p:spPr bwMode="auto">
            <a:xfrm>
              <a:off x="3532124" y="5479479"/>
              <a:ext cx="1451819" cy="520075"/>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Ocean acidification</a:t>
              </a:r>
              <a:endParaRPr lang="en-GB" sz="1400" dirty="0">
                <a:solidFill>
                  <a:srgbClr val="000000"/>
                </a:solidFill>
                <a:latin typeface="Arial"/>
                <a:ea typeface="Calibri"/>
              </a:endParaRPr>
            </a:p>
          </p:txBody>
        </p:sp>
      </p:grpSp>
      <p:sp>
        <p:nvSpPr>
          <p:cNvPr id="138" name="Text Box 1"/>
          <p:cNvSpPr txBox="1">
            <a:spLocks noChangeArrowheads="1"/>
          </p:cNvSpPr>
          <p:nvPr/>
        </p:nvSpPr>
        <p:spPr bwMode="auto">
          <a:xfrm>
            <a:off x="687581" y="1759585"/>
            <a:ext cx="147796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sz="1400" b="1" dirty="0" smtClean="0">
                <a:solidFill>
                  <a:srgbClr val="000000"/>
                </a:solidFill>
                <a:latin typeface="Arial" pitchFamily="34" charset="0"/>
                <a:ea typeface="Calibri" pitchFamily="34" charset="0"/>
                <a:cs typeface="Arial" pitchFamily="34" charset="0"/>
              </a:rPr>
              <a:t>Land system change</a:t>
            </a:r>
            <a:endParaRPr lang="en-US" altLang="en-US" sz="1400" dirty="0" smtClean="0">
              <a:solidFill>
                <a:srgbClr val="000000"/>
              </a:solidFill>
              <a:latin typeface="Arial" pitchFamily="34" charset="0"/>
              <a:cs typeface="Arial" pitchFamily="34" charset="0"/>
            </a:endParaRPr>
          </a:p>
        </p:txBody>
      </p:sp>
      <p:sp>
        <p:nvSpPr>
          <p:cNvPr id="82" name="WordArt 8"/>
          <p:cNvSpPr>
            <a:spLocks noChangeArrowheads="1" noChangeShapeType="1" noTextEdit="1"/>
          </p:cNvSpPr>
          <p:nvPr/>
        </p:nvSpPr>
        <p:spPr bwMode="auto">
          <a:xfrm rot="16200000">
            <a:off x="2309863" y="543980"/>
            <a:ext cx="7039853" cy="6269396"/>
          </a:xfrm>
          <a:prstGeom prst="rect">
            <a:avLst/>
          </a:prstGeom>
          <a:noFill/>
          <a:extLst>
            <a:ext uri="{91240B29-F687-4F45-9708-019B960494DF}">
              <a14:hiddenLine xmlns:a14="http://schemas.microsoft.com/office/drawing/2010/main" w="19050">
                <a:solidFill>
                  <a:srgbClr val="C4BC96"/>
                </a:solidFill>
                <a:round/>
                <a:headEnd/>
                <a:tailEnd/>
              </a14:hiddenLine>
            </a:ext>
          </a:extLst>
        </p:spPr>
        <p:txBody>
          <a:bodyPr wrap="none" fromWordArt="1">
            <a:prstTxWarp prst="textArchDown">
              <a:avLst>
                <a:gd name="adj" fmla="val 19704430"/>
              </a:avLst>
            </a:prstTxWarp>
          </a:bodyPr>
          <a:lstStyle/>
          <a:p>
            <a:pPr algn="ctr"/>
            <a:r>
              <a:rPr lang="en-GB" sz="3600" kern="10" spc="720" dirty="0" smtClean="0">
                <a:solidFill>
                  <a:srgbClr val="FF0000"/>
                </a:solidFill>
                <a:effectLst>
                  <a:outerShdw dist="28398" dir="12393903" algn="ctr" rotWithShape="0">
                    <a:srgbClr val="C6D9F1">
                      <a:alpha val="50000"/>
                    </a:srgbClr>
                  </a:outerShdw>
                </a:effectLst>
                <a:latin typeface="Arial Black"/>
              </a:rPr>
              <a:t>    </a:t>
            </a:r>
            <a:r>
              <a:rPr lang="en-GB" sz="3600" kern="10" spc="720" dirty="0" smtClean="0">
                <a:solidFill>
                  <a:srgbClr val="000000"/>
                </a:solidFill>
                <a:effectLst>
                  <a:outerShdw dist="28398" dir="12393903" algn="ctr" rotWithShape="0">
                    <a:srgbClr val="C6D9F1">
                      <a:alpha val="50000"/>
                    </a:srgbClr>
                  </a:outerShdw>
                </a:effectLst>
                <a:latin typeface="Arial Black"/>
              </a:rPr>
              <a:t>             </a:t>
            </a:r>
            <a:r>
              <a:rPr lang="en-GB" sz="3600" kern="10" spc="720" dirty="0" smtClean="0">
                <a:solidFill>
                  <a:srgbClr val="000000"/>
                </a:solidFill>
                <a:effectLst>
                  <a:outerShdw dist="28398" dir="12393903" algn="ctr" rotWithShape="0">
                    <a:srgbClr val="C6D9F1">
                      <a:alpha val="50000"/>
                    </a:srgbClr>
                  </a:outerShdw>
                </a:effectLst>
                <a:latin typeface="Castellar" panose="020A0402060406010301" pitchFamily="18" charset="0"/>
              </a:rPr>
              <a:t>Zone of Uncertainty              </a:t>
            </a:r>
            <a:endParaRPr lang="en-GB" sz="3600" kern="10" spc="720" dirty="0">
              <a:solidFill>
                <a:srgbClr val="000000"/>
              </a:solidFill>
              <a:latin typeface="Castellar" panose="020A0402060406010301" pitchFamily="18" charset="0"/>
            </a:endParaRPr>
          </a:p>
        </p:txBody>
      </p:sp>
      <p:sp>
        <p:nvSpPr>
          <p:cNvPr id="84" name="WordArt 8"/>
          <p:cNvSpPr>
            <a:spLocks noChangeArrowheads="1" noChangeShapeType="1" noTextEdit="1"/>
          </p:cNvSpPr>
          <p:nvPr/>
        </p:nvSpPr>
        <p:spPr bwMode="auto">
          <a:xfrm rot="5400000">
            <a:off x="-277724" y="696380"/>
            <a:ext cx="7039853" cy="6269396"/>
          </a:xfrm>
          <a:prstGeom prst="rect">
            <a:avLst/>
          </a:prstGeom>
          <a:noFill/>
          <a:extLst>
            <a:ext uri="{91240B29-F687-4F45-9708-019B960494DF}">
              <a14:hiddenLine xmlns:a14="http://schemas.microsoft.com/office/drawing/2010/main" w="19050">
                <a:solidFill>
                  <a:srgbClr val="C4BC96"/>
                </a:solidFill>
                <a:round/>
                <a:headEnd/>
                <a:tailEnd/>
              </a14:hiddenLine>
            </a:ext>
          </a:extLst>
        </p:spPr>
        <p:txBody>
          <a:bodyPr wrap="none" fromWordArt="1">
            <a:prstTxWarp prst="textArchDown">
              <a:avLst>
                <a:gd name="adj" fmla="val 19704430"/>
              </a:avLst>
            </a:prstTxWarp>
          </a:bodyPr>
          <a:lstStyle/>
          <a:p>
            <a:pPr algn="ctr"/>
            <a:r>
              <a:rPr lang="en-GB" sz="3600" kern="10" spc="720" dirty="0" smtClean="0">
                <a:solidFill>
                  <a:srgbClr val="FF0000"/>
                </a:solidFill>
                <a:effectLst>
                  <a:outerShdw dist="28398" dir="12393903" algn="ctr" rotWithShape="0">
                    <a:srgbClr val="C6D9F1">
                      <a:alpha val="50000"/>
                    </a:srgbClr>
                  </a:outerShdw>
                </a:effectLst>
                <a:latin typeface="Arial Black"/>
              </a:rPr>
              <a:t>    </a:t>
            </a:r>
            <a:r>
              <a:rPr lang="en-GB" sz="3600" kern="10" spc="720" dirty="0" smtClean="0">
                <a:solidFill>
                  <a:srgbClr val="000000"/>
                </a:solidFill>
                <a:effectLst>
                  <a:outerShdw dist="28398" dir="12393903" algn="ctr" rotWithShape="0">
                    <a:srgbClr val="C6D9F1">
                      <a:alpha val="50000"/>
                    </a:srgbClr>
                  </a:outerShdw>
                </a:effectLst>
                <a:latin typeface="Arial Black"/>
              </a:rPr>
              <a:t>             </a:t>
            </a:r>
            <a:r>
              <a:rPr lang="en-GB" sz="3600" kern="10" spc="720" dirty="0" smtClean="0">
                <a:solidFill>
                  <a:srgbClr val="000000"/>
                </a:solidFill>
                <a:effectLst>
                  <a:outerShdw dist="28398" dir="12393903" algn="ctr" rotWithShape="0">
                    <a:srgbClr val="C6D9F1">
                      <a:alpha val="50000"/>
                    </a:srgbClr>
                  </a:outerShdw>
                </a:effectLst>
                <a:latin typeface="Castellar" panose="020A0402060406010301" pitchFamily="18" charset="0"/>
              </a:rPr>
              <a:t>Zone of Uncertainty              </a:t>
            </a:r>
            <a:endParaRPr lang="en-GB" sz="3600" kern="10" spc="720" dirty="0">
              <a:solidFill>
                <a:srgbClr val="000000"/>
              </a:solidFill>
              <a:latin typeface="Castellar" panose="020A0402060406010301" pitchFamily="18" charset="0"/>
            </a:endParaRPr>
          </a:p>
        </p:txBody>
      </p:sp>
    </p:spTree>
    <p:extLst>
      <p:ext uri="{BB962C8B-B14F-4D97-AF65-F5344CB8AC3E}">
        <p14:creationId xmlns:p14="http://schemas.microsoft.com/office/powerpoint/2010/main" val="3595178866"/>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Donut 142"/>
          <p:cNvSpPr>
            <a:spLocks noChangeAspect="1"/>
          </p:cNvSpPr>
          <p:nvPr/>
        </p:nvSpPr>
        <p:spPr>
          <a:xfrm>
            <a:off x="2325773" y="1110741"/>
            <a:ext cx="4401787" cy="4401611"/>
          </a:xfrm>
          <a:prstGeom prst="donut">
            <a:avLst>
              <a:gd name="adj" fmla="val 16203"/>
            </a:avLst>
          </a:prstGeom>
          <a:solidFill>
            <a:schemeClr val="bg1">
              <a:lumMod val="8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00"/>
              </a:solidFill>
            </a:endParaRPr>
          </a:p>
        </p:txBody>
      </p:sp>
      <p:sp>
        <p:nvSpPr>
          <p:cNvPr id="162" name="Block Arc 161"/>
          <p:cNvSpPr/>
          <p:nvPr/>
        </p:nvSpPr>
        <p:spPr>
          <a:xfrm>
            <a:off x="2197905" y="996395"/>
            <a:ext cx="4756603" cy="4594471"/>
          </a:xfrm>
          <a:prstGeom prst="blockArc">
            <a:avLst>
              <a:gd name="adj1" fmla="val 20338567"/>
              <a:gd name="adj2" fmla="val 21229557"/>
              <a:gd name="adj3" fmla="val 389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00"/>
              </a:solidFill>
            </a:endParaRPr>
          </a:p>
        </p:txBody>
      </p:sp>
      <p:grpSp>
        <p:nvGrpSpPr>
          <p:cNvPr id="6" name="Group 5"/>
          <p:cNvGrpSpPr/>
          <p:nvPr/>
        </p:nvGrpSpPr>
        <p:grpSpPr>
          <a:xfrm>
            <a:off x="3335937" y="2026180"/>
            <a:ext cx="2423688" cy="2016223"/>
            <a:chOff x="1604089" y="1413859"/>
            <a:chExt cx="2423824" cy="2016328"/>
          </a:xfrm>
        </p:grpSpPr>
        <p:cxnSp>
          <p:nvCxnSpPr>
            <p:cNvPr id="19" name="Straight Connector 18"/>
            <p:cNvCxnSpPr/>
            <p:nvPr/>
          </p:nvCxnSpPr>
          <p:spPr>
            <a:xfrm>
              <a:off x="2731695" y="1413859"/>
              <a:ext cx="77391" cy="1222026"/>
            </a:xfrm>
            <a:prstGeom prst="line">
              <a:avLst/>
            </a:prstGeom>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1973501" y="1557883"/>
              <a:ext cx="845593" cy="1070119"/>
            </a:xfrm>
            <a:prstGeom prst="line">
              <a:avLst/>
            </a:prstGeom>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H="1">
              <a:off x="2806264" y="1557883"/>
              <a:ext cx="717563" cy="1071697"/>
            </a:xfrm>
            <a:prstGeom prst="line">
              <a:avLst/>
            </a:prstGeom>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H="1">
              <a:off x="2806265" y="2060878"/>
              <a:ext cx="1221648" cy="560336"/>
            </a:xfrm>
            <a:prstGeom prst="line">
              <a:avLst/>
            </a:prstGeom>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flipV="1">
              <a:off x="2806262" y="2632844"/>
              <a:ext cx="1221651" cy="129559"/>
            </a:xfrm>
            <a:prstGeom prst="line">
              <a:avLst/>
            </a:prstGeom>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H="1" flipV="1">
              <a:off x="2806265" y="2632843"/>
              <a:ext cx="1077624" cy="797344"/>
            </a:xfrm>
            <a:prstGeom prst="line">
              <a:avLst/>
            </a:prstGeom>
            <a:ln/>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1604089" y="2250710"/>
              <a:ext cx="1202173" cy="370746"/>
            </a:xfrm>
            <a:prstGeom prst="line">
              <a:avLst/>
            </a:prstGeom>
            <a:ln/>
          </p:spPr>
          <p:style>
            <a:lnRef idx="1">
              <a:schemeClr val="dk1"/>
            </a:lnRef>
            <a:fillRef idx="0">
              <a:schemeClr val="dk1"/>
            </a:fillRef>
            <a:effectRef idx="0">
              <a:schemeClr val="dk1"/>
            </a:effectRef>
            <a:fontRef idx="minor">
              <a:schemeClr val="tx1"/>
            </a:fontRef>
          </p:style>
        </p:cxnSp>
      </p:grpSp>
      <p:cxnSp>
        <p:nvCxnSpPr>
          <p:cNvPr id="48" name="Straight Connector 47"/>
          <p:cNvCxnSpPr/>
          <p:nvPr/>
        </p:nvCxnSpPr>
        <p:spPr>
          <a:xfrm flipH="1" flipV="1">
            <a:off x="4522056" y="3262128"/>
            <a:ext cx="411552" cy="1096627"/>
          </a:xfrm>
          <a:prstGeom prst="line">
            <a:avLst/>
          </a:prstGeom>
          <a:ln/>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a:xfrm flipV="1">
            <a:off x="4245318" y="3256383"/>
            <a:ext cx="285895" cy="1224598"/>
          </a:xfrm>
          <a:prstGeom prst="line">
            <a:avLst/>
          </a:prstGeom>
          <a:ln/>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flipV="1">
            <a:off x="3325237" y="3233471"/>
            <a:ext cx="1196819" cy="282363"/>
          </a:xfrm>
          <a:prstGeom prst="line">
            <a:avLst/>
          </a:prstGeom>
          <a:ln/>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flipV="1">
            <a:off x="3569049" y="3233715"/>
            <a:ext cx="959023" cy="885820"/>
          </a:xfrm>
          <a:prstGeom prst="line">
            <a:avLst/>
          </a:prstGeom>
          <a:ln/>
        </p:spPr>
        <p:style>
          <a:lnRef idx="1">
            <a:schemeClr val="dk1"/>
          </a:lnRef>
          <a:fillRef idx="0">
            <a:schemeClr val="dk1"/>
          </a:fillRef>
          <a:effectRef idx="0">
            <a:schemeClr val="dk1"/>
          </a:effectRef>
          <a:fontRef idx="minor">
            <a:schemeClr val="tx1"/>
          </a:fontRef>
        </p:style>
      </p:cxnSp>
      <p:sp>
        <p:nvSpPr>
          <p:cNvPr id="2054" name="Donut 291"/>
          <p:cNvSpPr>
            <a:spLocks noChangeArrowheads="1"/>
          </p:cNvSpPr>
          <p:nvPr/>
        </p:nvSpPr>
        <p:spPr bwMode="auto">
          <a:xfrm>
            <a:off x="2037729" y="823652"/>
            <a:ext cx="4967999" cy="4967999"/>
          </a:xfrm>
          <a:custGeom>
            <a:avLst/>
            <a:gdLst>
              <a:gd name="G0" fmla="+- 1209 0 0"/>
              <a:gd name="G1" fmla="+- 21600 0 1209"/>
              <a:gd name="G2" fmla="+- 21600 0 1209"/>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09" y="10800"/>
                </a:moveTo>
                <a:cubicBezTo>
                  <a:pt x="1209" y="16097"/>
                  <a:pt x="5503" y="20391"/>
                  <a:pt x="10800" y="20391"/>
                </a:cubicBezTo>
                <a:cubicBezTo>
                  <a:pt x="16097" y="20391"/>
                  <a:pt x="20391" y="16097"/>
                  <a:pt x="20391" y="10800"/>
                </a:cubicBezTo>
                <a:cubicBezTo>
                  <a:pt x="20391" y="5503"/>
                  <a:pt x="16097" y="1209"/>
                  <a:pt x="10800" y="1209"/>
                </a:cubicBezTo>
                <a:cubicBezTo>
                  <a:pt x="5503" y="1209"/>
                  <a:pt x="1209" y="5503"/>
                  <a:pt x="1209" y="10800"/>
                </a:cubicBezTo>
                <a:close/>
              </a:path>
            </a:pathLst>
          </a:custGeom>
          <a:solidFill>
            <a:schemeClr val="bg1">
              <a:lumMod val="65000"/>
            </a:schemeClr>
          </a:solidFill>
          <a:ln w="25400" algn="ctr">
            <a:noFill/>
            <a:round/>
            <a:headEnd/>
            <a:tailEnd/>
          </a:ln>
        </p:spPr>
        <p:txBody>
          <a:bodyPr vert="horz" wrap="square" lIns="91440" tIns="45720" rIns="91440" bIns="45720" numCol="1" anchor="ctr" anchorCtr="0" compatLnSpc="1">
            <a:prstTxWarp prst="textNoShape">
              <a:avLst/>
            </a:prstTxWarp>
          </a:bodyPr>
          <a:lstStyle/>
          <a:p>
            <a:pPr algn="ctr"/>
            <a:endParaRPr lang="en-US" altLang="en-US" smtClean="0">
              <a:solidFill>
                <a:srgbClr val="000000"/>
              </a:solidFill>
              <a:latin typeface="Arial" pitchFamily="34" charset="0"/>
              <a:cs typeface="Arial" pitchFamily="34" charset="0"/>
            </a:endParaRPr>
          </a:p>
        </p:txBody>
      </p:sp>
      <p:sp>
        <p:nvSpPr>
          <p:cNvPr id="2055" name="WordArt 8"/>
          <p:cNvSpPr>
            <a:spLocks noChangeArrowheads="1" noChangeShapeType="1" noTextEdit="1"/>
          </p:cNvSpPr>
          <p:nvPr/>
        </p:nvSpPr>
        <p:spPr bwMode="auto">
          <a:xfrm>
            <a:off x="2150301" y="1068453"/>
            <a:ext cx="4725955" cy="4614660"/>
          </a:xfrm>
          <a:prstGeom prst="rect">
            <a:avLst/>
          </a:prstGeom>
          <a:noFill/>
          <a:extLst>
            <a:ext uri="{91240B29-F687-4F45-9708-019B960494DF}">
              <a14:hiddenLine xmlns:a14="http://schemas.microsoft.com/office/drawing/2010/main" w="19050">
                <a:solidFill>
                  <a:srgbClr val="C4BC96"/>
                </a:solidFill>
                <a:round/>
                <a:headEnd/>
                <a:tailEnd/>
              </a14:hiddenLine>
            </a:ext>
          </a:extLst>
        </p:spPr>
        <p:txBody>
          <a:bodyPr wrap="none" fromWordArt="1">
            <a:prstTxWarp prst="textArchDown">
              <a:avLst>
                <a:gd name="adj" fmla="val 20184829"/>
              </a:avLst>
            </a:prstTxWarp>
          </a:bodyPr>
          <a:lstStyle/>
          <a:p>
            <a:pPr algn="ctr"/>
            <a:r>
              <a:rPr lang="en-GB" sz="3600" kern="10" spc="720" dirty="0" smtClean="0">
                <a:solidFill>
                  <a:srgbClr val="FF0000"/>
                </a:solidFill>
                <a:effectLst>
                  <a:outerShdw dist="28398" dir="12393903" algn="ctr" rotWithShape="0">
                    <a:srgbClr val="C6D9F1">
                      <a:alpha val="50000"/>
                    </a:srgbClr>
                  </a:outerShdw>
                </a:effectLst>
                <a:latin typeface="Arial Black"/>
              </a:rPr>
              <a:t>    </a:t>
            </a:r>
            <a:r>
              <a:rPr lang="en-GB" sz="3600" kern="10" spc="720" dirty="0" smtClean="0">
                <a:solidFill>
                  <a:srgbClr val="000000"/>
                </a:solidFill>
                <a:effectLst>
                  <a:outerShdw dist="28398" dir="12393903" algn="ctr" rotWithShape="0">
                    <a:srgbClr val="C6D9F1">
                      <a:alpha val="50000"/>
                    </a:srgbClr>
                  </a:outerShdw>
                </a:effectLst>
                <a:latin typeface="Arial Black"/>
              </a:rPr>
              <a:t>             safe planetary boundary               </a:t>
            </a:r>
            <a:endParaRPr lang="en-GB" sz="3600" kern="10" spc="720" dirty="0">
              <a:solidFill>
                <a:srgbClr val="000000"/>
              </a:solidFill>
              <a:latin typeface="Arial Black"/>
            </a:endParaRPr>
          </a:p>
        </p:txBody>
      </p:sp>
      <p:sp>
        <p:nvSpPr>
          <p:cNvPr id="2057" name="AutoShape 10"/>
          <p:cNvSpPr>
            <a:spLocks noChangeAspect="1" noChangeArrowheads="1"/>
          </p:cNvSpPr>
          <p:nvPr/>
        </p:nvSpPr>
        <p:spPr bwMode="auto">
          <a:xfrm>
            <a:off x="3031785" y="1795197"/>
            <a:ext cx="2987241" cy="2988000"/>
          </a:xfrm>
          <a:custGeom>
            <a:avLst/>
            <a:gdLst>
              <a:gd name="G0" fmla="+- 2180 0 0"/>
              <a:gd name="G1" fmla="+- 21600 0 2180"/>
              <a:gd name="G2" fmla="+- 21600 0 218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180" y="10800"/>
                </a:moveTo>
                <a:cubicBezTo>
                  <a:pt x="2180" y="15561"/>
                  <a:pt x="6039" y="19420"/>
                  <a:pt x="10800" y="19420"/>
                </a:cubicBezTo>
                <a:cubicBezTo>
                  <a:pt x="15561" y="19420"/>
                  <a:pt x="19420" y="15561"/>
                  <a:pt x="19420" y="10800"/>
                </a:cubicBezTo>
                <a:cubicBezTo>
                  <a:pt x="19420" y="6039"/>
                  <a:pt x="15561" y="2180"/>
                  <a:pt x="10800" y="2180"/>
                </a:cubicBezTo>
                <a:cubicBezTo>
                  <a:pt x="6039" y="2180"/>
                  <a:pt x="2180" y="6039"/>
                  <a:pt x="2180" y="10800"/>
                </a:cubicBezTo>
                <a:close/>
              </a:path>
            </a:pathLst>
          </a:custGeom>
          <a:solidFill>
            <a:schemeClr val="bg1">
              <a:lumMod val="65000"/>
            </a:schemeClr>
          </a:solidFill>
          <a:ln w="9525" algn="in">
            <a:solidFill>
              <a:srgbClr val="92D050"/>
            </a:solidFill>
            <a:round/>
            <a:headEnd/>
            <a:tailEnd/>
          </a:ln>
          <a:effectLst/>
        </p:spPr>
        <p:txBody>
          <a:bodyPr vert="horz" wrap="square" lIns="36576" tIns="36576" rIns="36576" bIns="36576" numCol="1" anchor="t" anchorCtr="0" compatLnSpc="1">
            <a:prstTxWarp prst="textNoShape">
              <a:avLst/>
            </a:prstTxWarp>
          </a:bodyPr>
          <a:lstStyle/>
          <a:p>
            <a:endParaRPr lang="en-GB">
              <a:solidFill>
                <a:srgbClr val="000000"/>
              </a:solidFill>
            </a:endParaRPr>
          </a:p>
        </p:txBody>
      </p:sp>
      <p:sp>
        <p:nvSpPr>
          <p:cNvPr id="10" name="Text Box 2"/>
          <p:cNvSpPr txBox="1">
            <a:spLocks noChangeArrowheads="1"/>
          </p:cNvSpPr>
          <p:nvPr/>
        </p:nvSpPr>
        <p:spPr bwMode="auto">
          <a:xfrm rot="19266862">
            <a:off x="4739997" y="2319417"/>
            <a:ext cx="1477843" cy="334343"/>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Income</a:t>
            </a:r>
            <a:endParaRPr lang="en-GB" sz="1200" dirty="0">
              <a:solidFill>
                <a:srgbClr val="000000"/>
              </a:solidFill>
              <a:latin typeface="Arial"/>
              <a:ea typeface="Calibri"/>
            </a:endParaRPr>
          </a:p>
        </p:txBody>
      </p:sp>
      <p:sp>
        <p:nvSpPr>
          <p:cNvPr id="2051" name="Text Box 2"/>
          <p:cNvSpPr txBox="1">
            <a:spLocks noChangeArrowheads="1"/>
          </p:cNvSpPr>
          <p:nvPr/>
        </p:nvSpPr>
        <p:spPr bwMode="auto">
          <a:xfrm rot="20877934">
            <a:off x="4864552" y="2916767"/>
            <a:ext cx="1477963"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200" b="1" dirty="0" smtClean="0">
                <a:solidFill>
                  <a:srgbClr val="000000"/>
                </a:solidFill>
                <a:latin typeface="Arial" pitchFamily="34" charset="0"/>
                <a:ea typeface="Calibri" pitchFamily="34" charset="0"/>
                <a:cs typeface="Arial" pitchFamily="34" charset="0"/>
              </a:rPr>
              <a:t>Education</a:t>
            </a:r>
            <a:endParaRPr lang="en-US" altLang="en-US" sz="1200" dirty="0" smtClean="0">
              <a:solidFill>
                <a:srgbClr val="000000"/>
              </a:solidFill>
              <a:latin typeface="Arial" pitchFamily="34" charset="0"/>
              <a:cs typeface="Arial" pitchFamily="34" charset="0"/>
            </a:endParaRPr>
          </a:p>
        </p:txBody>
      </p:sp>
      <p:sp>
        <p:nvSpPr>
          <p:cNvPr id="11" name="Text Box 2"/>
          <p:cNvSpPr txBox="1">
            <a:spLocks noChangeArrowheads="1"/>
          </p:cNvSpPr>
          <p:nvPr/>
        </p:nvSpPr>
        <p:spPr bwMode="auto">
          <a:xfrm rot="955663">
            <a:off x="4768543" y="3447999"/>
            <a:ext cx="1381875" cy="47844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Resilience</a:t>
            </a:r>
            <a:endParaRPr lang="en-GB" sz="1200" dirty="0">
              <a:solidFill>
                <a:srgbClr val="000000"/>
              </a:solidFill>
              <a:latin typeface="Arial"/>
              <a:ea typeface="Calibri"/>
            </a:endParaRPr>
          </a:p>
        </p:txBody>
      </p:sp>
      <p:sp>
        <p:nvSpPr>
          <p:cNvPr id="12" name="Text Box 2"/>
          <p:cNvSpPr txBox="1">
            <a:spLocks noChangeArrowheads="1"/>
          </p:cNvSpPr>
          <p:nvPr/>
        </p:nvSpPr>
        <p:spPr bwMode="auto">
          <a:xfrm rot="3110989">
            <a:off x="4773140" y="4080044"/>
            <a:ext cx="960853" cy="26555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Voice</a:t>
            </a:r>
            <a:endParaRPr lang="en-GB" sz="1200" dirty="0">
              <a:solidFill>
                <a:srgbClr val="000000"/>
              </a:solidFill>
              <a:latin typeface="Arial"/>
              <a:ea typeface="Calibri"/>
            </a:endParaRPr>
          </a:p>
        </p:txBody>
      </p:sp>
      <p:sp>
        <p:nvSpPr>
          <p:cNvPr id="13" name="Text Box 2"/>
          <p:cNvSpPr txBox="1">
            <a:spLocks noChangeArrowheads="1"/>
          </p:cNvSpPr>
          <p:nvPr/>
        </p:nvSpPr>
        <p:spPr bwMode="auto">
          <a:xfrm rot="5400000">
            <a:off x="4201935" y="4236181"/>
            <a:ext cx="739847" cy="2658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Jobs</a:t>
            </a:r>
            <a:endParaRPr lang="en-GB" sz="1200" dirty="0">
              <a:solidFill>
                <a:srgbClr val="000000"/>
              </a:solidFill>
              <a:latin typeface="Arial"/>
              <a:ea typeface="Calibri"/>
            </a:endParaRPr>
          </a:p>
        </p:txBody>
      </p:sp>
      <p:sp>
        <p:nvSpPr>
          <p:cNvPr id="14" name="Text Box 2"/>
          <p:cNvSpPr txBox="1">
            <a:spLocks noChangeArrowheads="1"/>
          </p:cNvSpPr>
          <p:nvPr/>
        </p:nvSpPr>
        <p:spPr bwMode="auto">
          <a:xfrm rot="20131512">
            <a:off x="3334627" y="3374503"/>
            <a:ext cx="1209496" cy="328459"/>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Social</a:t>
            </a:r>
            <a:r>
              <a:rPr lang="en-GB" sz="1100" b="1" dirty="0" smtClean="0">
                <a:solidFill>
                  <a:srgbClr val="000000"/>
                </a:solidFill>
                <a:latin typeface="Arial"/>
                <a:ea typeface="Calibri"/>
              </a:rPr>
              <a:t> equity</a:t>
            </a:r>
            <a:endParaRPr lang="en-GB" sz="1100" dirty="0">
              <a:solidFill>
                <a:srgbClr val="000000"/>
              </a:solidFill>
              <a:latin typeface="Arial"/>
              <a:ea typeface="Calibri"/>
            </a:endParaRPr>
          </a:p>
        </p:txBody>
      </p:sp>
      <p:sp>
        <p:nvSpPr>
          <p:cNvPr id="8" name="Text Box 2"/>
          <p:cNvSpPr txBox="1">
            <a:spLocks noChangeArrowheads="1"/>
          </p:cNvSpPr>
          <p:nvPr/>
        </p:nvSpPr>
        <p:spPr bwMode="auto">
          <a:xfrm>
            <a:off x="3204672" y="3069850"/>
            <a:ext cx="1397963" cy="337527"/>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Gender equality</a:t>
            </a:r>
            <a:endParaRPr lang="en-GB" sz="1200" dirty="0">
              <a:solidFill>
                <a:srgbClr val="000000"/>
              </a:solidFill>
              <a:latin typeface="Arial"/>
              <a:ea typeface="Calibri"/>
            </a:endParaRPr>
          </a:p>
        </p:txBody>
      </p:sp>
      <p:sp>
        <p:nvSpPr>
          <p:cNvPr id="7" name="Text Box 2"/>
          <p:cNvSpPr txBox="1">
            <a:spLocks noChangeArrowheads="1"/>
          </p:cNvSpPr>
          <p:nvPr/>
        </p:nvSpPr>
        <p:spPr bwMode="auto">
          <a:xfrm rot="3978875">
            <a:off x="3882505" y="2366295"/>
            <a:ext cx="738782" cy="265416"/>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Food</a:t>
            </a:r>
            <a:endParaRPr lang="en-GB" sz="1200" dirty="0">
              <a:solidFill>
                <a:srgbClr val="000000"/>
              </a:solidFill>
              <a:latin typeface="Arial"/>
              <a:ea typeface="Calibri"/>
            </a:endParaRPr>
          </a:p>
        </p:txBody>
      </p:sp>
      <p:sp>
        <p:nvSpPr>
          <p:cNvPr id="9" name="Text Box 2"/>
          <p:cNvSpPr txBox="1">
            <a:spLocks noChangeArrowheads="1"/>
          </p:cNvSpPr>
          <p:nvPr/>
        </p:nvSpPr>
        <p:spPr bwMode="auto">
          <a:xfrm rot="17303076">
            <a:off x="4371023" y="2129070"/>
            <a:ext cx="818469" cy="236443"/>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Water</a:t>
            </a:r>
            <a:endParaRPr lang="en-GB" sz="1200" dirty="0">
              <a:solidFill>
                <a:srgbClr val="000000"/>
              </a:solidFill>
              <a:latin typeface="Arial"/>
              <a:ea typeface="Calibri"/>
            </a:endParaRPr>
          </a:p>
        </p:txBody>
      </p:sp>
      <p:sp>
        <p:nvSpPr>
          <p:cNvPr id="2052" name="Text Box 1"/>
          <p:cNvSpPr txBox="1">
            <a:spLocks noChangeArrowheads="1"/>
          </p:cNvSpPr>
          <p:nvPr/>
        </p:nvSpPr>
        <p:spPr bwMode="auto">
          <a:xfrm rot="18076328">
            <a:off x="3699119" y="3808230"/>
            <a:ext cx="936264" cy="38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200" b="1" dirty="0" smtClean="0">
                <a:solidFill>
                  <a:srgbClr val="000000"/>
                </a:solidFill>
                <a:latin typeface="Arial" pitchFamily="34" charset="0"/>
                <a:ea typeface="Calibri" pitchFamily="34" charset="0"/>
                <a:cs typeface="Arial" pitchFamily="34" charset="0"/>
              </a:rPr>
              <a:t>Energy</a:t>
            </a:r>
            <a:endParaRPr lang="en-US" altLang="en-US" sz="1200" dirty="0" smtClean="0">
              <a:solidFill>
                <a:srgbClr val="000000"/>
              </a:solidFill>
              <a:latin typeface="Arial" pitchFamily="34" charset="0"/>
              <a:cs typeface="Arial" pitchFamily="34" charset="0"/>
            </a:endParaRPr>
          </a:p>
        </p:txBody>
      </p:sp>
      <p:grpSp>
        <p:nvGrpSpPr>
          <p:cNvPr id="118" name="Group 117"/>
          <p:cNvGrpSpPr/>
          <p:nvPr/>
        </p:nvGrpSpPr>
        <p:grpSpPr>
          <a:xfrm>
            <a:off x="410883" y="109348"/>
            <a:ext cx="8055532" cy="6492705"/>
            <a:chOff x="-260219" y="-493488"/>
            <a:chExt cx="8055979" cy="6493042"/>
          </a:xfrm>
        </p:grpSpPr>
        <p:grpSp>
          <p:nvGrpSpPr>
            <p:cNvPr id="119" name="Group 118"/>
            <p:cNvGrpSpPr/>
            <p:nvPr/>
          </p:nvGrpSpPr>
          <p:grpSpPr>
            <a:xfrm>
              <a:off x="650970" y="-493488"/>
              <a:ext cx="6518348" cy="6159142"/>
              <a:chOff x="-405319" y="-493488"/>
              <a:chExt cx="6518348" cy="6159142"/>
            </a:xfrm>
          </p:grpSpPr>
          <p:cxnSp>
            <p:nvCxnSpPr>
              <p:cNvPr id="128" name="Straight Connector 127"/>
              <p:cNvCxnSpPr/>
              <p:nvPr/>
            </p:nvCxnSpPr>
            <p:spPr>
              <a:xfrm>
                <a:off x="2352986" y="-493488"/>
                <a:ext cx="216164" cy="1001445"/>
              </a:xfrm>
              <a:prstGeom prst="line">
                <a:avLst/>
              </a:prstGeom>
              <a:ln/>
            </p:spPr>
            <p:style>
              <a:lnRef idx="1">
                <a:schemeClr val="dk1"/>
              </a:lnRef>
              <a:fillRef idx="0">
                <a:schemeClr val="dk1"/>
              </a:fillRef>
              <a:effectRef idx="0">
                <a:schemeClr val="dk1"/>
              </a:effectRef>
              <a:fontRef idx="minor">
                <a:schemeClr val="tx1"/>
              </a:fontRef>
            </p:style>
          </p:cxnSp>
          <p:cxnSp>
            <p:nvCxnSpPr>
              <p:cNvPr id="129" name="Straight Connector 128"/>
              <p:cNvCxnSpPr/>
              <p:nvPr/>
            </p:nvCxnSpPr>
            <p:spPr>
              <a:xfrm>
                <a:off x="561108" y="398626"/>
                <a:ext cx="755306" cy="701889"/>
              </a:xfrm>
              <a:prstGeom prst="line">
                <a:avLst/>
              </a:prstGeom>
              <a:ln/>
            </p:spPr>
            <p:style>
              <a:lnRef idx="1">
                <a:schemeClr val="dk1"/>
              </a:lnRef>
              <a:fillRef idx="0">
                <a:schemeClr val="dk1"/>
              </a:fillRef>
              <a:effectRef idx="0">
                <a:schemeClr val="dk1"/>
              </a:effectRef>
              <a:fontRef idx="minor">
                <a:schemeClr val="tx1"/>
              </a:fontRef>
            </p:style>
          </p:cxnSp>
          <p:cxnSp>
            <p:nvCxnSpPr>
              <p:cNvPr id="130" name="Straight Connector 129"/>
              <p:cNvCxnSpPr/>
              <p:nvPr/>
            </p:nvCxnSpPr>
            <p:spPr>
              <a:xfrm flipH="1">
                <a:off x="3950403" y="-143176"/>
                <a:ext cx="666328" cy="1001530"/>
              </a:xfrm>
              <a:prstGeom prst="line">
                <a:avLst/>
              </a:prstGeom>
              <a:ln/>
            </p:spPr>
            <p:style>
              <a:lnRef idx="1">
                <a:schemeClr val="dk1"/>
              </a:lnRef>
              <a:fillRef idx="0">
                <a:schemeClr val="dk1"/>
              </a:fillRef>
              <a:effectRef idx="0">
                <a:schemeClr val="dk1"/>
              </a:effectRef>
              <a:fontRef idx="minor">
                <a:schemeClr val="tx1"/>
              </a:fontRef>
            </p:style>
          </p:cxnSp>
          <p:cxnSp>
            <p:nvCxnSpPr>
              <p:cNvPr id="131" name="Straight Connector 130"/>
              <p:cNvCxnSpPr/>
              <p:nvPr/>
            </p:nvCxnSpPr>
            <p:spPr>
              <a:xfrm flipH="1">
                <a:off x="4829354" y="1528076"/>
                <a:ext cx="1089424" cy="391606"/>
              </a:xfrm>
              <a:prstGeom prst="line">
                <a:avLst/>
              </a:prstGeom>
              <a:ln/>
            </p:spPr>
            <p:style>
              <a:lnRef idx="1">
                <a:schemeClr val="dk1"/>
              </a:lnRef>
              <a:fillRef idx="0">
                <a:schemeClr val="dk1"/>
              </a:fillRef>
              <a:effectRef idx="0">
                <a:schemeClr val="dk1"/>
              </a:effectRef>
              <a:fontRef idx="minor">
                <a:schemeClr val="tx1"/>
              </a:fontRef>
            </p:style>
          </p:cxnSp>
          <p:cxnSp>
            <p:nvCxnSpPr>
              <p:cNvPr id="132" name="Straight Connector 131"/>
              <p:cNvCxnSpPr/>
              <p:nvPr/>
            </p:nvCxnSpPr>
            <p:spPr>
              <a:xfrm flipH="1" flipV="1">
                <a:off x="4850317" y="3254430"/>
                <a:ext cx="1262712" cy="407409"/>
              </a:xfrm>
              <a:prstGeom prst="line">
                <a:avLst/>
              </a:prstGeom>
              <a:ln/>
            </p:spPr>
            <p:style>
              <a:lnRef idx="1">
                <a:schemeClr val="dk1"/>
              </a:lnRef>
              <a:fillRef idx="0">
                <a:schemeClr val="dk1"/>
              </a:fillRef>
              <a:effectRef idx="0">
                <a:schemeClr val="dk1"/>
              </a:effectRef>
              <a:fontRef idx="minor">
                <a:schemeClr val="tx1"/>
              </a:fontRef>
            </p:style>
          </p:cxnSp>
          <p:cxnSp>
            <p:nvCxnSpPr>
              <p:cNvPr id="133" name="Straight Connector 132"/>
              <p:cNvCxnSpPr/>
              <p:nvPr/>
            </p:nvCxnSpPr>
            <p:spPr>
              <a:xfrm flipH="1" flipV="1">
                <a:off x="3950403" y="4555922"/>
                <a:ext cx="537338" cy="1026541"/>
              </a:xfrm>
              <a:prstGeom prst="line">
                <a:avLst/>
              </a:prstGeom>
              <a:ln/>
            </p:spPr>
            <p:style>
              <a:lnRef idx="1">
                <a:schemeClr val="dk1"/>
              </a:lnRef>
              <a:fillRef idx="0">
                <a:schemeClr val="dk1"/>
              </a:fillRef>
              <a:effectRef idx="0">
                <a:schemeClr val="dk1"/>
              </a:effectRef>
              <a:fontRef idx="minor">
                <a:schemeClr val="tx1"/>
              </a:fontRef>
            </p:style>
          </p:cxnSp>
          <p:cxnSp>
            <p:nvCxnSpPr>
              <p:cNvPr id="134" name="Straight Connector 133"/>
              <p:cNvCxnSpPr/>
              <p:nvPr/>
            </p:nvCxnSpPr>
            <p:spPr>
              <a:xfrm>
                <a:off x="-405319" y="2337778"/>
                <a:ext cx="1072309" cy="107888"/>
              </a:xfrm>
              <a:prstGeom prst="line">
                <a:avLst/>
              </a:prstGeom>
              <a:ln/>
            </p:spPr>
            <p:style>
              <a:lnRef idx="1">
                <a:schemeClr val="dk1"/>
              </a:lnRef>
              <a:fillRef idx="0">
                <a:schemeClr val="dk1"/>
              </a:fillRef>
              <a:effectRef idx="0">
                <a:schemeClr val="dk1"/>
              </a:effectRef>
              <a:fontRef idx="minor">
                <a:schemeClr val="tx1"/>
              </a:fontRef>
            </p:style>
          </p:cxnSp>
          <p:cxnSp>
            <p:nvCxnSpPr>
              <p:cNvPr id="135" name="Straight Connector 134"/>
              <p:cNvCxnSpPr/>
              <p:nvPr/>
            </p:nvCxnSpPr>
            <p:spPr>
              <a:xfrm flipV="1">
                <a:off x="-8107" y="3841912"/>
                <a:ext cx="957440" cy="514297"/>
              </a:xfrm>
              <a:prstGeom prst="line">
                <a:avLst/>
              </a:prstGeom>
              <a:ln/>
            </p:spPr>
            <p:style>
              <a:lnRef idx="1">
                <a:schemeClr val="dk1"/>
              </a:lnRef>
              <a:fillRef idx="0">
                <a:schemeClr val="dk1"/>
              </a:fillRef>
              <a:effectRef idx="0">
                <a:schemeClr val="dk1"/>
              </a:effectRef>
              <a:fontRef idx="minor">
                <a:schemeClr val="tx1"/>
              </a:fontRef>
            </p:style>
          </p:cxnSp>
          <p:cxnSp>
            <p:nvCxnSpPr>
              <p:cNvPr id="136" name="Straight Connector 135"/>
              <p:cNvCxnSpPr/>
              <p:nvPr/>
            </p:nvCxnSpPr>
            <p:spPr>
              <a:xfrm flipV="1">
                <a:off x="1672430" y="4712653"/>
                <a:ext cx="403982" cy="953001"/>
              </a:xfrm>
              <a:prstGeom prst="line">
                <a:avLst/>
              </a:prstGeom>
              <a:ln/>
            </p:spPr>
            <p:style>
              <a:lnRef idx="1">
                <a:schemeClr val="dk1"/>
              </a:lnRef>
              <a:fillRef idx="0">
                <a:schemeClr val="dk1"/>
              </a:fillRef>
              <a:effectRef idx="0">
                <a:schemeClr val="dk1"/>
              </a:effectRef>
              <a:fontRef idx="minor">
                <a:schemeClr val="tx1"/>
              </a:fontRef>
            </p:style>
          </p:cxnSp>
        </p:grpSp>
        <p:sp>
          <p:nvSpPr>
            <p:cNvPr id="120" name="Text Box 2"/>
            <p:cNvSpPr txBox="1">
              <a:spLocks noChangeArrowheads="1"/>
            </p:cNvSpPr>
            <p:nvPr/>
          </p:nvSpPr>
          <p:spPr bwMode="auto">
            <a:xfrm>
              <a:off x="3774096" y="-265335"/>
              <a:ext cx="1709721" cy="309381"/>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nSpc>
                  <a:spcPct val="115000"/>
                </a:lnSpc>
                <a:spcAft>
                  <a:spcPts val="1000"/>
                </a:spcAft>
              </a:pPr>
              <a:r>
                <a:rPr lang="en-GB" sz="1400" b="1" dirty="0">
                  <a:solidFill>
                    <a:srgbClr val="000000"/>
                  </a:solidFill>
                  <a:latin typeface="Arial"/>
                  <a:ea typeface="Calibri"/>
                </a:rPr>
                <a:t>Climate Change</a:t>
              </a:r>
              <a:endParaRPr lang="en-GB" sz="1400" dirty="0">
                <a:solidFill>
                  <a:srgbClr val="000000"/>
                </a:solidFill>
                <a:latin typeface="Arial"/>
                <a:ea typeface="Calibri"/>
              </a:endParaRPr>
            </a:p>
          </p:txBody>
        </p:sp>
        <p:sp>
          <p:nvSpPr>
            <p:cNvPr id="122" name="Text Box 2"/>
            <p:cNvSpPr txBox="1">
              <a:spLocks noChangeArrowheads="1"/>
            </p:cNvSpPr>
            <p:nvPr/>
          </p:nvSpPr>
          <p:spPr bwMode="auto">
            <a:xfrm>
              <a:off x="5885643" y="4499494"/>
              <a:ext cx="1637030" cy="265430"/>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Atmospheric aerosol loading</a:t>
              </a:r>
              <a:endParaRPr lang="en-GB" sz="1400" dirty="0">
                <a:solidFill>
                  <a:srgbClr val="000000"/>
                </a:solidFill>
                <a:latin typeface="Arial"/>
                <a:ea typeface="Calibri"/>
              </a:endParaRPr>
            </a:p>
          </p:txBody>
        </p:sp>
        <p:sp>
          <p:nvSpPr>
            <p:cNvPr id="123" name="Text Box 2"/>
            <p:cNvSpPr txBox="1">
              <a:spLocks noChangeArrowheads="1"/>
            </p:cNvSpPr>
            <p:nvPr/>
          </p:nvSpPr>
          <p:spPr bwMode="auto">
            <a:xfrm>
              <a:off x="-260219" y="3150119"/>
              <a:ext cx="1477926" cy="446567"/>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Freshwater use</a:t>
              </a:r>
              <a:endParaRPr lang="en-GB" sz="1400" dirty="0">
                <a:solidFill>
                  <a:srgbClr val="000000"/>
                </a:solidFill>
                <a:latin typeface="Arial"/>
                <a:ea typeface="Calibri"/>
              </a:endParaRPr>
            </a:p>
          </p:txBody>
        </p:sp>
        <p:sp>
          <p:nvSpPr>
            <p:cNvPr id="124" name="Text Box 2"/>
            <p:cNvSpPr txBox="1">
              <a:spLocks noChangeArrowheads="1"/>
            </p:cNvSpPr>
            <p:nvPr/>
          </p:nvSpPr>
          <p:spPr bwMode="auto">
            <a:xfrm>
              <a:off x="6413808" y="2337778"/>
              <a:ext cx="1381952" cy="478465"/>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Stratospheric ozone depletion</a:t>
              </a:r>
              <a:endParaRPr lang="en-GB" sz="1400" dirty="0">
                <a:solidFill>
                  <a:srgbClr val="000000"/>
                </a:solidFill>
                <a:latin typeface="Arial"/>
                <a:ea typeface="Calibri"/>
              </a:endParaRPr>
            </a:p>
          </p:txBody>
        </p:sp>
        <p:sp>
          <p:nvSpPr>
            <p:cNvPr id="125" name="Text Box 2"/>
            <p:cNvSpPr txBox="1">
              <a:spLocks noChangeArrowheads="1"/>
            </p:cNvSpPr>
            <p:nvPr/>
          </p:nvSpPr>
          <p:spPr bwMode="auto">
            <a:xfrm>
              <a:off x="5691392" y="560674"/>
              <a:ext cx="1477926" cy="531141"/>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nSpc>
                  <a:spcPct val="115000"/>
                </a:lnSpc>
                <a:spcAft>
                  <a:spcPts val="1000"/>
                </a:spcAft>
              </a:pPr>
              <a:r>
                <a:rPr lang="en-GB" sz="1400" b="1" dirty="0" smtClean="0">
                  <a:solidFill>
                    <a:srgbClr val="000000"/>
                  </a:solidFill>
                  <a:latin typeface="Arial"/>
                  <a:ea typeface="Calibri"/>
                </a:rPr>
                <a:t>Novel entities</a:t>
              </a:r>
              <a:endParaRPr lang="en-GB" sz="1400" dirty="0">
                <a:solidFill>
                  <a:srgbClr val="000000"/>
                </a:solidFill>
                <a:latin typeface="Arial"/>
                <a:ea typeface="Calibri"/>
              </a:endParaRPr>
            </a:p>
          </p:txBody>
        </p:sp>
        <p:sp>
          <p:nvSpPr>
            <p:cNvPr id="127" name="Text Box 2"/>
            <p:cNvSpPr txBox="1">
              <a:spLocks noChangeArrowheads="1"/>
            </p:cNvSpPr>
            <p:nvPr/>
          </p:nvSpPr>
          <p:spPr bwMode="auto">
            <a:xfrm>
              <a:off x="650970" y="4909794"/>
              <a:ext cx="1741077" cy="510363"/>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Biogeochemical flows</a:t>
              </a:r>
              <a:endParaRPr lang="en-GB" sz="1400" dirty="0">
                <a:solidFill>
                  <a:srgbClr val="000000"/>
                </a:solidFill>
                <a:latin typeface="Arial"/>
                <a:ea typeface="Calibri"/>
              </a:endParaRPr>
            </a:p>
          </p:txBody>
        </p:sp>
        <p:sp>
          <p:nvSpPr>
            <p:cNvPr id="126" name="Text Box 2"/>
            <p:cNvSpPr txBox="1">
              <a:spLocks noChangeArrowheads="1"/>
            </p:cNvSpPr>
            <p:nvPr/>
          </p:nvSpPr>
          <p:spPr bwMode="auto">
            <a:xfrm>
              <a:off x="1775095" y="-270167"/>
              <a:ext cx="1477926" cy="292395"/>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Biosphere integrity</a:t>
              </a:r>
              <a:endParaRPr lang="en-GB" sz="1400" dirty="0">
                <a:solidFill>
                  <a:srgbClr val="000000"/>
                </a:solidFill>
                <a:latin typeface="Arial"/>
                <a:ea typeface="Calibri"/>
              </a:endParaRPr>
            </a:p>
          </p:txBody>
        </p:sp>
        <p:sp>
          <p:nvSpPr>
            <p:cNvPr id="121" name="Text Box 2"/>
            <p:cNvSpPr txBox="1">
              <a:spLocks noChangeArrowheads="1"/>
            </p:cNvSpPr>
            <p:nvPr/>
          </p:nvSpPr>
          <p:spPr bwMode="auto">
            <a:xfrm>
              <a:off x="3532124" y="5479479"/>
              <a:ext cx="1451819" cy="520075"/>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Ocean acidification</a:t>
              </a:r>
              <a:endParaRPr lang="en-GB" sz="1400" dirty="0">
                <a:solidFill>
                  <a:srgbClr val="000000"/>
                </a:solidFill>
                <a:latin typeface="Arial"/>
                <a:ea typeface="Calibri"/>
              </a:endParaRPr>
            </a:p>
          </p:txBody>
        </p:sp>
      </p:grpSp>
      <p:sp>
        <p:nvSpPr>
          <p:cNvPr id="138" name="Text Box 1"/>
          <p:cNvSpPr txBox="1">
            <a:spLocks noChangeArrowheads="1"/>
          </p:cNvSpPr>
          <p:nvPr/>
        </p:nvSpPr>
        <p:spPr bwMode="auto">
          <a:xfrm>
            <a:off x="687581" y="1759585"/>
            <a:ext cx="147796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sz="1400" b="1" dirty="0" smtClean="0">
                <a:solidFill>
                  <a:srgbClr val="000000"/>
                </a:solidFill>
                <a:latin typeface="Arial" pitchFamily="34" charset="0"/>
                <a:ea typeface="Calibri" pitchFamily="34" charset="0"/>
                <a:cs typeface="Arial" pitchFamily="34" charset="0"/>
              </a:rPr>
              <a:t>Land system change</a:t>
            </a:r>
            <a:endParaRPr lang="en-US" altLang="en-US" sz="1400" dirty="0" smtClean="0">
              <a:solidFill>
                <a:srgbClr val="000000"/>
              </a:solidFill>
              <a:latin typeface="Arial" pitchFamily="34" charset="0"/>
              <a:cs typeface="Arial" pitchFamily="34" charset="0"/>
            </a:endParaRPr>
          </a:p>
        </p:txBody>
      </p:sp>
      <p:sp>
        <p:nvSpPr>
          <p:cNvPr id="79" name="Text Box 2"/>
          <p:cNvSpPr txBox="1">
            <a:spLocks noChangeArrowheads="1"/>
          </p:cNvSpPr>
          <p:nvPr/>
        </p:nvSpPr>
        <p:spPr bwMode="auto">
          <a:xfrm rot="2102000">
            <a:off x="3408909" y="2580274"/>
            <a:ext cx="682807" cy="266166"/>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Health</a:t>
            </a:r>
            <a:endParaRPr lang="en-GB" sz="1200" dirty="0">
              <a:solidFill>
                <a:srgbClr val="000000"/>
              </a:solidFill>
              <a:latin typeface="Arial"/>
              <a:ea typeface="Calibri"/>
            </a:endParaRPr>
          </a:p>
        </p:txBody>
      </p:sp>
      <p:sp>
        <p:nvSpPr>
          <p:cNvPr id="147" name="WordArt 11"/>
          <p:cNvSpPr>
            <a:spLocks noChangeArrowheads="1" noChangeShapeType="1" noTextEdit="1"/>
          </p:cNvSpPr>
          <p:nvPr/>
        </p:nvSpPr>
        <p:spPr bwMode="auto">
          <a:xfrm rot="413272">
            <a:off x="3161406" y="1892639"/>
            <a:ext cx="2738463" cy="2795623"/>
          </a:xfrm>
          <a:prstGeom prst="rect">
            <a:avLst/>
          </a:prstGeom>
          <a:extLst>
            <a:ext uri="{91240B29-F687-4F45-9708-019B960494DF}">
              <a14:hiddenLine xmlns:a14="http://schemas.microsoft.com/office/drawing/2010/main" w="19050">
                <a:solidFill>
                  <a:srgbClr val="C4BC96"/>
                </a:solidFill>
                <a:round/>
                <a:headEnd/>
                <a:tailEnd/>
              </a14:hiddenLine>
            </a:ext>
          </a:extLst>
        </p:spPr>
        <p:txBody>
          <a:bodyPr wrap="none" fromWordArt="1">
            <a:prstTxWarp prst="textArchDown">
              <a:avLst>
                <a:gd name="adj" fmla="val 20084008"/>
              </a:avLst>
            </a:prstTxWarp>
          </a:bodyPr>
          <a:lstStyle/>
          <a:p>
            <a:pPr algn="ctr"/>
            <a:r>
              <a:rPr lang="en-GB" sz="3600" kern="10" spc="-180" dirty="0" smtClean="0">
                <a:solidFill>
                  <a:srgbClr val="FF0000"/>
                </a:solidFill>
                <a:latin typeface="Arial Black"/>
              </a:rPr>
              <a:t>                       </a:t>
            </a:r>
            <a:r>
              <a:rPr lang="en-GB" sz="3600" kern="10" spc="-180" dirty="0" smtClean="0">
                <a:solidFill>
                  <a:srgbClr val="000000"/>
                </a:solidFill>
                <a:latin typeface="Arial Black"/>
              </a:rPr>
              <a:t>Social   foundation                </a:t>
            </a:r>
            <a:endParaRPr lang="en-GB" sz="3600" kern="10" spc="-180" dirty="0">
              <a:solidFill>
                <a:srgbClr val="000000"/>
              </a:solidFill>
              <a:latin typeface="Arial Black"/>
            </a:endParaRPr>
          </a:p>
        </p:txBody>
      </p:sp>
      <p:sp>
        <p:nvSpPr>
          <p:cNvPr id="4" name="WordArt 2"/>
          <p:cNvSpPr>
            <a:spLocks noChangeArrowheads="1" noChangeShapeType="1" noTextEdit="1"/>
          </p:cNvSpPr>
          <p:nvPr/>
        </p:nvSpPr>
        <p:spPr bwMode="auto">
          <a:xfrm rot="5400000">
            <a:off x="2674921" y="1430205"/>
            <a:ext cx="3659977" cy="3677767"/>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5682889"/>
              </a:avLst>
            </a:prstTxWarp>
          </a:bodyPr>
          <a:lstStyle/>
          <a:p>
            <a:pPr algn="ctr"/>
            <a:r>
              <a:rPr lang="en-GB" sz="2400" kern="10" dirty="0" smtClean="0">
                <a:ln w="14605">
                  <a:solidFill>
                    <a:srgbClr val="000000"/>
                  </a:solidFill>
                  <a:round/>
                  <a:headEnd/>
                  <a:tailEnd/>
                </a:ln>
                <a:solidFill>
                  <a:srgbClr val="000000"/>
                </a:solidFill>
                <a:latin typeface="Arial"/>
                <a:cs typeface="Arial"/>
              </a:rPr>
              <a:t>Safe, inclusive, sustainable space for development        Safe, inclusive, sustainable space for development  </a:t>
            </a:r>
            <a:endParaRPr lang="en-GB" sz="2400" kern="10" dirty="0">
              <a:ln w="14605">
                <a:solidFill>
                  <a:srgbClr val="000000"/>
                </a:solidFill>
                <a:round/>
                <a:headEnd/>
                <a:tailEnd/>
              </a:ln>
              <a:solidFill>
                <a:srgbClr val="000000"/>
              </a:solidFill>
              <a:latin typeface="Arial"/>
              <a:cs typeface="Arial"/>
            </a:endParaRPr>
          </a:p>
        </p:txBody>
      </p:sp>
    </p:spTree>
    <p:extLst>
      <p:ext uri="{BB962C8B-B14F-4D97-AF65-F5344CB8AC3E}">
        <p14:creationId xmlns:p14="http://schemas.microsoft.com/office/powerpoint/2010/main" val="28362553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Donut 142"/>
          <p:cNvSpPr>
            <a:spLocks noChangeAspect="1"/>
          </p:cNvSpPr>
          <p:nvPr/>
        </p:nvSpPr>
        <p:spPr>
          <a:xfrm>
            <a:off x="2325773" y="1110741"/>
            <a:ext cx="4401787" cy="4401611"/>
          </a:xfrm>
          <a:prstGeom prst="donut">
            <a:avLst>
              <a:gd name="adj" fmla="val 16203"/>
            </a:avLst>
          </a:prstGeom>
          <a:solidFill>
            <a:schemeClr val="bg1">
              <a:lumMod val="8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00"/>
              </a:solidFill>
            </a:endParaRPr>
          </a:p>
        </p:txBody>
      </p:sp>
      <p:sp>
        <p:nvSpPr>
          <p:cNvPr id="162" name="Block Arc 161"/>
          <p:cNvSpPr/>
          <p:nvPr/>
        </p:nvSpPr>
        <p:spPr>
          <a:xfrm>
            <a:off x="2197905" y="996395"/>
            <a:ext cx="4756603" cy="4594471"/>
          </a:xfrm>
          <a:prstGeom prst="blockArc">
            <a:avLst>
              <a:gd name="adj1" fmla="val 20338567"/>
              <a:gd name="adj2" fmla="val 21229557"/>
              <a:gd name="adj3" fmla="val 389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00"/>
              </a:solidFill>
            </a:endParaRPr>
          </a:p>
        </p:txBody>
      </p:sp>
      <p:grpSp>
        <p:nvGrpSpPr>
          <p:cNvPr id="6" name="Group 5"/>
          <p:cNvGrpSpPr/>
          <p:nvPr/>
        </p:nvGrpSpPr>
        <p:grpSpPr>
          <a:xfrm>
            <a:off x="3335937" y="2026180"/>
            <a:ext cx="2423688" cy="2016223"/>
            <a:chOff x="1604089" y="1413859"/>
            <a:chExt cx="2423824" cy="2016328"/>
          </a:xfrm>
        </p:grpSpPr>
        <p:cxnSp>
          <p:nvCxnSpPr>
            <p:cNvPr id="19" name="Straight Connector 18"/>
            <p:cNvCxnSpPr/>
            <p:nvPr/>
          </p:nvCxnSpPr>
          <p:spPr>
            <a:xfrm>
              <a:off x="2731695" y="1413859"/>
              <a:ext cx="77391" cy="1222026"/>
            </a:xfrm>
            <a:prstGeom prst="line">
              <a:avLst/>
            </a:prstGeom>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1973501" y="1557883"/>
              <a:ext cx="845593" cy="1070119"/>
            </a:xfrm>
            <a:prstGeom prst="line">
              <a:avLst/>
            </a:prstGeom>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H="1">
              <a:off x="2806264" y="1557883"/>
              <a:ext cx="717563" cy="1071697"/>
            </a:xfrm>
            <a:prstGeom prst="line">
              <a:avLst/>
            </a:prstGeom>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H="1">
              <a:off x="2806265" y="2060878"/>
              <a:ext cx="1221648" cy="560336"/>
            </a:xfrm>
            <a:prstGeom prst="line">
              <a:avLst/>
            </a:prstGeom>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flipV="1">
              <a:off x="2806262" y="2632844"/>
              <a:ext cx="1221651" cy="129559"/>
            </a:xfrm>
            <a:prstGeom prst="line">
              <a:avLst/>
            </a:prstGeom>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H="1" flipV="1">
              <a:off x="2806265" y="2632843"/>
              <a:ext cx="1077624" cy="797344"/>
            </a:xfrm>
            <a:prstGeom prst="line">
              <a:avLst/>
            </a:prstGeom>
            <a:ln/>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1604089" y="2250710"/>
              <a:ext cx="1202173" cy="370746"/>
            </a:xfrm>
            <a:prstGeom prst="line">
              <a:avLst/>
            </a:prstGeom>
            <a:ln/>
          </p:spPr>
          <p:style>
            <a:lnRef idx="1">
              <a:schemeClr val="dk1"/>
            </a:lnRef>
            <a:fillRef idx="0">
              <a:schemeClr val="dk1"/>
            </a:fillRef>
            <a:effectRef idx="0">
              <a:schemeClr val="dk1"/>
            </a:effectRef>
            <a:fontRef idx="minor">
              <a:schemeClr val="tx1"/>
            </a:fontRef>
          </p:style>
        </p:cxnSp>
      </p:grpSp>
      <p:cxnSp>
        <p:nvCxnSpPr>
          <p:cNvPr id="48" name="Straight Connector 47"/>
          <p:cNvCxnSpPr/>
          <p:nvPr/>
        </p:nvCxnSpPr>
        <p:spPr>
          <a:xfrm flipH="1" flipV="1">
            <a:off x="4522056" y="3262128"/>
            <a:ext cx="411552" cy="1096627"/>
          </a:xfrm>
          <a:prstGeom prst="line">
            <a:avLst/>
          </a:prstGeom>
          <a:ln/>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a:xfrm flipV="1">
            <a:off x="4245318" y="3256383"/>
            <a:ext cx="285895" cy="1224598"/>
          </a:xfrm>
          <a:prstGeom prst="line">
            <a:avLst/>
          </a:prstGeom>
          <a:ln/>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flipV="1">
            <a:off x="3325237" y="3233471"/>
            <a:ext cx="1196819" cy="282363"/>
          </a:xfrm>
          <a:prstGeom prst="line">
            <a:avLst/>
          </a:prstGeom>
          <a:ln/>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flipV="1">
            <a:off x="3569049" y="3233715"/>
            <a:ext cx="959023" cy="885820"/>
          </a:xfrm>
          <a:prstGeom prst="line">
            <a:avLst/>
          </a:prstGeom>
          <a:ln/>
        </p:spPr>
        <p:style>
          <a:lnRef idx="1">
            <a:schemeClr val="dk1"/>
          </a:lnRef>
          <a:fillRef idx="0">
            <a:schemeClr val="dk1"/>
          </a:fillRef>
          <a:effectRef idx="0">
            <a:schemeClr val="dk1"/>
          </a:effectRef>
          <a:fontRef idx="minor">
            <a:schemeClr val="tx1"/>
          </a:fontRef>
        </p:style>
      </p:cxnSp>
      <p:sp>
        <p:nvSpPr>
          <p:cNvPr id="2054" name="Donut 291"/>
          <p:cNvSpPr>
            <a:spLocks noChangeArrowheads="1"/>
          </p:cNvSpPr>
          <p:nvPr/>
        </p:nvSpPr>
        <p:spPr bwMode="auto">
          <a:xfrm>
            <a:off x="2037729" y="823652"/>
            <a:ext cx="4967999" cy="4967999"/>
          </a:xfrm>
          <a:custGeom>
            <a:avLst/>
            <a:gdLst>
              <a:gd name="G0" fmla="+- 1209 0 0"/>
              <a:gd name="G1" fmla="+- 21600 0 1209"/>
              <a:gd name="G2" fmla="+- 21600 0 1209"/>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09" y="10800"/>
                </a:moveTo>
                <a:cubicBezTo>
                  <a:pt x="1209" y="16097"/>
                  <a:pt x="5503" y="20391"/>
                  <a:pt x="10800" y="20391"/>
                </a:cubicBezTo>
                <a:cubicBezTo>
                  <a:pt x="16097" y="20391"/>
                  <a:pt x="20391" y="16097"/>
                  <a:pt x="20391" y="10800"/>
                </a:cubicBezTo>
                <a:cubicBezTo>
                  <a:pt x="20391" y="5503"/>
                  <a:pt x="16097" y="1209"/>
                  <a:pt x="10800" y="1209"/>
                </a:cubicBezTo>
                <a:cubicBezTo>
                  <a:pt x="5503" y="1209"/>
                  <a:pt x="1209" y="5503"/>
                  <a:pt x="1209" y="10800"/>
                </a:cubicBezTo>
                <a:close/>
              </a:path>
            </a:pathLst>
          </a:custGeom>
          <a:solidFill>
            <a:schemeClr val="bg1">
              <a:lumMod val="65000"/>
            </a:schemeClr>
          </a:solidFill>
          <a:ln w="25400" algn="ctr">
            <a:noFill/>
            <a:round/>
            <a:headEnd/>
            <a:tailEnd/>
          </a:ln>
        </p:spPr>
        <p:txBody>
          <a:bodyPr vert="horz" wrap="square" lIns="91440" tIns="45720" rIns="91440" bIns="45720" numCol="1" anchor="ctr" anchorCtr="0" compatLnSpc="1">
            <a:prstTxWarp prst="textNoShape">
              <a:avLst/>
            </a:prstTxWarp>
          </a:bodyPr>
          <a:lstStyle/>
          <a:p>
            <a:pPr algn="ctr"/>
            <a:endParaRPr lang="en-US" altLang="en-US" smtClean="0">
              <a:solidFill>
                <a:srgbClr val="000000"/>
              </a:solidFill>
              <a:latin typeface="Arial" pitchFamily="34" charset="0"/>
              <a:cs typeface="Arial" pitchFamily="34" charset="0"/>
            </a:endParaRPr>
          </a:p>
        </p:txBody>
      </p:sp>
      <p:sp>
        <p:nvSpPr>
          <p:cNvPr id="2055" name="WordArt 8"/>
          <p:cNvSpPr>
            <a:spLocks noChangeArrowheads="1" noChangeShapeType="1" noTextEdit="1"/>
          </p:cNvSpPr>
          <p:nvPr/>
        </p:nvSpPr>
        <p:spPr bwMode="auto">
          <a:xfrm>
            <a:off x="2150301" y="1068453"/>
            <a:ext cx="4725955" cy="4614660"/>
          </a:xfrm>
          <a:prstGeom prst="rect">
            <a:avLst/>
          </a:prstGeom>
          <a:noFill/>
          <a:extLst>
            <a:ext uri="{91240B29-F687-4F45-9708-019B960494DF}">
              <a14:hiddenLine xmlns:a14="http://schemas.microsoft.com/office/drawing/2010/main" w="19050">
                <a:solidFill>
                  <a:srgbClr val="C4BC96"/>
                </a:solidFill>
                <a:round/>
                <a:headEnd/>
                <a:tailEnd/>
              </a14:hiddenLine>
            </a:ext>
          </a:extLst>
        </p:spPr>
        <p:txBody>
          <a:bodyPr wrap="none" fromWordArt="1">
            <a:prstTxWarp prst="textArchDown">
              <a:avLst>
                <a:gd name="adj" fmla="val 20184829"/>
              </a:avLst>
            </a:prstTxWarp>
          </a:bodyPr>
          <a:lstStyle/>
          <a:p>
            <a:pPr algn="ctr"/>
            <a:r>
              <a:rPr lang="en-GB" sz="3600" kern="10" spc="720" dirty="0" smtClean="0">
                <a:solidFill>
                  <a:srgbClr val="FF0000"/>
                </a:solidFill>
                <a:effectLst>
                  <a:outerShdw dist="28398" dir="12393903" algn="ctr" rotWithShape="0">
                    <a:srgbClr val="C6D9F1">
                      <a:alpha val="50000"/>
                    </a:srgbClr>
                  </a:outerShdw>
                </a:effectLst>
                <a:latin typeface="Arial Black"/>
              </a:rPr>
              <a:t>    </a:t>
            </a:r>
            <a:r>
              <a:rPr lang="en-GB" sz="3600" kern="10" spc="720" dirty="0" smtClean="0">
                <a:solidFill>
                  <a:srgbClr val="000000"/>
                </a:solidFill>
                <a:effectLst>
                  <a:outerShdw dist="28398" dir="12393903" algn="ctr" rotWithShape="0">
                    <a:srgbClr val="C6D9F1">
                      <a:alpha val="50000"/>
                    </a:srgbClr>
                  </a:outerShdw>
                </a:effectLst>
                <a:latin typeface="Arial Black"/>
              </a:rPr>
              <a:t>             safe planetary boundary               </a:t>
            </a:r>
            <a:endParaRPr lang="en-GB" sz="3600" kern="10" spc="720" dirty="0">
              <a:solidFill>
                <a:srgbClr val="000000"/>
              </a:solidFill>
              <a:latin typeface="Arial Black"/>
            </a:endParaRPr>
          </a:p>
        </p:txBody>
      </p:sp>
      <p:sp>
        <p:nvSpPr>
          <p:cNvPr id="2057" name="AutoShape 10"/>
          <p:cNvSpPr>
            <a:spLocks noChangeAspect="1" noChangeArrowheads="1"/>
          </p:cNvSpPr>
          <p:nvPr/>
        </p:nvSpPr>
        <p:spPr bwMode="auto">
          <a:xfrm>
            <a:off x="3031785" y="1795197"/>
            <a:ext cx="2987241" cy="2988000"/>
          </a:xfrm>
          <a:custGeom>
            <a:avLst/>
            <a:gdLst>
              <a:gd name="G0" fmla="+- 2180 0 0"/>
              <a:gd name="G1" fmla="+- 21600 0 2180"/>
              <a:gd name="G2" fmla="+- 21600 0 218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180" y="10800"/>
                </a:moveTo>
                <a:cubicBezTo>
                  <a:pt x="2180" y="15561"/>
                  <a:pt x="6039" y="19420"/>
                  <a:pt x="10800" y="19420"/>
                </a:cubicBezTo>
                <a:cubicBezTo>
                  <a:pt x="15561" y="19420"/>
                  <a:pt x="19420" y="15561"/>
                  <a:pt x="19420" y="10800"/>
                </a:cubicBezTo>
                <a:cubicBezTo>
                  <a:pt x="19420" y="6039"/>
                  <a:pt x="15561" y="2180"/>
                  <a:pt x="10800" y="2180"/>
                </a:cubicBezTo>
                <a:cubicBezTo>
                  <a:pt x="6039" y="2180"/>
                  <a:pt x="2180" y="6039"/>
                  <a:pt x="2180" y="10800"/>
                </a:cubicBezTo>
                <a:close/>
              </a:path>
            </a:pathLst>
          </a:custGeom>
          <a:solidFill>
            <a:schemeClr val="bg1">
              <a:lumMod val="65000"/>
            </a:schemeClr>
          </a:solidFill>
          <a:ln w="9525" algn="in">
            <a:solidFill>
              <a:srgbClr val="92D050"/>
            </a:solidFill>
            <a:round/>
            <a:headEnd/>
            <a:tailEnd/>
          </a:ln>
          <a:effectLst/>
        </p:spPr>
        <p:txBody>
          <a:bodyPr vert="horz" wrap="square" lIns="36576" tIns="36576" rIns="36576" bIns="36576" numCol="1" anchor="t" anchorCtr="0" compatLnSpc="1">
            <a:prstTxWarp prst="textNoShape">
              <a:avLst/>
            </a:prstTxWarp>
          </a:bodyPr>
          <a:lstStyle/>
          <a:p>
            <a:endParaRPr lang="en-GB">
              <a:solidFill>
                <a:srgbClr val="000000"/>
              </a:solidFill>
            </a:endParaRPr>
          </a:p>
        </p:txBody>
      </p:sp>
      <p:sp>
        <p:nvSpPr>
          <p:cNvPr id="10" name="Text Box 2"/>
          <p:cNvSpPr txBox="1">
            <a:spLocks noChangeArrowheads="1"/>
          </p:cNvSpPr>
          <p:nvPr/>
        </p:nvSpPr>
        <p:spPr bwMode="auto">
          <a:xfrm rot="19266862">
            <a:off x="4739997" y="2319417"/>
            <a:ext cx="1477843" cy="334343"/>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Income</a:t>
            </a:r>
            <a:endParaRPr lang="en-GB" sz="1200" dirty="0">
              <a:solidFill>
                <a:srgbClr val="000000"/>
              </a:solidFill>
              <a:latin typeface="Arial"/>
              <a:ea typeface="Calibri"/>
            </a:endParaRPr>
          </a:p>
        </p:txBody>
      </p:sp>
      <p:sp>
        <p:nvSpPr>
          <p:cNvPr id="2051" name="Text Box 2"/>
          <p:cNvSpPr txBox="1">
            <a:spLocks noChangeArrowheads="1"/>
          </p:cNvSpPr>
          <p:nvPr/>
        </p:nvSpPr>
        <p:spPr bwMode="auto">
          <a:xfrm rot="20877934">
            <a:off x="4864552" y="2916767"/>
            <a:ext cx="1477963"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200" b="1" dirty="0" smtClean="0">
                <a:solidFill>
                  <a:srgbClr val="000000"/>
                </a:solidFill>
                <a:latin typeface="Arial" pitchFamily="34" charset="0"/>
                <a:ea typeface="Calibri" pitchFamily="34" charset="0"/>
                <a:cs typeface="Arial" pitchFamily="34" charset="0"/>
              </a:rPr>
              <a:t>Education</a:t>
            </a:r>
            <a:endParaRPr lang="en-US" altLang="en-US" sz="1200" dirty="0" smtClean="0">
              <a:solidFill>
                <a:srgbClr val="000000"/>
              </a:solidFill>
              <a:latin typeface="Arial" pitchFamily="34" charset="0"/>
              <a:cs typeface="Arial" pitchFamily="34" charset="0"/>
            </a:endParaRPr>
          </a:p>
        </p:txBody>
      </p:sp>
      <p:sp>
        <p:nvSpPr>
          <p:cNvPr id="11" name="Text Box 2"/>
          <p:cNvSpPr txBox="1">
            <a:spLocks noChangeArrowheads="1"/>
          </p:cNvSpPr>
          <p:nvPr/>
        </p:nvSpPr>
        <p:spPr bwMode="auto">
          <a:xfrm rot="955663">
            <a:off x="4768543" y="3447999"/>
            <a:ext cx="1381875" cy="47844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Resilience</a:t>
            </a:r>
            <a:endParaRPr lang="en-GB" sz="1200" dirty="0">
              <a:solidFill>
                <a:srgbClr val="000000"/>
              </a:solidFill>
              <a:latin typeface="Arial"/>
              <a:ea typeface="Calibri"/>
            </a:endParaRPr>
          </a:p>
        </p:txBody>
      </p:sp>
      <p:sp>
        <p:nvSpPr>
          <p:cNvPr id="12" name="Text Box 2"/>
          <p:cNvSpPr txBox="1">
            <a:spLocks noChangeArrowheads="1"/>
          </p:cNvSpPr>
          <p:nvPr/>
        </p:nvSpPr>
        <p:spPr bwMode="auto">
          <a:xfrm rot="3110989">
            <a:off x="4773140" y="4080044"/>
            <a:ext cx="960853" cy="26555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Voice</a:t>
            </a:r>
            <a:endParaRPr lang="en-GB" sz="1200" dirty="0">
              <a:solidFill>
                <a:srgbClr val="000000"/>
              </a:solidFill>
              <a:latin typeface="Arial"/>
              <a:ea typeface="Calibri"/>
            </a:endParaRPr>
          </a:p>
        </p:txBody>
      </p:sp>
      <p:sp>
        <p:nvSpPr>
          <p:cNvPr id="13" name="Text Box 2"/>
          <p:cNvSpPr txBox="1">
            <a:spLocks noChangeArrowheads="1"/>
          </p:cNvSpPr>
          <p:nvPr/>
        </p:nvSpPr>
        <p:spPr bwMode="auto">
          <a:xfrm rot="5400000">
            <a:off x="4201935" y="4236181"/>
            <a:ext cx="739847" cy="2658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Jobs</a:t>
            </a:r>
            <a:endParaRPr lang="en-GB" sz="1200" dirty="0">
              <a:solidFill>
                <a:srgbClr val="000000"/>
              </a:solidFill>
              <a:latin typeface="Arial"/>
              <a:ea typeface="Calibri"/>
            </a:endParaRPr>
          </a:p>
        </p:txBody>
      </p:sp>
      <p:sp>
        <p:nvSpPr>
          <p:cNvPr id="14" name="Text Box 2"/>
          <p:cNvSpPr txBox="1">
            <a:spLocks noChangeArrowheads="1"/>
          </p:cNvSpPr>
          <p:nvPr/>
        </p:nvSpPr>
        <p:spPr bwMode="auto">
          <a:xfrm rot="20131512">
            <a:off x="3334627" y="3374503"/>
            <a:ext cx="1209496" cy="328459"/>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Social</a:t>
            </a:r>
            <a:r>
              <a:rPr lang="en-GB" sz="1100" b="1" dirty="0" smtClean="0">
                <a:solidFill>
                  <a:srgbClr val="000000"/>
                </a:solidFill>
                <a:latin typeface="Arial"/>
                <a:ea typeface="Calibri"/>
              </a:rPr>
              <a:t> equity</a:t>
            </a:r>
            <a:endParaRPr lang="en-GB" sz="1100" dirty="0">
              <a:solidFill>
                <a:srgbClr val="000000"/>
              </a:solidFill>
              <a:latin typeface="Arial"/>
              <a:ea typeface="Calibri"/>
            </a:endParaRPr>
          </a:p>
        </p:txBody>
      </p:sp>
      <p:sp>
        <p:nvSpPr>
          <p:cNvPr id="8" name="Text Box 2"/>
          <p:cNvSpPr txBox="1">
            <a:spLocks noChangeArrowheads="1"/>
          </p:cNvSpPr>
          <p:nvPr/>
        </p:nvSpPr>
        <p:spPr bwMode="auto">
          <a:xfrm>
            <a:off x="3204672" y="3069850"/>
            <a:ext cx="1397963" cy="337527"/>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Gender equality</a:t>
            </a:r>
            <a:endParaRPr lang="en-GB" sz="1200" dirty="0">
              <a:solidFill>
                <a:srgbClr val="000000"/>
              </a:solidFill>
              <a:latin typeface="Arial"/>
              <a:ea typeface="Calibri"/>
            </a:endParaRPr>
          </a:p>
        </p:txBody>
      </p:sp>
      <p:sp>
        <p:nvSpPr>
          <p:cNvPr id="7" name="Text Box 2"/>
          <p:cNvSpPr txBox="1">
            <a:spLocks noChangeArrowheads="1"/>
          </p:cNvSpPr>
          <p:nvPr/>
        </p:nvSpPr>
        <p:spPr bwMode="auto">
          <a:xfrm rot="3978875">
            <a:off x="3882505" y="2366295"/>
            <a:ext cx="738782" cy="265416"/>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Food</a:t>
            </a:r>
            <a:endParaRPr lang="en-GB" sz="1200" dirty="0">
              <a:solidFill>
                <a:srgbClr val="000000"/>
              </a:solidFill>
              <a:latin typeface="Arial"/>
              <a:ea typeface="Calibri"/>
            </a:endParaRPr>
          </a:p>
        </p:txBody>
      </p:sp>
      <p:sp>
        <p:nvSpPr>
          <p:cNvPr id="9" name="Text Box 2"/>
          <p:cNvSpPr txBox="1">
            <a:spLocks noChangeArrowheads="1"/>
          </p:cNvSpPr>
          <p:nvPr/>
        </p:nvSpPr>
        <p:spPr bwMode="auto">
          <a:xfrm rot="17303076">
            <a:off x="4371023" y="2129070"/>
            <a:ext cx="818469" cy="236443"/>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Water</a:t>
            </a:r>
            <a:endParaRPr lang="en-GB" sz="1200" dirty="0">
              <a:solidFill>
                <a:srgbClr val="000000"/>
              </a:solidFill>
              <a:latin typeface="Arial"/>
              <a:ea typeface="Calibri"/>
            </a:endParaRPr>
          </a:p>
        </p:txBody>
      </p:sp>
      <p:sp>
        <p:nvSpPr>
          <p:cNvPr id="2052" name="Text Box 1"/>
          <p:cNvSpPr txBox="1">
            <a:spLocks noChangeArrowheads="1"/>
          </p:cNvSpPr>
          <p:nvPr/>
        </p:nvSpPr>
        <p:spPr bwMode="auto">
          <a:xfrm rot="18076328">
            <a:off x="3699119" y="3808230"/>
            <a:ext cx="936264" cy="38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200" b="1" dirty="0" smtClean="0">
                <a:solidFill>
                  <a:srgbClr val="000000"/>
                </a:solidFill>
                <a:latin typeface="Arial" pitchFamily="34" charset="0"/>
                <a:ea typeface="Calibri" pitchFamily="34" charset="0"/>
                <a:cs typeface="Arial" pitchFamily="34" charset="0"/>
              </a:rPr>
              <a:t>Energy</a:t>
            </a:r>
            <a:endParaRPr lang="en-US" altLang="en-US" sz="1200" dirty="0" smtClean="0">
              <a:solidFill>
                <a:srgbClr val="000000"/>
              </a:solidFill>
              <a:latin typeface="Arial" pitchFamily="34" charset="0"/>
              <a:cs typeface="Arial" pitchFamily="34" charset="0"/>
            </a:endParaRPr>
          </a:p>
        </p:txBody>
      </p:sp>
      <p:grpSp>
        <p:nvGrpSpPr>
          <p:cNvPr id="118" name="Group 117"/>
          <p:cNvGrpSpPr/>
          <p:nvPr/>
        </p:nvGrpSpPr>
        <p:grpSpPr>
          <a:xfrm>
            <a:off x="410883" y="109348"/>
            <a:ext cx="8055532" cy="6492705"/>
            <a:chOff x="-260219" y="-493488"/>
            <a:chExt cx="8055979" cy="6493042"/>
          </a:xfrm>
        </p:grpSpPr>
        <p:grpSp>
          <p:nvGrpSpPr>
            <p:cNvPr id="119" name="Group 118"/>
            <p:cNvGrpSpPr/>
            <p:nvPr/>
          </p:nvGrpSpPr>
          <p:grpSpPr>
            <a:xfrm>
              <a:off x="650970" y="-493488"/>
              <a:ext cx="6518348" cy="6159142"/>
              <a:chOff x="-405319" y="-493488"/>
              <a:chExt cx="6518348" cy="6159142"/>
            </a:xfrm>
          </p:grpSpPr>
          <p:cxnSp>
            <p:nvCxnSpPr>
              <p:cNvPr id="128" name="Straight Connector 127"/>
              <p:cNvCxnSpPr/>
              <p:nvPr/>
            </p:nvCxnSpPr>
            <p:spPr>
              <a:xfrm>
                <a:off x="2352986" y="-493488"/>
                <a:ext cx="216164" cy="1001445"/>
              </a:xfrm>
              <a:prstGeom prst="line">
                <a:avLst/>
              </a:prstGeom>
              <a:ln/>
            </p:spPr>
            <p:style>
              <a:lnRef idx="1">
                <a:schemeClr val="dk1"/>
              </a:lnRef>
              <a:fillRef idx="0">
                <a:schemeClr val="dk1"/>
              </a:fillRef>
              <a:effectRef idx="0">
                <a:schemeClr val="dk1"/>
              </a:effectRef>
              <a:fontRef idx="minor">
                <a:schemeClr val="tx1"/>
              </a:fontRef>
            </p:style>
          </p:cxnSp>
          <p:cxnSp>
            <p:nvCxnSpPr>
              <p:cNvPr id="129" name="Straight Connector 128"/>
              <p:cNvCxnSpPr/>
              <p:nvPr/>
            </p:nvCxnSpPr>
            <p:spPr>
              <a:xfrm>
                <a:off x="561108" y="398626"/>
                <a:ext cx="755306" cy="701889"/>
              </a:xfrm>
              <a:prstGeom prst="line">
                <a:avLst/>
              </a:prstGeom>
              <a:ln/>
            </p:spPr>
            <p:style>
              <a:lnRef idx="1">
                <a:schemeClr val="dk1"/>
              </a:lnRef>
              <a:fillRef idx="0">
                <a:schemeClr val="dk1"/>
              </a:fillRef>
              <a:effectRef idx="0">
                <a:schemeClr val="dk1"/>
              </a:effectRef>
              <a:fontRef idx="minor">
                <a:schemeClr val="tx1"/>
              </a:fontRef>
            </p:style>
          </p:cxnSp>
          <p:cxnSp>
            <p:nvCxnSpPr>
              <p:cNvPr id="130" name="Straight Connector 129"/>
              <p:cNvCxnSpPr/>
              <p:nvPr/>
            </p:nvCxnSpPr>
            <p:spPr>
              <a:xfrm flipH="1">
                <a:off x="3950403" y="-143176"/>
                <a:ext cx="666328" cy="1001530"/>
              </a:xfrm>
              <a:prstGeom prst="line">
                <a:avLst/>
              </a:prstGeom>
              <a:ln/>
            </p:spPr>
            <p:style>
              <a:lnRef idx="1">
                <a:schemeClr val="dk1"/>
              </a:lnRef>
              <a:fillRef idx="0">
                <a:schemeClr val="dk1"/>
              </a:fillRef>
              <a:effectRef idx="0">
                <a:schemeClr val="dk1"/>
              </a:effectRef>
              <a:fontRef idx="minor">
                <a:schemeClr val="tx1"/>
              </a:fontRef>
            </p:style>
          </p:cxnSp>
          <p:cxnSp>
            <p:nvCxnSpPr>
              <p:cNvPr id="131" name="Straight Connector 130"/>
              <p:cNvCxnSpPr/>
              <p:nvPr/>
            </p:nvCxnSpPr>
            <p:spPr>
              <a:xfrm flipH="1">
                <a:off x="4829354" y="1528076"/>
                <a:ext cx="1089424" cy="391606"/>
              </a:xfrm>
              <a:prstGeom prst="line">
                <a:avLst/>
              </a:prstGeom>
              <a:ln/>
            </p:spPr>
            <p:style>
              <a:lnRef idx="1">
                <a:schemeClr val="dk1"/>
              </a:lnRef>
              <a:fillRef idx="0">
                <a:schemeClr val="dk1"/>
              </a:fillRef>
              <a:effectRef idx="0">
                <a:schemeClr val="dk1"/>
              </a:effectRef>
              <a:fontRef idx="minor">
                <a:schemeClr val="tx1"/>
              </a:fontRef>
            </p:style>
          </p:cxnSp>
          <p:cxnSp>
            <p:nvCxnSpPr>
              <p:cNvPr id="132" name="Straight Connector 131"/>
              <p:cNvCxnSpPr/>
              <p:nvPr/>
            </p:nvCxnSpPr>
            <p:spPr>
              <a:xfrm flipH="1" flipV="1">
                <a:off x="4850317" y="3254430"/>
                <a:ext cx="1262712" cy="407409"/>
              </a:xfrm>
              <a:prstGeom prst="line">
                <a:avLst/>
              </a:prstGeom>
              <a:ln/>
            </p:spPr>
            <p:style>
              <a:lnRef idx="1">
                <a:schemeClr val="dk1"/>
              </a:lnRef>
              <a:fillRef idx="0">
                <a:schemeClr val="dk1"/>
              </a:fillRef>
              <a:effectRef idx="0">
                <a:schemeClr val="dk1"/>
              </a:effectRef>
              <a:fontRef idx="minor">
                <a:schemeClr val="tx1"/>
              </a:fontRef>
            </p:style>
          </p:cxnSp>
          <p:cxnSp>
            <p:nvCxnSpPr>
              <p:cNvPr id="133" name="Straight Connector 132"/>
              <p:cNvCxnSpPr/>
              <p:nvPr/>
            </p:nvCxnSpPr>
            <p:spPr>
              <a:xfrm flipH="1" flipV="1">
                <a:off x="3950403" y="4555922"/>
                <a:ext cx="537338" cy="1026541"/>
              </a:xfrm>
              <a:prstGeom prst="line">
                <a:avLst/>
              </a:prstGeom>
              <a:ln/>
            </p:spPr>
            <p:style>
              <a:lnRef idx="1">
                <a:schemeClr val="dk1"/>
              </a:lnRef>
              <a:fillRef idx="0">
                <a:schemeClr val="dk1"/>
              </a:fillRef>
              <a:effectRef idx="0">
                <a:schemeClr val="dk1"/>
              </a:effectRef>
              <a:fontRef idx="minor">
                <a:schemeClr val="tx1"/>
              </a:fontRef>
            </p:style>
          </p:cxnSp>
          <p:cxnSp>
            <p:nvCxnSpPr>
              <p:cNvPr id="134" name="Straight Connector 133"/>
              <p:cNvCxnSpPr/>
              <p:nvPr/>
            </p:nvCxnSpPr>
            <p:spPr>
              <a:xfrm>
                <a:off x="-405319" y="2337778"/>
                <a:ext cx="1072309" cy="107888"/>
              </a:xfrm>
              <a:prstGeom prst="line">
                <a:avLst/>
              </a:prstGeom>
              <a:ln/>
            </p:spPr>
            <p:style>
              <a:lnRef idx="1">
                <a:schemeClr val="dk1"/>
              </a:lnRef>
              <a:fillRef idx="0">
                <a:schemeClr val="dk1"/>
              </a:fillRef>
              <a:effectRef idx="0">
                <a:schemeClr val="dk1"/>
              </a:effectRef>
              <a:fontRef idx="minor">
                <a:schemeClr val="tx1"/>
              </a:fontRef>
            </p:style>
          </p:cxnSp>
          <p:cxnSp>
            <p:nvCxnSpPr>
              <p:cNvPr id="135" name="Straight Connector 134"/>
              <p:cNvCxnSpPr/>
              <p:nvPr/>
            </p:nvCxnSpPr>
            <p:spPr>
              <a:xfrm flipV="1">
                <a:off x="-8107" y="3841912"/>
                <a:ext cx="957440" cy="514297"/>
              </a:xfrm>
              <a:prstGeom prst="line">
                <a:avLst/>
              </a:prstGeom>
              <a:ln/>
            </p:spPr>
            <p:style>
              <a:lnRef idx="1">
                <a:schemeClr val="dk1"/>
              </a:lnRef>
              <a:fillRef idx="0">
                <a:schemeClr val="dk1"/>
              </a:fillRef>
              <a:effectRef idx="0">
                <a:schemeClr val="dk1"/>
              </a:effectRef>
              <a:fontRef idx="minor">
                <a:schemeClr val="tx1"/>
              </a:fontRef>
            </p:style>
          </p:cxnSp>
          <p:cxnSp>
            <p:nvCxnSpPr>
              <p:cNvPr id="136" name="Straight Connector 135"/>
              <p:cNvCxnSpPr/>
              <p:nvPr/>
            </p:nvCxnSpPr>
            <p:spPr>
              <a:xfrm flipV="1">
                <a:off x="1672430" y="4712653"/>
                <a:ext cx="403982" cy="953001"/>
              </a:xfrm>
              <a:prstGeom prst="line">
                <a:avLst/>
              </a:prstGeom>
              <a:ln/>
            </p:spPr>
            <p:style>
              <a:lnRef idx="1">
                <a:schemeClr val="dk1"/>
              </a:lnRef>
              <a:fillRef idx="0">
                <a:schemeClr val="dk1"/>
              </a:fillRef>
              <a:effectRef idx="0">
                <a:schemeClr val="dk1"/>
              </a:effectRef>
              <a:fontRef idx="minor">
                <a:schemeClr val="tx1"/>
              </a:fontRef>
            </p:style>
          </p:cxnSp>
        </p:grpSp>
        <p:sp>
          <p:nvSpPr>
            <p:cNvPr id="120" name="Text Box 2"/>
            <p:cNvSpPr txBox="1">
              <a:spLocks noChangeArrowheads="1"/>
            </p:cNvSpPr>
            <p:nvPr/>
          </p:nvSpPr>
          <p:spPr bwMode="auto">
            <a:xfrm>
              <a:off x="3774096" y="-265335"/>
              <a:ext cx="1709721" cy="309381"/>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nSpc>
                  <a:spcPct val="115000"/>
                </a:lnSpc>
                <a:spcAft>
                  <a:spcPts val="1000"/>
                </a:spcAft>
              </a:pPr>
              <a:r>
                <a:rPr lang="en-GB" sz="1400" b="1" dirty="0">
                  <a:solidFill>
                    <a:srgbClr val="000000"/>
                  </a:solidFill>
                  <a:latin typeface="Arial"/>
                  <a:ea typeface="Calibri"/>
                </a:rPr>
                <a:t>Climate Change</a:t>
              </a:r>
              <a:endParaRPr lang="en-GB" sz="1400" dirty="0">
                <a:solidFill>
                  <a:srgbClr val="000000"/>
                </a:solidFill>
                <a:latin typeface="Arial"/>
                <a:ea typeface="Calibri"/>
              </a:endParaRPr>
            </a:p>
          </p:txBody>
        </p:sp>
        <p:sp>
          <p:nvSpPr>
            <p:cNvPr id="122" name="Text Box 2"/>
            <p:cNvSpPr txBox="1">
              <a:spLocks noChangeArrowheads="1"/>
            </p:cNvSpPr>
            <p:nvPr/>
          </p:nvSpPr>
          <p:spPr bwMode="auto">
            <a:xfrm>
              <a:off x="5885643" y="4499494"/>
              <a:ext cx="1637030" cy="265430"/>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Atmospheric aerosol loading</a:t>
              </a:r>
              <a:endParaRPr lang="en-GB" sz="1400" dirty="0">
                <a:solidFill>
                  <a:srgbClr val="000000"/>
                </a:solidFill>
                <a:latin typeface="Arial"/>
                <a:ea typeface="Calibri"/>
              </a:endParaRPr>
            </a:p>
          </p:txBody>
        </p:sp>
        <p:sp>
          <p:nvSpPr>
            <p:cNvPr id="123" name="Text Box 2"/>
            <p:cNvSpPr txBox="1">
              <a:spLocks noChangeArrowheads="1"/>
            </p:cNvSpPr>
            <p:nvPr/>
          </p:nvSpPr>
          <p:spPr bwMode="auto">
            <a:xfrm>
              <a:off x="-260219" y="3150119"/>
              <a:ext cx="1477926" cy="446567"/>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Freshwater use</a:t>
              </a:r>
              <a:endParaRPr lang="en-GB" sz="1400" dirty="0">
                <a:solidFill>
                  <a:srgbClr val="000000"/>
                </a:solidFill>
                <a:latin typeface="Arial"/>
                <a:ea typeface="Calibri"/>
              </a:endParaRPr>
            </a:p>
          </p:txBody>
        </p:sp>
        <p:sp>
          <p:nvSpPr>
            <p:cNvPr id="124" name="Text Box 2"/>
            <p:cNvSpPr txBox="1">
              <a:spLocks noChangeArrowheads="1"/>
            </p:cNvSpPr>
            <p:nvPr/>
          </p:nvSpPr>
          <p:spPr bwMode="auto">
            <a:xfrm>
              <a:off x="6413808" y="2337778"/>
              <a:ext cx="1381952" cy="478465"/>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Stratospheric ozone depletion</a:t>
              </a:r>
              <a:endParaRPr lang="en-GB" sz="1400" dirty="0">
                <a:solidFill>
                  <a:srgbClr val="000000"/>
                </a:solidFill>
                <a:latin typeface="Arial"/>
                <a:ea typeface="Calibri"/>
              </a:endParaRPr>
            </a:p>
          </p:txBody>
        </p:sp>
        <p:sp>
          <p:nvSpPr>
            <p:cNvPr id="125" name="Text Box 2"/>
            <p:cNvSpPr txBox="1">
              <a:spLocks noChangeArrowheads="1"/>
            </p:cNvSpPr>
            <p:nvPr/>
          </p:nvSpPr>
          <p:spPr bwMode="auto">
            <a:xfrm>
              <a:off x="5691392" y="560674"/>
              <a:ext cx="1477926" cy="531141"/>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nSpc>
                  <a:spcPct val="115000"/>
                </a:lnSpc>
                <a:spcAft>
                  <a:spcPts val="1000"/>
                </a:spcAft>
              </a:pPr>
              <a:r>
                <a:rPr lang="en-GB" sz="1400" b="1" dirty="0" smtClean="0">
                  <a:solidFill>
                    <a:srgbClr val="000000"/>
                  </a:solidFill>
                  <a:latin typeface="Arial"/>
                  <a:ea typeface="Calibri"/>
                </a:rPr>
                <a:t>Novel entities</a:t>
              </a:r>
              <a:endParaRPr lang="en-GB" sz="1400" dirty="0">
                <a:solidFill>
                  <a:srgbClr val="000000"/>
                </a:solidFill>
                <a:latin typeface="Arial"/>
                <a:ea typeface="Calibri"/>
              </a:endParaRPr>
            </a:p>
          </p:txBody>
        </p:sp>
        <p:sp>
          <p:nvSpPr>
            <p:cNvPr id="127" name="Text Box 2"/>
            <p:cNvSpPr txBox="1">
              <a:spLocks noChangeArrowheads="1"/>
            </p:cNvSpPr>
            <p:nvPr/>
          </p:nvSpPr>
          <p:spPr bwMode="auto">
            <a:xfrm>
              <a:off x="650970" y="4909794"/>
              <a:ext cx="1741077" cy="510363"/>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Biogeochemical flows</a:t>
              </a:r>
              <a:endParaRPr lang="en-GB" sz="1400" dirty="0">
                <a:solidFill>
                  <a:srgbClr val="000000"/>
                </a:solidFill>
                <a:latin typeface="Arial"/>
                <a:ea typeface="Calibri"/>
              </a:endParaRPr>
            </a:p>
          </p:txBody>
        </p:sp>
        <p:sp>
          <p:nvSpPr>
            <p:cNvPr id="126" name="Text Box 2"/>
            <p:cNvSpPr txBox="1">
              <a:spLocks noChangeArrowheads="1"/>
            </p:cNvSpPr>
            <p:nvPr/>
          </p:nvSpPr>
          <p:spPr bwMode="auto">
            <a:xfrm>
              <a:off x="1775095" y="-270167"/>
              <a:ext cx="1477926" cy="292395"/>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Biosphere integrity</a:t>
              </a:r>
              <a:endParaRPr lang="en-GB" sz="1400" dirty="0">
                <a:solidFill>
                  <a:srgbClr val="000000"/>
                </a:solidFill>
                <a:latin typeface="Arial"/>
                <a:ea typeface="Calibri"/>
              </a:endParaRPr>
            </a:p>
          </p:txBody>
        </p:sp>
        <p:sp>
          <p:nvSpPr>
            <p:cNvPr id="121" name="Text Box 2"/>
            <p:cNvSpPr txBox="1">
              <a:spLocks noChangeArrowheads="1"/>
            </p:cNvSpPr>
            <p:nvPr/>
          </p:nvSpPr>
          <p:spPr bwMode="auto">
            <a:xfrm>
              <a:off x="3532124" y="5479479"/>
              <a:ext cx="1451819" cy="520075"/>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Ocean acidification</a:t>
              </a:r>
              <a:endParaRPr lang="en-GB" sz="1400" dirty="0">
                <a:solidFill>
                  <a:srgbClr val="000000"/>
                </a:solidFill>
                <a:latin typeface="Arial"/>
                <a:ea typeface="Calibri"/>
              </a:endParaRPr>
            </a:p>
          </p:txBody>
        </p:sp>
      </p:grpSp>
      <p:sp>
        <p:nvSpPr>
          <p:cNvPr id="138" name="Text Box 1"/>
          <p:cNvSpPr txBox="1">
            <a:spLocks noChangeArrowheads="1"/>
          </p:cNvSpPr>
          <p:nvPr/>
        </p:nvSpPr>
        <p:spPr bwMode="auto">
          <a:xfrm>
            <a:off x="687581" y="1759585"/>
            <a:ext cx="147796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sz="1400" b="1" dirty="0" smtClean="0">
                <a:solidFill>
                  <a:srgbClr val="000000"/>
                </a:solidFill>
                <a:latin typeface="Arial" pitchFamily="34" charset="0"/>
                <a:ea typeface="Calibri" pitchFamily="34" charset="0"/>
                <a:cs typeface="Arial" pitchFamily="34" charset="0"/>
              </a:rPr>
              <a:t>Land system change</a:t>
            </a:r>
            <a:endParaRPr lang="en-US" altLang="en-US" sz="1400" dirty="0" smtClean="0">
              <a:solidFill>
                <a:srgbClr val="000000"/>
              </a:solidFill>
              <a:latin typeface="Arial" pitchFamily="34" charset="0"/>
              <a:cs typeface="Arial" pitchFamily="34" charset="0"/>
            </a:endParaRPr>
          </a:p>
        </p:txBody>
      </p:sp>
      <p:sp>
        <p:nvSpPr>
          <p:cNvPr id="79" name="Text Box 2"/>
          <p:cNvSpPr txBox="1">
            <a:spLocks noChangeArrowheads="1"/>
          </p:cNvSpPr>
          <p:nvPr/>
        </p:nvSpPr>
        <p:spPr bwMode="auto">
          <a:xfrm rot="2102000">
            <a:off x="3408909" y="2580274"/>
            <a:ext cx="682807" cy="266166"/>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Health</a:t>
            </a:r>
            <a:endParaRPr lang="en-GB" sz="1200" dirty="0">
              <a:solidFill>
                <a:srgbClr val="000000"/>
              </a:solidFill>
              <a:latin typeface="Arial"/>
              <a:ea typeface="Calibri"/>
            </a:endParaRPr>
          </a:p>
        </p:txBody>
      </p:sp>
      <p:sp>
        <p:nvSpPr>
          <p:cNvPr id="147" name="WordArt 11"/>
          <p:cNvSpPr>
            <a:spLocks noChangeArrowheads="1" noChangeShapeType="1" noTextEdit="1"/>
          </p:cNvSpPr>
          <p:nvPr/>
        </p:nvSpPr>
        <p:spPr bwMode="auto">
          <a:xfrm rot="413272">
            <a:off x="3161406" y="1892639"/>
            <a:ext cx="2738463" cy="2795623"/>
          </a:xfrm>
          <a:prstGeom prst="rect">
            <a:avLst/>
          </a:prstGeom>
          <a:extLst>
            <a:ext uri="{91240B29-F687-4F45-9708-019B960494DF}">
              <a14:hiddenLine xmlns:a14="http://schemas.microsoft.com/office/drawing/2010/main" w="19050">
                <a:solidFill>
                  <a:srgbClr val="C4BC96"/>
                </a:solidFill>
                <a:round/>
                <a:headEnd/>
                <a:tailEnd/>
              </a14:hiddenLine>
            </a:ext>
          </a:extLst>
        </p:spPr>
        <p:txBody>
          <a:bodyPr wrap="none" fromWordArt="1">
            <a:prstTxWarp prst="textArchDown">
              <a:avLst>
                <a:gd name="adj" fmla="val 20084008"/>
              </a:avLst>
            </a:prstTxWarp>
          </a:bodyPr>
          <a:lstStyle/>
          <a:p>
            <a:pPr algn="ctr"/>
            <a:r>
              <a:rPr lang="en-GB" sz="3600" kern="10" spc="-180" dirty="0" smtClean="0">
                <a:solidFill>
                  <a:srgbClr val="FF0000"/>
                </a:solidFill>
                <a:latin typeface="Arial Black"/>
              </a:rPr>
              <a:t>                       </a:t>
            </a:r>
            <a:r>
              <a:rPr lang="en-GB" sz="3600" kern="10" spc="-180" dirty="0" smtClean="0">
                <a:solidFill>
                  <a:srgbClr val="000000"/>
                </a:solidFill>
                <a:latin typeface="Arial Black"/>
              </a:rPr>
              <a:t>Social   foundation                </a:t>
            </a:r>
            <a:endParaRPr lang="en-GB" sz="3600" kern="10" spc="-180" dirty="0">
              <a:solidFill>
                <a:srgbClr val="000000"/>
              </a:solidFill>
              <a:latin typeface="Arial Black"/>
            </a:endParaRPr>
          </a:p>
        </p:txBody>
      </p:sp>
      <p:sp>
        <p:nvSpPr>
          <p:cNvPr id="4" name="WordArt 2"/>
          <p:cNvSpPr>
            <a:spLocks noChangeArrowheads="1" noChangeShapeType="1" noTextEdit="1"/>
          </p:cNvSpPr>
          <p:nvPr/>
        </p:nvSpPr>
        <p:spPr bwMode="auto">
          <a:xfrm rot="5400000">
            <a:off x="2674921" y="1430205"/>
            <a:ext cx="3659977" cy="3677767"/>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5682889"/>
              </a:avLst>
            </a:prstTxWarp>
          </a:bodyPr>
          <a:lstStyle/>
          <a:p>
            <a:pPr algn="ctr"/>
            <a:r>
              <a:rPr lang="en-GB" sz="2400" kern="10" dirty="0" smtClean="0">
                <a:ln w="14605">
                  <a:solidFill>
                    <a:srgbClr val="000000"/>
                  </a:solidFill>
                  <a:round/>
                  <a:headEnd/>
                  <a:tailEnd/>
                </a:ln>
                <a:solidFill>
                  <a:srgbClr val="000000"/>
                </a:solidFill>
                <a:latin typeface="Arial"/>
                <a:cs typeface="Arial"/>
              </a:rPr>
              <a:t>Safe, inclusive, sustainable space for development        Safe, inclusive, sustainable space for development  </a:t>
            </a:r>
            <a:endParaRPr lang="en-GB" sz="2400" kern="10" dirty="0">
              <a:ln w="14605">
                <a:solidFill>
                  <a:srgbClr val="000000"/>
                </a:solidFill>
                <a:round/>
                <a:headEnd/>
                <a:tailEnd/>
              </a:ln>
              <a:solidFill>
                <a:srgbClr val="000000"/>
              </a:solidFill>
              <a:latin typeface="Arial"/>
              <a:cs typeface="Aria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4809" y="-27385"/>
            <a:ext cx="2965703" cy="3140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3" name="Straight Arrow Connector 52"/>
          <p:cNvCxnSpPr/>
          <p:nvPr/>
        </p:nvCxnSpPr>
        <p:spPr>
          <a:xfrm flipH="1" flipV="1">
            <a:off x="4928885" y="646854"/>
            <a:ext cx="1263953" cy="1008241"/>
          </a:xfrm>
          <a:prstGeom prst="straightConnector1">
            <a:avLst/>
          </a:prstGeom>
          <a:ln w="57150">
            <a:solidFill>
              <a:srgbClr val="FF0000"/>
            </a:solidFill>
            <a:tailEnd type="oval"/>
          </a:ln>
        </p:spPr>
        <p:style>
          <a:lnRef idx="3">
            <a:schemeClr val="accent4"/>
          </a:lnRef>
          <a:fillRef idx="0">
            <a:schemeClr val="accent4"/>
          </a:fillRef>
          <a:effectRef idx="2">
            <a:schemeClr val="accent4"/>
          </a:effectRef>
          <a:fontRef idx="minor">
            <a:schemeClr val="tx1"/>
          </a:fontRef>
        </p:style>
      </p:cxnSp>
      <p:cxnSp>
        <p:nvCxnSpPr>
          <p:cNvPr id="54" name="Straight Arrow Connector 53"/>
          <p:cNvCxnSpPr/>
          <p:nvPr/>
        </p:nvCxnSpPr>
        <p:spPr>
          <a:xfrm flipH="1">
            <a:off x="2037729" y="1651828"/>
            <a:ext cx="4155110" cy="518368"/>
          </a:xfrm>
          <a:prstGeom prst="straightConnector1">
            <a:avLst/>
          </a:prstGeom>
          <a:ln w="57150">
            <a:solidFill>
              <a:srgbClr val="FF0000"/>
            </a:solidFill>
            <a:tailEnd type="oval"/>
          </a:ln>
        </p:spPr>
        <p:style>
          <a:lnRef idx="3">
            <a:schemeClr val="accent4"/>
          </a:lnRef>
          <a:fillRef idx="0">
            <a:schemeClr val="accent4"/>
          </a:fillRef>
          <a:effectRef idx="2">
            <a:schemeClr val="accent4"/>
          </a:effectRef>
          <a:fontRef idx="minor">
            <a:schemeClr val="tx1"/>
          </a:fontRef>
        </p:style>
      </p:cxnSp>
      <p:cxnSp>
        <p:nvCxnSpPr>
          <p:cNvPr id="55" name="Straight Arrow Connector 54"/>
          <p:cNvCxnSpPr/>
          <p:nvPr/>
        </p:nvCxnSpPr>
        <p:spPr>
          <a:xfrm flipH="1">
            <a:off x="1719211" y="1651828"/>
            <a:ext cx="4473627" cy="2547482"/>
          </a:xfrm>
          <a:prstGeom prst="straightConnector1">
            <a:avLst/>
          </a:prstGeom>
          <a:ln w="57150">
            <a:solidFill>
              <a:srgbClr val="FF0000"/>
            </a:solidFill>
            <a:tailEnd type="oval"/>
          </a:ln>
        </p:spPr>
        <p:style>
          <a:lnRef idx="3">
            <a:schemeClr val="accent4"/>
          </a:lnRef>
          <a:fillRef idx="0">
            <a:schemeClr val="accent4"/>
          </a:fillRef>
          <a:effectRef idx="2">
            <a:schemeClr val="accent4"/>
          </a:effectRef>
          <a:fontRef idx="minor">
            <a:schemeClr val="tx1"/>
          </a:fontRef>
        </p:style>
      </p:cxnSp>
      <p:cxnSp>
        <p:nvCxnSpPr>
          <p:cNvPr id="56" name="Straight Arrow Connector 55"/>
          <p:cNvCxnSpPr/>
          <p:nvPr/>
        </p:nvCxnSpPr>
        <p:spPr>
          <a:xfrm flipH="1">
            <a:off x="5021516" y="1651828"/>
            <a:ext cx="1171322" cy="4370859"/>
          </a:xfrm>
          <a:prstGeom prst="straightConnector1">
            <a:avLst/>
          </a:prstGeom>
          <a:ln w="57150">
            <a:solidFill>
              <a:srgbClr val="FF0000"/>
            </a:solidFill>
            <a:tailEnd type="ova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332586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Donut 142"/>
          <p:cNvSpPr>
            <a:spLocks noChangeAspect="1"/>
          </p:cNvSpPr>
          <p:nvPr/>
        </p:nvSpPr>
        <p:spPr>
          <a:xfrm>
            <a:off x="2325773" y="1110741"/>
            <a:ext cx="4401787" cy="4401611"/>
          </a:xfrm>
          <a:prstGeom prst="donut">
            <a:avLst>
              <a:gd name="adj" fmla="val 16203"/>
            </a:avLst>
          </a:prstGeom>
          <a:solidFill>
            <a:schemeClr val="bg1">
              <a:lumMod val="8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00"/>
              </a:solidFill>
            </a:endParaRPr>
          </a:p>
        </p:txBody>
      </p:sp>
      <p:sp>
        <p:nvSpPr>
          <p:cNvPr id="162" name="Block Arc 161"/>
          <p:cNvSpPr/>
          <p:nvPr/>
        </p:nvSpPr>
        <p:spPr>
          <a:xfrm>
            <a:off x="2197905" y="996395"/>
            <a:ext cx="4756603" cy="4594471"/>
          </a:xfrm>
          <a:prstGeom prst="blockArc">
            <a:avLst>
              <a:gd name="adj1" fmla="val 20338567"/>
              <a:gd name="adj2" fmla="val 21229557"/>
              <a:gd name="adj3" fmla="val 389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00"/>
              </a:solidFill>
            </a:endParaRPr>
          </a:p>
        </p:txBody>
      </p:sp>
      <p:grpSp>
        <p:nvGrpSpPr>
          <p:cNvPr id="6" name="Group 5"/>
          <p:cNvGrpSpPr/>
          <p:nvPr/>
        </p:nvGrpSpPr>
        <p:grpSpPr>
          <a:xfrm>
            <a:off x="3335937" y="2026180"/>
            <a:ext cx="2423688" cy="2016223"/>
            <a:chOff x="1604089" y="1413859"/>
            <a:chExt cx="2423824" cy="2016328"/>
          </a:xfrm>
        </p:grpSpPr>
        <p:cxnSp>
          <p:nvCxnSpPr>
            <p:cNvPr id="19" name="Straight Connector 18"/>
            <p:cNvCxnSpPr/>
            <p:nvPr/>
          </p:nvCxnSpPr>
          <p:spPr>
            <a:xfrm>
              <a:off x="2731695" y="1413859"/>
              <a:ext cx="77391" cy="1222026"/>
            </a:xfrm>
            <a:prstGeom prst="line">
              <a:avLst/>
            </a:prstGeom>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1973501" y="1557883"/>
              <a:ext cx="845593" cy="1070119"/>
            </a:xfrm>
            <a:prstGeom prst="line">
              <a:avLst/>
            </a:prstGeom>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H="1">
              <a:off x="2806264" y="1557883"/>
              <a:ext cx="717563" cy="1071697"/>
            </a:xfrm>
            <a:prstGeom prst="line">
              <a:avLst/>
            </a:prstGeom>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H="1">
              <a:off x="2806265" y="2060878"/>
              <a:ext cx="1221648" cy="560336"/>
            </a:xfrm>
            <a:prstGeom prst="line">
              <a:avLst/>
            </a:prstGeom>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flipV="1">
              <a:off x="2806262" y="2632844"/>
              <a:ext cx="1221651" cy="129559"/>
            </a:xfrm>
            <a:prstGeom prst="line">
              <a:avLst/>
            </a:prstGeom>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H="1" flipV="1">
              <a:off x="2806265" y="2632843"/>
              <a:ext cx="1077624" cy="797344"/>
            </a:xfrm>
            <a:prstGeom prst="line">
              <a:avLst/>
            </a:prstGeom>
            <a:ln/>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1604089" y="2250710"/>
              <a:ext cx="1202173" cy="370746"/>
            </a:xfrm>
            <a:prstGeom prst="line">
              <a:avLst/>
            </a:prstGeom>
            <a:ln/>
          </p:spPr>
          <p:style>
            <a:lnRef idx="1">
              <a:schemeClr val="dk1"/>
            </a:lnRef>
            <a:fillRef idx="0">
              <a:schemeClr val="dk1"/>
            </a:fillRef>
            <a:effectRef idx="0">
              <a:schemeClr val="dk1"/>
            </a:effectRef>
            <a:fontRef idx="minor">
              <a:schemeClr val="tx1"/>
            </a:fontRef>
          </p:style>
        </p:cxnSp>
      </p:grpSp>
      <p:cxnSp>
        <p:nvCxnSpPr>
          <p:cNvPr id="48" name="Straight Connector 47"/>
          <p:cNvCxnSpPr/>
          <p:nvPr/>
        </p:nvCxnSpPr>
        <p:spPr>
          <a:xfrm flipH="1" flipV="1">
            <a:off x="4522056" y="3262128"/>
            <a:ext cx="411552" cy="1096627"/>
          </a:xfrm>
          <a:prstGeom prst="line">
            <a:avLst/>
          </a:prstGeom>
          <a:ln/>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a:xfrm flipV="1">
            <a:off x="4245318" y="3256383"/>
            <a:ext cx="285895" cy="1224598"/>
          </a:xfrm>
          <a:prstGeom prst="line">
            <a:avLst/>
          </a:prstGeom>
          <a:ln/>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flipV="1">
            <a:off x="3325237" y="3233471"/>
            <a:ext cx="1196819" cy="282363"/>
          </a:xfrm>
          <a:prstGeom prst="line">
            <a:avLst/>
          </a:prstGeom>
          <a:ln/>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flipV="1">
            <a:off x="3569049" y="3233715"/>
            <a:ext cx="959023" cy="885820"/>
          </a:xfrm>
          <a:prstGeom prst="line">
            <a:avLst/>
          </a:prstGeom>
          <a:ln/>
        </p:spPr>
        <p:style>
          <a:lnRef idx="1">
            <a:schemeClr val="dk1"/>
          </a:lnRef>
          <a:fillRef idx="0">
            <a:schemeClr val="dk1"/>
          </a:fillRef>
          <a:effectRef idx="0">
            <a:schemeClr val="dk1"/>
          </a:effectRef>
          <a:fontRef idx="minor">
            <a:schemeClr val="tx1"/>
          </a:fontRef>
        </p:style>
      </p:cxnSp>
      <p:sp>
        <p:nvSpPr>
          <p:cNvPr id="2054" name="Donut 291"/>
          <p:cNvSpPr>
            <a:spLocks noChangeArrowheads="1"/>
          </p:cNvSpPr>
          <p:nvPr/>
        </p:nvSpPr>
        <p:spPr bwMode="auto">
          <a:xfrm>
            <a:off x="2037729" y="823652"/>
            <a:ext cx="4967999" cy="4967999"/>
          </a:xfrm>
          <a:custGeom>
            <a:avLst/>
            <a:gdLst>
              <a:gd name="G0" fmla="+- 1209 0 0"/>
              <a:gd name="G1" fmla="+- 21600 0 1209"/>
              <a:gd name="G2" fmla="+- 21600 0 1209"/>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09" y="10800"/>
                </a:moveTo>
                <a:cubicBezTo>
                  <a:pt x="1209" y="16097"/>
                  <a:pt x="5503" y="20391"/>
                  <a:pt x="10800" y="20391"/>
                </a:cubicBezTo>
                <a:cubicBezTo>
                  <a:pt x="16097" y="20391"/>
                  <a:pt x="20391" y="16097"/>
                  <a:pt x="20391" y="10800"/>
                </a:cubicBezTo>
                <a:cubicBezTo>
                  <a:pt x="20391" y="5503"/>
                  <a:pt x="16097" y="1209"/>
                  <a:pt x="10800" y="1209"/>
                </a:cubicBezTo>
                <a:cubicBezTo>
                  <a:pt x="5503" y="1209"/>
                  <a:pt x="1209" y="5503"/>
                  <a:pt x="1209" y="10800"/>
                </a:cubicBezTo>
                <a:close/>
              </a:path>
            </a:pathLst>
          </a:custGeom>
          <a:solidFill>
            <a:schemeClr val="bg1">
              <a:lumMod val="65000"/>
            </a:schemeClr>
          </a:solidFill>
          <a:ln w="25400" algn="ctr">
            <a:noFill/>
            <a:round/>
            <a:headEnd/>
            <a:tailEnd/>
          </a:ln>
        </p:spPr>
        <p:txBody>
          <a:bodyPr vert="horz" wrap="square" lIns="91440" tIns="45720" rIns="91440" bIns="45720" numCol="1" anchor="ctr" anchorCtr="0" compatLnSpc="1">
            <a:prstTxWarp prst="textNoShape">
              <a:avLst/>
            </a:prstTxWarp>
          </a:bodyPr>
          <a:lstStyle/>
          <a:p>
            <a:pPr algn="ctr"/>
            <a:endParaRPr lang="en-US" altLang="en-US" smtClean="0">
              <a:solidFill>
                <a:srgbClr val="000000"/>
              </a:solidFill>
              <a:latin typeface="Arial" pitchFamily="34" charset="0"/>
              <a:cs typeface="Arial" pitchFamily="34" charset="0"/>
            </a:endParaRPr>
          </a:p>
        </p:txBody>
      </p:sp>
      <p:sp>
        <p:nvSpPr>
          <p:cNvPr id="2055" name="WordArt 8"/>
          <p:cNvSpPr>
            <a:spLocks noChangeArrowheads="1" noChangeShapeType="1" noTextEdit="1"/>
          </p:cNvSpPr>
          <p:nvPr/>
        </p:nvSpPr>
        <p:spPr bwMode="auto">
          <a:xfrm>
            <a:off x="2150301" y="1068453"/>
            <a:ext cx="4725955" cy="4614660"/>
          </a:xfrm>
          <a:prstGeom prst="rect">
            <a:avLst/>
          </a:prstGeom>
          <a:noFill/>
          <a:extLst>
            <a:ext uri="{91240B29-F687-4F45-9708-019B960494DF}">
              <a14:hiddenLine xmlns:a14="http://schemas.microsoft.com/office/drawing/2010/main" w="19050">
                <a:solidFill>
                  <a:srgbClr val="C4BC96"/>
                </a:solidFill>
                <a:round/>
                <a:headEnd/>
                <a:tailEnd/>
              </a14:hiddenLine>
            </a:ext>
          </a:extLst>
        </p:spPr>
        <p:txBody>
          <a:bodyPr wrap="none" fromWordArt="1">
            <a:prstTxWarp prst="textArchDown">
              <a:avLst>
                <a:gd name="adj" fmla="val 20184829"/>
              </a:avLst>
            </a:prstTxWarp>
          </a:bodyPr>
          <a:lstStyle/>
          <a:p>
            <a:pPr algn="ctr"/>
            <a:r>
              <a:rPr lang="en-GB" sz="3600" kern="10" spc="720" dirty="0" smtClean="0">
                <a:solidFill>
                  <a:srgbClr val="FF0000"/>
                </a:solidFill>
                <a:effectLst>
                  <a:outerShdw dist="28398" dir="12393903" algn="ctr" rotWithShape="0">
                    <a:srgbClr val="C6D9F1">
                      <a:alpha val="50000"/>
                    </a:srgbClr>
                  </a:outerShdw>
                </a:effectLst>
                <a:latin typeface="Arial Black"/>
              </a:rPr>
              <a:t>    </a:t>
            </a:r>
            <a:r>
              <a:rPr lang="en-GB" sz="3600" kern="10" spc="720" dirty="0" smtClean="0">
                <a:solidFill>
                  <a:srgbClr val="000000"/>
                </a:solidFill>
                <a:effectLst>
                  <a:outerShdw dist="28398" dir="12393903" algn="ctr" rotWithShape="0">
                    <a:srgbClr val="C6D9F1">
                      <a:alpha val="50000"/>
                    </a:srgbClr>
                  </a:outerShdw>
                </a:effectLst>
                <a:latin typeface="Arial Black"/>
              </a:rPr>
              <a:t>             safe planetary boundary               </a:t>
            </a:r>
            <a:endParaRPr lang="en-GB" sz="3600" kern="10" spc="720" dirty="0">
              <a:solidFill>
                <a:srgbClr val="000000"/>
              </a:solidFill>
              <a:latin typeface="Arial Black"/>
            </a:endParaRPr>
          </a:p>
        </p:txBody>
      </p:sp>
      <p:sp>
        <p:nvSpPr>
          <p:cNvPr id="2057" name="AutoShape 10"/>
          <p:cNvSpPr>
            <a:spLocks noChangeAspect="1" noChangeArrowheads="1"/>
          </p:cNvSpPr>
          <p:nvPr/>
        </p:nvSpPr>
        <p:spPr bwMode="auto">
          <a:xfrm>
            <a:off x="3031785" y="1795197"/>
            <a:ext cx="2987241" cy="2988000"/>
          </a:xfrm>
          <a:custGeom>
            <a:avLst/>
            <a:gdLst>
              <a:gd name="G0" fmla="+- 2180 0 0"/>
              <a:gd name="G1" fmla="+- 21600 0 2180"/>
              <a:gd name="G2" fmla="+- 21600 0 218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180" y="10800"/>
                </a:moveTo>
                <a:cubicBezTo>
                  <a:pt x="2180" y="15561"/>
                  <a:pt x="6039" y="19420"/>
                  <a:pt x="10800" y="19420"/>
                </a:cubicBezTo>
                <a:cubicBezTo>
                  <a:pt x="15561" y="19420"/>
                  <a:pt x="19420" y="15561"/>
                  <a:pt x="19420" y="10800"/>
                </a:cubicBezTo>
                <a:cubicBezTo>
                  <a:pt x="19420" y="6039"/>
                  <a:pt x="15561" y="2180"/>
                  <a:pt x="10800" y="2180"/>
                </a:cubicBezTo>
                <a:cubicBezTo>
                  <a:pt x="6039" y="2180"/>
                  <a:pt x="2180" y="6039"/>
                  <a:pt x="2180" y="10800"/>
                </a:cubicBezTo>
                <a:close/>
              </a:path>
            </a:pathLst>
          </a:custGeom>
          <a:solidFill>
            <a:schemeClr val="bg1">
              <a:lumMod val="65000"/>
            </a:schemeClr>
          </a:solidFill>
          <a:ln w="9525" algn="in">
            <a:solidFill>
              <a:srgbClr val="92D050"/>
            </a:solidFill>
            <a:round/>
            <a:headEnd/>
            <a:tailEnd/>
          </a:ln>
          <a:effectLst/>
        </p:spPr>
        <p:txBody>
          <a:bodyPr vert="horz" wrap="square" lIns="36576" tIns="36576" rIns="36576" bIns="36576" numCol="1" anchor="t" anchorCtr="0" compatLnSpc="1">
            <a:prstTxWarp prst="textNoShape">
              <a:avLst/>
            </a:prstTxWarp>
          </a:bodyPr>
          <a:lstStyle/>
          <a:p>
            <a:endParaRPr lang="en-GB">
              <a:solidFill>
                <a:srgbClr val="000000"/>
              </a:solidFill>
            </a:endParaRPr>
          </a:p>
        </p:txBody>
      </p:sp>
      <p:sp>
        <p:nvSpPr>
          <p:cNvPr id="10" name="Text Box 2"/>
          <p:cNvSpPr txBox="1">
            <a:spLocks noChangeArrowheads="1"/>
          </p:cNvSpPr>
          <p:nvPr/>
        </p:nvSpPr>
        <p:spPr bwMode="auto">
          <a:xfrm rot="19266862">
            <a:off x="4739997" y="2319417"/>
            <a:ext cx="1477843" cy="334343"/>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Income</a:t>
            </a:r>
            <a:endParaRPr lang="en-GB" sz="1200" dirty="0">
              <a:solidFill>
                <a:srgbClr val="000000"/>
              </a:solidFill>
              <a:latin typeface="Arial"/>
              <a:ea typeface="Calibri"/>
            </a:endParaRPr>
          </a:p>
        </p:txBody>
      </p:sp>
      <p:sp>
        <p:nvSpPr>
          <p:cNvPr id="2051" name="Text Box 2"/>
          <p:cNvSpPr txBox="1">
            <a:spLocks noChangeArrowheads="1"/>
          </p:cNvSpPr>
          <p:nvPr/>
        </p:nvSpPr>
        <p:spPr bwMode="auto">
          <a:xfrm rot="20877934">
            <a:off x="4864552" y="2916767"/>
            <a:ext cx="1477963"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200" b="1" dirty="0" smtClean="0">
                <a:solidFill>
                  <a:srgbClr val="000000"/>
                </a:solidFill>
                <a:latin typeface="Arial" pitchFamily="34" charset="0"/>
                <a:ea typeface="Calibri" pitchFamily="34" charset="0"/>
                <a:cs typeface="Arial" pitchFamily="34" charset="0"/>
              </a:rPr>
              <a:t>Education</a:t>
            </a:r>
            <a:endParaRPr lang="en-US" altLang="en-US" sz="1200" dirty="0" smtClean="0">
              <a:solidFill>
                <a:srgbClr val="000000"/>
              </a:solidFill>
              <a:latin typeface="Arial" pitchFamily="34" charset="0"/>
              <a:cs typeface="Arial" pitchFamily="34" charset="0"/>
            </a:endParaRPr>
          </a:p>
        </p:txBody>
      </p:sp>
      <p:sp>
        <p:nvSpPr>
          <p:cNvPr id="11" name="Text Box 2"/>
          <p:cNvSpPr txBox="1">
            <a:spLocks noChangeArrowheads="1"/>
          </p:cNvSpPr>
          <p:nvPr/>
        </p:nvSpPr>
        <p:spPr bwMode="auto">
          <a:xfrm rot="955663">
            <a:off x="4768543" y="3447999"/>
            <a:ext cx="1381875" cy="47844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Resilience</a:t>
            </a:r>
            <a:endParaRPr lang="en-GB" sz="1200" dirty="0">
              <a:solidFill>
                <a:srgbClr val="000000"/>
              </a:solidFill>
              <a:latin typeface="Arial"/>
              <a:ea typeface="Calibri"/>
            </a:endParaRPr>
          </a:p>
        </p:txBody>
      </p:sp>
      <p:sp>
        <p:nvSpPr>
          <p:cNvPr id="12" name="Text Box 2"/>
          <p:cNvSpPr txBox="1">
            <a:spLocks noChangeArrowheads="1"/>
          </p:cNvSpPr>
          <p:nvPr/>
        </p:nvSpPr>
        <p:spPr bwMode="auto">
          <a:xfrm rot="3110989">
            <a:off x="4773140" y="4080044"/>
            <a:ext cx="960853" cy="26555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Voice</a:t>
            </a:r>
            <a:endParaRPr lang="en-GB" sz="1200" dirty="0">
              <a:solidFill>
                <a:srgbClr val="000000"/>
              </a:solidFill>
              <a:latin typeface="Arial"/>
              <a:ea typeface="Calibri"/>
            </a:endParaRPr>
          </a:p>
        </p:txBody>
      </p:sp>
      <p:sp>
        <p:nvSpPr>
          <p:cNvPr id="13" name="Text Box 2"/>
          <p:cNvSpPr txBox="1">
            <a:spLocks noChangeArrowheads="1"/>
          </p:cNvSpPr>
          <p:nvPr/>
        </p:nvSpPr>
        <p:spPr bwMode="auto">
          <a:xfrm rot="5400000">
            <a:off x="4201935" y="4236181"/>
            <a:ext cx="739847" cy="2658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Jobs</a:t>
            </a:r>
            <a:endParaRPr lang="en-GB" sz="1200" dirty="0">
              <a:solidFill>
                <a:srgbClr val="000000"/>
              </a:solidFill>
              <a:latin typeface="Arial"/>
              <a:ea typeface="Calibri"/>
            </a:endParaRPr>
          </a:p>
        </p:txBody>
      </p:sp>
      <p:sp>
        <p:nvSpPr>
          <p:cNvPr id="14" name="Text Box 2"/>
          <p:cNvSpPr txBox="1">
            <a:spLocks noChangeArrowheads="1"/>
          </p:cNvSpPr>
          <p:nvPr/>
        </p:nvSpPr>
        <p:spPr bwMode="auto">
          <a:xfrm rot="20131512">
            <a:off x="3334627" y="3374503"/>
            <a:ext cx="1209496" cy="328459"/>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Social</a:t>
            </a:r>
            <a:r>
              <a:rPr lang="en-GB" sz="1100" b="1" dirty="0" smtClean="0">
                <a:solidFill>
                  <a:srgbClr val="000000"/>
                </a:solidFill>
                <a:latin typeface="Arial"/>
                <a:ea typeface="Calibri"/>
              </a:rPr>
              <a:t> equity</a:t>
            </a:r>
            <a:endParaRPr lang="en-GB" sz="1100" dirty="0">
              <a:solidFill>
                <a:srgbClr val="000000"/>
              </a:solidFill>
              <a:latin typeface="Arial"/>
              <a:ea typeface="Calibri"/>
            </a:endParaRPr>
          </a:p>
        </p:txBody>
      </p:sp>
      <p:sp>
        <p:nvSpPr>
          <p:cNvPr id="8" name="Text Box 2"/>
          <p:cNvSpPr txBox="1">
            <a:spLocks noChangeArrowheads="1"/>
          </p:cNvSpPr>
          <p:nvPr/>
        </p:nvSpPr>
        <p:spPr bwMode="auto">
          <a:xfrm>
            <a:off x="3204672" y="3069850"/>
            <a:ext cx="1397963" cy="337527"/>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Gender equality</a:t>
            </a:r>
            <a:endParaRPr lang="en-GB" sz="1200" dirty="0">
              <a:solidFill>
                <a:srgbClr val="000000"/>
              </a:solidFill>
              <a:latin typeface="Arial"/>
              <a:ea typeface="Calibri"/>
            </a:endParaRPr>
          </a:p>
        </p:txBody>
      </p:sp>
      <p:sp>
        <p:nvSpPr>
          <p:cNvPr id="7" name="Text Box 2"/>
          <p:cNvSpPr txBox="1">
            <a:spLocks noChangeArrowheads="1"/>
          </p:cNvSpPr>
          <p:nvPr/>
        </p:nvSpPr>
        <p:spPr bwMode="auto">
          <a:xfrm rot="3978875">
            <a:off x="3882505" y="2366295"/>
            <a:ext cx="738782" cy="265416"/>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Food</a:t>
            </a:r>
            <a:endParaRPr lang="en-GB" sz="1200" dirty="0">
              <a:solidFill>
                <a:srgbClr val="000000"/>
              </a:solidFill>
              <a:latin typeface="Arial"/>
              <a:ea typeface="Calibri"/>
            </a:endParaRPr>
          </a:p>
        </p:txBody>
      </p:sp>
      <p:sp>
        <p:nvSpPr>
          <p:cNvPr id="9" name="Text Box 2"/>
          <p:cNvSpPr txBox="1">
            <a:spLocks noChangeArrowheads="1"/>
          </p:cNvSpPr>
          <p:nvPr/>
        </p:nvSpPr>
        <p:spPr bwMode="auto">
          <a:xfrm rot="17303076">
            <a:off x="4371023" y="2129070"/>
            <a:ext cx="818469" cy="236443"/>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Water</a:t>
            </a:r>
            <a:endParaRPr lang="en-GB" sz="1200" dirty="0">
              <a:solidFill>
                <a:srgbClr val="000000"/>
              </a:solidFill>
              <a:latin typeface="Arial"/>
              <a:ea typeface="Calibri"/>
            </a:endParaRPr>
          </a:p>
        </p:txBody>
      </p:sp>
      <p:sp>
        <p:nvSpPr>
          <p:cNvPr id="2052" name="Text Box 1"/>
          <p:cNvSpPr txBox="1">
            <a:spLocks noChangeArrowheads="1"/>
          </p:cNvSpPr>
          <p:nvPr/>
        </p:nvSpPr>
        <p:spPr bwMode="auto">
          <a:xfrm rot="18076328">
            <a:off x="3699119" y="3808230"/>
            <a:ext cx="936264" cy="38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200" b="1" dirty="0" smtClean="0">
                <a:solidFill>
                  <a:srgbClr val="000000"/>
                </a:solidFill>
                <a:latin typeface="Arial" pitchFamily="34" charset="0"/>
                <a:ea typeface="Calibri" pitchFamily="34" charset="0"/>
                <a:cs typeface="Arial" pitchFamily="34" charset="0"/>
              </a:rPr>
              <a:t>Energy</a:t>
            </a:r>
            <a:endParaRPr lang="en-US" altLang="en-US" sz="1200" dirty="0" smtClean="0">
              <a:solidFill>
                <a:srgbClr val="000000"/>
              </a:solidFill>
              <a:latin typeface="Arial" pitchFamily="34" charset="0"/>
              <a:cs typeface="Arial" pitchFamily="34" charset="0"/>
            </a:endParaRPr>
          </a:p>
        </p:txBody>
      </p:sp>
      <p:grpSp>
        <p:nvGrpSpPr>
          <p:cNvPr id="118" name="Group 117"/>
          <p:cNvGrpSpPr/>
          <p:nvPr/>
        </p:nvGrpSpPr>
        <p:grpSpPr>
          <a:xfrm>
            <a:off x="410883" y="109348"/>
            <a:ext cx="8055532" cy="6492705"/>
            <a:chOff x="-260219" y="-493488"/>
            <a:chExt cx="8055979" cy="6493042"/>
          </a:xfrm>
        </p:grpSpPr>
        <p:grpSp>
          <p:nvGrpSpPr>
            <p:cNvPr id="119" name="Group 118"/>
            <p:cNvGrpSpPr/>
            <p:nvPr/>
          </p:nvGrpSpPr>
          <p:grpSpPr>
            <a:xfrm>
              <a:off x="650970" y="-493488"/>
              <a:ext cx="6518348" cy="6159142"/>
              <a:chOff x="-405319" y="-493488"/>
              <a:chExt cx="6518348" cy="6159142"/>
            </a:xfrm>
          </p:grpSpPr>
          <p:cxnSp>
            <p:nvCxnSpPr>
              <p:cNvPr id="128" name="Straight Connector 127"/>
              <p:cNvCxnSpPr/>
              <p:nvPr/>
            </p:nvCxnSpPr>
            <p:spPr>
              <a:xfrm>
                <a:off x="2352986" y="-493488"/>
                <a:ext cx="216164" cy="1001445"/>
              </a:xfrm>
              <a:prstGeom prst="line">
                <a:avLst/>
              </a:prstGeom>
              <a:ln/>
            </p:spPr>
            <p:style>
              <a:lnRef idx="1">
                <a:schemeClr val="dk1"/>
              </a:lnRef>
              <a:fillRef idx="0">
                <a:schemeClr val="dk1"/>
              </a:fillRef>
              <a:effectRef idx="0">
                <a:schemeClr val="dk1"/>
              </a:effectRef>
              <a:fontRef idx="minor">
                <a:schemeClr val="tx1"/>
              </a:fontRef>
            </p:style>
          </p:cxnSp>
          <p:cxnSp>
            <p:nvCxnSpPr>
              <p:cNvPr id="129" name="Straight Connector 128"/>
              <p:cNvCxnSpPr/>
              <p:nvPr/>
            </p:nvCxnSpPr>
            <p:spPr>
              <a:xfrm>
                <a:off x="561108" y="398626"/>
                <a:ext cx="755306" cy="701889"/>
              </a:xfrm>
              <a:prstGeom prst="line">
                <a:avLst/>
              </a:prstGeom>
              <a:ln/>
            </p:spPr>
            <p:style>
              <a:lnRef idx="1">
                <a:schemeClr val="dk1"/>
              </a:lnRef>
              <a:fillRef idx="0">
                <a:schemeClr val="dk1"/>
              </a:fillRef>
              <a:effectRef idx="0">
                <a:schemeClr val="dk1"/>
              </a:effectRef>
              <a:fontRef idx="minor">
                <a:schemeClr val="tx1"/>
              </a:fontRef>
            </p:style>
          </p:cxnSp>
          <p:cxnSp>
            <p:nvCxnSpPr>
              <p:cNvPr id="130" name="Straight Connector 129"/>
              <p:cNvCxnSpPr/>
              <p:nvPr/>
            </p:nvCxnSpPr>
            <p:spPr>
              <a:xfrm flipH="1">
                <a:off x="3950403" y="-143176"/>
                <a:ext cx="666328" cy="1001530"/>
              </a:xfrm>
              <a:prstGeom prst="line">
                <a:avLst/>
              </a:prstGeom>
              <a:ln/>
            </p:spPr>
            <p:style>
              <a:lnRef idx="1">
                <a:schemeClr val="dk1"/>
              </a:lnRef>
              <a:fillRef idx="0">
                <a:schemeClr val="dk1"/>
              </a:fillRef>
              <a:effectRef idx="0">
                <a:schemeClr val="dk1"/>
              </a:effectRef>
              <a:fontRef idx="minor">
                <a:schemeClr val="tx1"/>
              </a:fontRef>
            </p:style>
          </p:cxnSp>
          <p:cxnSp>
            <p:nvCxnSpPr>
              <p:cNvPr id="131" name="Straight Connector 130"/>
              <p:cNvCxnSpPr/>
              <p:nvPr/>
            </p:nvCxnSpPr>
            <p:spPr>
              <a:xfrm flipH="1">
                <a:off x="4829354" y="1528076"/>
                <a:ext cx="1089424" cy="391606"/>
              </a:xfrm>
              <a:prstGeom prst="line">
                <a:avLst/>
              </a:prstGeom>
              <a:ln/>
            </p:spPr>
            <p:style>
              <a:lnRef idx="1">
                <a:schemeClr val="dk1"/>
              </a:lnRef>
              <a:fillRef idx="0">
                <a:schemeClr val="dk1"/>
              </a:fillRef>
              <a:effectRef idx="0">
                <a:schemeClr val="dk1"/>
              </a:effectRef>
              <a:fontRef idx="minor">
                <a:schemeClr val="tx1"/>
              </a:fontRef>
            </p:style>
          </p:cxnSp>
          <p:cxnSp>
            <p:nvCxnSpPr>
              <p:cNvPr id="132" name="Straight Connector 131"/>
              <p:cNvCxnSpPr/>
              <p:nvPr/>
            </p:nvCxnSpPr>
            <p:spPr>
              <a:xfrm flipH="1" flipV="1">
                <a:off x="4850317" y="3254430"/>
                <a:ext cx="1262712" cy="407409"/>
              </a:xfrm>
              <a:prstGeom prst="line">
                <a:avLst/>
              </a:prstGeom>
              <a:ln/>
            </p:spPr>
            <p:style>
              <a:lnRef idx="1">
                <a:schemeClr val="dk1"/>
              </a:lnRef>
              <a:fillRef idx="0">
                <a:schemeClr val="dk1"/>
              </a:fillRef>
              <a:effectRef idx="0">
                <a:schemeClr val="dk1"/>
              </a:effectRef>
              <a:fontRef idx="minor">
                <a:schemeClr val="tx1"/>
              </a:fontRef>
            </p:style>
          </p:cxnSp>
          <p:cxnSp>
            <p:nvCxnSpPr>
              <p:cNvPr id="133" name="Straight Connector 132"/>
              <p:cNvCxnSpPr/>
              <p:nvPr/>
            </p:nvCxnSpPr>
            <p:spPr>
              <a:xfrm flipH="1" flipV="1">
                <a:off x="3950403" y="4555922"/>
                <a:ext cx="537338" cy="1026541"/>
              </a:xfrm>
              <a:prstGeom prst="line">
                <a:avLst/>
              </a:prstGeom>
              <a:ln/>
            </p:spPr>
            <p:style>
              <a:lnRef idx="1">
                <a:schemeClr val="dk1"/>
              </a:lnRef>
              <a:fillRef idx="0">
                <a:schemeClr val="dk1"/>
              </a:fillRef>
              <a:effectRef idx="0">
                <a:schemeClr val="dk1"/>
              </a:effectRef>
              <a:fontRef idx="minor">
                <a:schemeClr val="tx1"/>
              </a:fontRef>
            </p:style>
          </p:cxnSp>
          <p:cxnSp>
            <p:nvCxnSpPr>
              <p:cNvPr id="134" name="Straight Connector 133"/>
              <p:cNvCxnSpPr/>
              <p:nvPr/>
            </p:nvCxnSpPr>
            <p:spPr>
              <a:xfrm>
                <a:off x="-405319" y="2337778"/>
                <a:ext cx="1072309" cy="107888"/>
              </a:xfrm>
              <a:prstGeom prst="line">
                <a:avLst/>
              </a:prstGeom>
              <a:ln/>
            </p:spPr>
            <p:style>
              <a:lnRef idx="1">
                <a:schemeClr val="dk1"/>
              </a:lnRef>
              <a:fillRef idx="0">
                <a:schemeClr val="dk1"/>
              </a:fillRef>
              <a:effectRef idx="0">
                <a:schemeClr val="dk1"/>
              </a:effectRef>
              <a:fontRef idx="minor">
                <a:schemeClr val="tx1"/>
              </a:fontRef>
            </p:style>
          </p:cxnSp>
          <p:cxnSp>
            <p:nvCxnSpPr>
              <p:cNvPr id="135" name="Straight Connector 134"/>
              <p:cNvCxnSpPr/>
              <p:nvPr/>
            </p:nvCxnSpPr>
            <p:spPr>
              <a:xfrm flipV="1">
                <a:off x="-8107" y="3841912"/>
                <a:ext cx="957440" cy="514297"/>
              </a:xfrm>
              <a:prstGeom prst="line">
                <a:avLst/>
              </a:prstGeom>
              <a:ln/>
            </p:spPr>
            <p:style>
              <a:lnRef idx="1">
                <a:schemeClr val="dk1"/>
              </a:lnRef>
              <a:fillRef idx="0">
                <a:schemeClr val="dk1"/>
              </a:fillRef>
              <a:effectRef idx="0">
                <a:schemeClr val="dk1"/>
              </a:effectRef>
              <a:fontRef idx="minor">
                <a:schemeClr val="tx1"/>
              </a:fontRef>
            </p:style>
          </p:cxnSp>
          <p:cxnSp>
            <p:nvCxnSpPr>
              <p:cNvPr id="136" name="Straight Connector 135"/>
              <p:cNvCxnSpPr/>
              <p:nvPr/>
            </p:nvCxnSpPr>
            <p:spPr>
              <a:xfrm flipV="1">
                <a:off x="1672430" y="4712653"/>
                <a:ext cx="403982" cy="953001"/>
              </a:xfrm>
              <a:prstGeom prst="line">
                <a:avLst/>
              </a:prstGeom>
              <a:ln/>
            </p:spPr>
            <p:style>
              <a:lnRef idx="1">
                <a:schemeClr val="dk1"/>
              </a:lnRef>
              <a:fillRef idx="0">
                <a:schemeClr val="dk1"/>
              </a:fillRef>
              <a:effectRef idx="0">
                <a:schemeClr val="dk1"/>
              </a:effectRef>
              <a:fontRef idx="minor">
                <a:schemeClr val="tx1"/>
              </a:fontRef>
            </p:style>
          </p:cxnSp>
        </p:grpSp>
        <p:sp>
          <p:nvSpPr>
            <p:cNvPr id="120" name="Text Box 2"/>
            <p:cNvSpPr txBox="1">
              <a:spLocks noChangeArrowheads="1"/>
            </p:cNvSpPr>
            <p:nvPr/>
          </p:nvSpPr>
          <p:spPr bwMode="auto">
            <a:xfrm>
              <a:off x="3774096" y="-265335"/>
              <a:ext cx="1709721" cy="309381"/>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nSpc>
                  <a:spcPct val="115000"/>
                </a:lnSpc>
                <a:spcAft>
                  <a:spcPts val="1000"/>
                </a:spcAft>
              </a:pPr>
              <a:r>
                <a:rPr lang="en-GB" sz="1400" b="1" dirty="0">
                  <a:solidFill>
                    <a:srgbClr val="000000"/>
                  </a:solidFill>
                  <a:latin typeface="Arial"/>
                  <a:ea typeface="Calibri"/>
                </a:rPr>
                <a:t>Climate Change</a:t>
              </a:r>
              <a:endParaRPr lang="en-GB" sz="1400" dirty="0">
                <a:solidFill>
                  <a:srgbClr val="000000"/>
                </a:solidFill>
                <a:latin typeface="Arial"/>
                <a:ea typeface="Calibri"/>
              </a:endParaRPr>
            </a:p>
          </p:txBody>
        </p:sp>
        <p:sp>
          <p:nvSpPr>
            <p:cNvPr id="122" name="Text Box 2"/>
            <p:cNvSpPr txBox="1">
              <a:spLocks noChangeArrowheads="1"/>
            </p:cNvSpPr>
            <p:nvPr/>
          </p:nvSpPr>
          <p:spPr bwMode="auto">
            <a:xfrm>
              <a:off x="5885643" y="4499494"/>
              <a:ext cx="1637030" cy="265430"/>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Atmospheric aerosol loading</a:t>
              </a:r>
              <a:endParaRPr lang="en-GB" sz="1400" dirty="0">
                <a:solidFill>
                  <a:srgbClr val="000000"/>
                </a:solidFill>
                <a:latin typeface="Arial"/>
                <a:ea typeface="Calibri"/>
              </a:endParaRPr>
            </a:p>
          </p:txBody>
        </p:sp>
        <p:sp>
          <p:nvSpPr>
            <p:cNvPr id="123" name="Text Box 2"/>
            <p:cNvSpPr txBox="1">
              <a:spLocks noChangeArrowheads="1"/>
            </p:cNvSpPr>
            <p:nvPr/>
          </p:nvSpPr>
          <p:spPr bwMode="auto">
            <a:xfrm>
              <a:off x="-260219" y="3150119"/>
              <a:ext cx="1477926" cy="446567"/>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Freshwater use</a:t>
              </a:r>
              <a:endParaRPr lang="en-GB" sz="1400" dirty="0">
                <a:solidFill>
                  <a:srgbClr val="000000"/>
                </a:solidFill>
                <a:latin typeface="Arial"/>
                <a:ea typeface="Calibri"/>
              </a:endParaRPr>
            </a:p>
          </p:txBody>
        </p:sp>
        <p:sp>
          <p:nvSpPr>
            <p:cNvPr id="124" name="Text Box 2"/>
            <p:cNvSpPr txBox="1">
              <a:spLocks noChangeArrowheads="1"/>
            </p:cNvSpPr>
            <p:nvPr/>
          </p:nvSpPr>
          <p:spPr bwMode="auto">
            <a:xfrm>
              <a:off x="6413808" y="2337778"/>
              <a:ext cx="1381952" cy="478465"/>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Stratospheric ozone depletion</a:t>
              </a:r>
              <a:endParaRPr lang="en-GB" sz="1400" dirty="0">
                <a:solidFill>
                  <a:srgbClr val="000000"/>
                </a:solidFill>
                <a:latin typeface="Arial"/>
                <a:ea typeface="Calibri"/>
              </a:endParaRPr>
            </a:p>
          </p:txBody>
        </p:sp>
        <p:sp>
          <p:nvSpPr>
            <p:cNvPr id="125" name="Text Box 2"/>
            <p:cNvSpPr txBox="1">
              <a:spLocks noChangeArrowheads="1"/>
            </p:cNvSpPr>
            <p:nvPr/>
          </p:nvSpPr>
          <p:spPr bwMode="auto">
            <a:xfrm>
              <a:off x="5691392" y="560674"/>
              <a:ext cx="1477926" cy="531141"/>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nSpc>
                  <a:spcPct val="115000"/>
                </a:lnSpc>
                <a:spcAft>
                  <a:spcPts val="1000"/>
                </a:spcAft>
              </a:pPr>
              <a:r>
                <a:rPr lang="en-GB" sz="1400" b="1" dirty="0" smtClean="0">
                  <a:solidFill>
                    <a:srgbClr val="000000"/>
                  </a:solidFill>
                  <a:latin typeface="Arial"/>
                  <a:ea typeface="Calibri"/>
                </a:rPr>
                <a:t>Novel entities</a:t>
              </a:r>
              <a:endParaRPr lang="en-GB" sz="1400" dirty="0">
                <a:solidFill>
                  <a:srgbClr val="000000"/>
                </a:solidFill>
                <a:latin typeface="Arial"/>
                <a:ea typeface="Calibri"/>
              </a:endParaRPr>
            </a:p>
          </p:txBody>
        </p:sp>
        <p:sp>
          <p:nvSpPr>
            <p:cNvPr id="127" name="Text Box 2"/>
            <p:cNvSpPr txBox="1">
              <a:spLocks noChangeArrowheads="1"/>
            </p:cNvSpPr>
            <p:nvPr/>
          </p:nvSpPr>
          <p:spPr bwMode="auto">
            <a:xfrm>
              <a:off x="650970" y="4909794"/>
              <a:ext cx="1741077" cy="510363"/>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Biogeochemical flows</a:t>
              </a:r>
              <a:endParaRPr lang="en-GB" sz="1400" dirty="0">
                <a:solidFill>
                  <a:srgbClr val="000000"/>
                </a:solidFill>
                <a:latin typeface="Arial"/>
                <a:ea typeface="Calibri"/>
              </a:endParaRPr>
            </a:p>
          </p:txBody>
        </p:sp>
        <p:sp>
          <p:nvSpPr>
            <p:cNvPr id="126" name="Text Box 2"/>
            <p:cNvSpPr txBox="1">
              <a:spLocks noChangeArrowheads="1"/>
            </p:cNvSpPr>
            <p:nvPr/>
          </p:nvSpPr>
          <p:spPr bwMode="auto">
            <a:xfrm>
              <a:off x="1775095" y="-270167"/>
              <a:ext cx="1477926" cy="292395"/>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Biosphere integrity</a:t>
              </a:r>
              <a:endParaRPr lang="en-GB" sz="1400" dirty="0">
                <a:solidFill>
                  <a:srgbClr val="000000"/>
                </a:solidFill>
                <a:latin typeface="Arial"/>
                <a:ea typeface="Calibri"/>
              </a:endParaRPr>
            </a:p>
          </p:txBody>
        </p:sp>
        <p:sp>
          <p:nvSpPr>
            <p:cNvPr id="121" name="Text Box 2"/>
            <p:cNvSpPr txBox="1">
              <a:spLocks noChangeArrowheads="1"/>
            </p:cNvSpPr>
            <p:nvPr/>
          </p:nvSpPr>
          <p:spPr bwMode="auto">
            <a:xfrm>
              <a:off x="3532124" y="5479479"/>
              <a:ext cx="1451819" cy="520075"/>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Ocean acidification</a:t>
              </a:r>
              <a:endParaRPr lang="en-GB" sz="1400" dirty="0">
                <a:solidFill>
                  <a:srgbClr val="000000"/>
                </a:solidFill>
                <a:latin typeface="Arial"/>
                <a:ea typeface="Calibri"/>
              </a:endParaRPr>
            </a:p>
          </p:txBody>
        </p:sp>
      </p:grpSp>
      <p:sp>
        <p:nvSpPr>
          <p:cNvPr id="138" name="Text Box 1"/>
          <p:cNvSpPr txBox="1">
            <a:spLocks noChangeArrowheads="1"/>
          </p:cNvSpPr>
          <p:nvPr/>
        </p:nvSpPr>
        <p:spPr bwMode="auto">
          <a:xfrm>
            <a:off x="687581" y="1759585"/>
            <a:ext cx="147796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sz="1400" b="1" dirty="0" smtClean="0">
                <a:solidFill>
                  <a:srgbClr val="000000"/>
                </a:solidFill>
                <a:latin typeface="Arial" pitchFamily="34" charset="0"/>
                <a:ea typeface="Calibri" pitchFamily="34" charset="0"/>
                <a:cs typeface="Arial" pitchFamily="34" charset="0"/>
              </a:rPr>
              <a:t>Land system change</a:t>
            </a:r>
            <a:endParaRPr lang="en-US" altLang="en-US" sz="1400" dirty="0" smtClean="0">
              <a:solidFill>
                <a:srgbClr val="000000"/>
              </a:solidFill>
              <a:latin typeface="Arial" pitchFamily="34" charset="0"/>
              <a:cs typeface="Arial" pitchFamily="34" charset="0"/>
            </a:endParaRPr>
          </a:p>
        </p:txBody>
      </p:sp>
      <p:sp>
        <p:nvSpPr>
          <p:cNvPr id="79" name="Text Box 2"/>
          <p:cNvSpPr txBox="1">
            <a:spLocks noChangeArrowheads="1"/>
          </p:cNvSpPr>
          <p:nvPr/>
        </p:nvSpPr>
        <p:spPr bwMode="auto">
          <a:xfrm rot="2102000">
            <a:off x="3408909" y="2580274"/>
            <a:ext cx="682807" cy="266166"/>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Health</a:t>
            </a:r>
            <a:endParaRPr lang="en-GB" sz="1200" dirty="0">
              <a:solidFill>
                <a:srgbClr val="000000"/>
              </a:solidFill>
              <a:latin typeface="Arial"/>
              <a:ea typeface="Calibri"/>
            </a:endParaRPr>
          </a:p>
        </p:txBody>
      </p:sp>
      <p:sp>
        <p:nvSpPr>
          <p:cNvPr id="147" name="WordArt 11"/>
          <p:cNvSpPr>
            <a:spLocks noChangeArrowheads="1" noChangeShapeType="1" noTextEdit="1"/>
          </p:cNvSpPr>
          <p:nvPr/>
        </p:nvSpPr>
        <p:spPr bwMode="auto">
          <a:xfrm rot="413272">
            <a:off x="3161406" y="1892639"/>
            <a:ext cx="2738463" cy="2795623"/>
          </a:xfrm>
          <a:prstGeom prst="rect">
            <a:avLst/>
          </a:prstGeom>
          <a:extLst>
            <a:ext uri="{91240B29-F687-4F45-9708-019B960494DF}">
              <a14:hiddenLine xmlns:a14="http://schemas.microsoft.com/office/drawing/2010/main" w="19050">
                <a:solidFill>
                  <a:srgbClr val="C4BC96"/>
                </a:solidFill>
                <a:round/>
                <a:headEnd/>
                <a:tailEnd/>
              </a14:hiddenLine>
            </a:ext>
          </a:extLst>
        </p:spPr>
        <p:txBody>
          <a:bodyPr wrap="none" fromWordArt="1">
            <a:prstTxWarp prst="textArchDown">
              <a:avLst>
                <a:gd name="adj" fmla="val 20084008"/>
              </a:avLst>
            </a:prstTxWarp>
          </a:bodyPr>
          <a:lstStyle/>
          <a:p>
            <a:pPr algn="ctr"/>
            <a:r>
              <a:rPr lang="en-GB" sz="3600" kern="10" spc="-180" dirty="0" smtClean="0">
                <a:solidFill>
                  <a:srgbClr val="FF0000"/>
                </a:solidFill>
                <a:latin typeface="Arial Black"/>
              </a:rPr>
              <a:t>                       </a:t>
            </a:r>
            <a:r>
              <a:rPr lang="en-GB" sz="3600" kern="10" spc="-180" dirty="0" smtClean="0">
                <a:solidFill>
                  <a:srgbClr val="000000"/>
                </a:solidFill>
                <a:latin typeface="Arial Black"/>
              </a:rPr>
              <a:t>Social   foundation                </a:t>
            </a:r>
            <a:endParaRPr lang="en-GB" sz="3600" kern="10" spc="-180" dirty="0">
              <a:solidFill>
                <a:srgbClr val="000000"/>
              </a:solidFill>
              <a:latin typeface="Arial Black"/>
            </a:endParaRPr>
          </a:p>
        </p:txBody>
      </p:sp>
      <p:sp>
        <p:nvSpPr>
          <p:cNvPr id="4" name="WordArt 2"/>
          <p:cNvSpPr>
            <a:spLocks noChangeArrowheads="1" noChangeShapeType="1" noTextEdit="1"/>
          </p:cNvSpPr>
          <p:nvPr/>
        </p:nvSpPr>
        <p:spPr bwMode="auto">
          <a:xfrm rot="5400000">
            <a:off x="2674921" y="1430205"/>
            <a:ext cx="3659977" cy="3677767"/>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5682889"/>
              </a:avLst>
            </a:prstTxWarp>
          </a:bodyPr>
          <a:lstStyle/>
          <a:p>
            <a:pPr algn="ctr"/>
            <a:r>
              <a:rPr lang="en-GB" sz="2400" kern="10" dirty="0" smtClean="0">
                <a:ln w="14605">
                  <a:solidFill>
                    <a:srgbClr val="000000"/>
                  </a:solidFill>
                  <a:round/>
                  <a:headEnd/>
                  <a:tailEnd/>
                </a:ln>
                <a:solidFill>
                  <a:srgbClr val="000000"/>
                </a:solidFill>
                <a:latin typeface="Arial"/>
                <a:cs typeface="Arial"/>
              </a:rPr>
              <a:t>Safe, inclusive, sustainable space for development        Safe, inclusive, sustainable space for development  </a:t>
            </a:r>
            <a:endParaRPr lang="en-GB" sz="2400" kern="10" dirty="0">
              <a:ln w="14605">
                <a:solidFill>
                  <a:srgbClr val="000000"/>
                </a:solidFill>
                <a:round/>
                <a:headEnd/>
                <a:tailEnd/>
              </a:ln>
              <a:solidFill>
                <a:srgbClr val="000000"/>
              </a:solidFill>
              <a:latin typeface="Arial"/>
              <a:cs typeface="Arial"/>
            </a:endParaRPr>
          </a:p>
        </p:txBody>
      </p:sp>
      <p:pic>
        <p:nvPicPr>
          <p:cNvPr id="5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13371" y="4522302"/>
            <a:ext cx="3730629" cy="2335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4" name="Straight Arrow Connector 53"/>
          <p:cNvCxnSpPr>
            <a:stCxn id="53" idx="1"/>
          </p:cNvCxnSpPr>
          <p:nvPr/>
        </p:nvCxnSpPr>
        <p:spPr>
          <a:xfrm flipH="1" flipV="1">
            <a:off x="1719211" y="4293097"/>
            <a:ext cx="3694160" cy="1397054"/>
          </a:xfrm>
          <a:prstGeom prst="straightConnector1">
            <a:avLst/>
          </a:prstGeom>
          <a:ln w="57150">
            <a:solidFill>
              <a:srgbClr val="FF9900"/>
            </a:solidFill>
            <a:tailEnd type="oval"/>
          </a:ln>
        </p:spPr>
        <p:style>
          <a:lnRef idx="3">
            <a:schemeClr val="accent4"/>
          </a:lnRef>
          <a:fillRef idx="0">
            <a:schemeClr val="accent4"/>
          </a:fillRef>
          <a:effectRef idx="2">
            <a:schemeClr val="accent4"/>
          </a:effectRef>
          <a:fontRef idx="minor">
            <a:schemeClr val="tx1"/>
          </a:fontRef>
        </p:style>
      </p:cxnSp>
      <p:cxnSp>
        <p:nvCxnSpPr>
          <p:cNvPr id="55" name="Straight Arrow Connector 54"/>
          <p:cNvCxnSpPr>
            <a:stCxn id="53" idx="1"/>
          </p:cNvCxnSpPr>
          <p:nvPr/>
        </p:nvCxnSpPr>
        <p:spPr>
          <a:xfrm flipH="1">
            <a:off x="3204672" y="5690151"/>
            <a:ext cx="2208699" cy="332536"/>
          </a:xfrm>
          <a:prstGeom prst="straightConnector1">
            <a:avLst/>
          </a:prstGeom>
          <a:ln w="57150">
            <a:solidFill>
              <a:srgbClr val="FF9900"/>
            </a:solidFill>
            <a:tailEnd type="oval"/>
          </a:ln>
        </p:spPr>
        <p:style>
          <a:lnRef idx="3">
            <a:schemeClr val="accent4"/>
          </a:lnRef>
          <a:fillRef idx="0">
            <a:schemeClr val="accent4"/>
          </a:fillRef>
          <a:effectRef idx="2">
            <a:schemeClr val="accent4"/>
          </a:effectRef>
          <a:fontRef idx="minor">
            <a:schemeClr val="tx1"/>
          </a:fontRef>
        </p:style>
      </p:cxnSp>
      <p:cxnSp>
        <p:nvCxnSpPr>
          <p:cNvPr id="56" name="Straight Arrow Connector 55"/>
          <p:cNvCxnSpPr/>
          <p:nvPr/>
        </p:nvCxnSpPr>
        <p:spPr>
          <a:xfrm flipH="1" flipV="1">
            <a:off x="1888727" y="2408402"/>
            <a:ext cx="3524646" cy="3281750"/>
          </a:xfrm>
          <a:prstGeom prst="straightConnector1">
            <a:avLst/>
          </a:prstGeom>
          <a:ln w="57150">
            <a:solidFill>
              <a:srgbClr val="FF9900"/>
            </a:solidFill>
            <a:tailEnd type="oval"/>
          </a:ln>
        </p:spPr>
        <p:style>
          <a:lnRef idx="3">
            <a:schemeClr val="accent4"/>
          </a:lnRef>
          <a:fillRef idx="0">
            <a:schemeClr val="accent4"/>
          </a:fillRef>
          <a:effectRef idx="2">
            <a:schemeClr val="accent4"/>
          </a:effectRef>
          <a:fontRef idx="minor">
            <a:schemeClr val="tx1"/>
          </a:fontRef>
        </p:style>
      </p:cxnSp>
      <p:cxnSp>
        <p:nvCxnSpPr>
          <p:cNvPr id="57" name="Straight Arrow Connector 56"/>
          <p:cNvCxnSpPr/>
          <p:nvPr/>
        </p:nvCxnSpPr>
        <p:spPr>
          <a:xfrm flipH="1" flipV="1">
            <a:off x="3275857" y="1052736"/>
            <a:ext cx="2137516" cy="4637416"/>
          </a:xfrm>
          <a:prstGeom prst="straightConnector1">
            <a:avLst/>
          </a:prstGeom>
          <a:ln w="57150">
            <a:solidFill>
              <a:srgbClr val="FF9900"/>
            </a:solidFill>
            <a:tailEnd type="oval"/>
          </a:ln>
        </p:spPr>
        <p:style>
          <a:lnRef idx="3">
            <a:schemeClr val="accent4"/>
          </a:lnRef>
          <a:fillRef idx="0">
            <a:schemeClr val="accent4"/>
          </a:fillRef>
          <a:effectRef idx="2">
            <a:schemeClr val="accent4"/>
          </a:effectRef>
          <a:fontRef idx="minor">
            <a:schemeClr val="tx1"/>
          </a:fontRef>
        </p:style>
      </p:cxnSp>
      <p:cxnSp>
        <p:nvCxnSpPr>
          <p:cNvPr id="58" name="Straight Arrow Connector 57"/>
          <p:cNvCxnSpPr/>
          <p:nvPr/>
        </p:nvCxnSpPr>
        <p:spPr>
          <a:xfrm flipH="1" flipV="1">
            <a:off x="5299787" y="823652"/>
            <a:ext cx="113586" cy="4866502"/>
          </a:xfrm>
          <a:prstGeom prst="straightConnector1">
            <a:avLst/>
          </a:prstGeom>
          <a:ln w="57150">
            <a:solidFill>
              <a:srgbClr val="FF9900"/>
            </a:solidFill>
            <a:tailEnd type="ova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9003774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Donut 142"/>
          <p:cNvSpPr>
            <a:spLocks noChangeAspect="1"/>
          </p:cNvSpPr>
          <p:nvPr/>
        </p:nvSpPr>
        <p:spPr>
          <a:xfrm>
            <a:off x="2325773" y="1110741"/>
            <a:ext cx="4401787" cy="4401611"/>
          </a:xfrm>
          <a:prstGeom prst="donut">
            <a:avLst>
              <a:gd name="adj" fmla="val 16203"/>
            </a:avLst>
          </a:prstGeom>
          <a:solidFill>
            <a:schemeClr val="bg1">
              <a:lumMod val="8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00"/>
              </a:solidFill>
            </a:endParaRPr>
          </a:p>
        </p:txBody>
      </p:sp>
      <p:sp>
        <p:nvSpPr>
          <p:cNvPr id="162" name="Block Arc 161"/>
          <p:cNvSpPr/>
          <p:nvPr/>
        </p:nvSpPr>
        <p:spPr>
          <a:xfrm>
            <a:off x="2197905" y="996395"/>
            <a:ext cx="4756603" cy="4594471"/>
          </a:xfrm>
          <a:prstGeom prst="blockArc">
            <a:avLst>
              <a:gd name="adj1" fmla="val 20338567"/>
              <a:gd name="adj2" fmla="val 21229557"/>
              <a:gd name="adj3" fmla="val 389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00"/>
              </a:solidFill>
            </a:endParaRPr>
          </a:p>
        </p:txBody>
      </p:sp>
      <p:grpSp>
        <p:nvGrpSpPr>
          <p:cNvPr id="6" name="Group 5"/>
          <p:cNvGrpSpPr/>
          <p:nvPr/>
        </p:nvGrpSpPr>
        <p:grpSpPr>
          <a:xfrm>
            <a:off x="3335937" y="2026180"/>
            <a:ext cx="2423688" cy="2016223"/>
            <a:chOff x="1604089" y="1413859"/>
            <a:chExt cx="2423824" cy="2016328"/>
          </a:xfrm>
        </p:grpSpPr>
        <p:cxnSp>
          <p:nvCxnSpPr>
            <p:cNvPr id="19" name="Straight Connector 18"/>
            <p:cNvCxnSpPr/>
            <p:nvPr/>
          </p:nvCxnSpPr>
          <p:spPr>
            <a:xfrm>
              <a:off x="2731695" y="1413859"/>
              <a:ext cx="77391" cy="1222026"/>
            </a:xfrm>
            <a:prstGeom prst="line">
              <a:avLst/>
            </a:prstGeom>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1973501" y="1557883"/>
              <a:ext cx="845593" cy="1070119"/>
            </a:xfrm>
            <a:prstGeom prst="line">
              <a:avLst/>
            </a:prstGeom>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H="1">
              <a:off x="2806264" y="1557883"/>
              <a:ext cx="717563" cy="1071697"/>
            </a:xfrm>
            <a:prstGeom prst="line">
              <a:avLst/>
            </a:prstGeom>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H="1">
              <a:off x="2806265" y="2060878"/>
              <a:ext cx="1221648" cy="560336"/>
            </a:xfrm>
            <a:prstGeom prst="line">
              <a:avLst/>
            </a:prstGeom>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flipV="1">
              <a:off x="2806262" y="2632844"/>
              <a:ext cx="1221651" cy="129559"/>
            </a:xfrm>
            <a:prstGeom prst="line">
              <a:avLst/>
            </a:prstGeom>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H="1" flipV="1">
              <a:off x="2806265" y="2632843"/>
              <a:ext cx="1077624" cy="797344"/>
            </a:xfrm>
            <a:prstGeom prst="line">
              <a:avLst/>
            </a:prstGeom>
            <a:ln/>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1604089" y="2250710"/>
              <a:ext cx="1202173" cy="370746"/>
            </a:xfrm>
            <a:prstGeom prst="line">
              <a:avLst/>
            </a:prstGeom>
            <a:ln/>
          </p:spPr>
          <p:style>
            <a:lnRef idx="1">
              <a:schemeClr val="dk1"/>
            </a:lnRef>
            <a:fillRef idx="0">
              <a:schemeClr val="dk1"/>
            </a:fillRef>
            <a:effectRef idx="0">
              <a:schemeClr val="dk1"/>
            </a:effectRef>
            <a:fontRef idx="minor">
              <a:schemeClr val="tx1"/>
            </a:fontRef>
          </p:style>
        </p:cxnSp>
      </p:grpSp>
      <p:cxnSp>
        <p:nvCxnSpPr>
          <p:cNvPr id="48" name="Straight Connector 47"/>
          <p:cNvCxnSpPr/>
          <p:nvPr/>
        </p:nvCxnSpPr>
        <p:spPr>
          <a:xfrm flipH="1" flipV="1">
            <a:off x="4522056" y="3262128"/>
            <a:ext cx="411552" cy="1096627"/>
          </a:xfrm>
          <a:prstGeom prst="line">
            <a:avLst/>
          </a:prstGeom>
          <a:ln/>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a:xfrm flipV="1">
            <a:off x="4245318" y="3256383"/>
            <a:ext cx="285895" cy="1224598"/>
          </a:xfrm>
          <a:prstGeom prst="line">
            <a:avLst/>
          </a:prstGeom>
          <a:ln/>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flipV="1">
            <a:off x="3325237" y="3233471"/>
            <a:ext cx="1196819" cy="282363"/>
          </a:xfrm>
          <a:prstGeom prst="line">
            <a:avLst/>
          </a:prstGeom>
          <a:ln/>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flipV="1">
            <a:off x="3569049" y="3233715"/>
            <a:ext cx="959023" cy="885820"/>
          </a:xfrm>
          <a:prstGeom prst="line">
            <a:avLst/>
          </a:prstGeom>
          <a:ln/>
        </p:spPr>
        <p:style>
          <a:lnRef idx="1">
            <a:schemeClr val="dk1"/>
          </a:lnRef>
          <a:fillRef idx="0">
            <a:schemeClr val="dk1"/>
          </a:fillRef>
          <a:effectRef idx="0">
            <a:schemeClr val="dk1"/>
          </a:effectRef>
          <a:fontRef idx="minor">
            <a:schemeClr val="tx1"/>
          </a:fontRef>
        </p:style>
      </p:cxnSp>
      <p:sp>
        <p:nvSpPr>
          <p:cNvPr id="2054" name="Donut 291"/>
          <p:cNvSpPr>
            <a:spLocks noChangeArrowheads="1"/>
          </p:cNvSpPr>
          <p:nvPr/>
        </p:nvSpPr>
        <p:spPr bwMode="auto">
          <a:xfrm>
            <a:off x="2037729" y="823652"/>
            <a:ext cx="4967999" cy="4967999"/>
          </a:xfrm>
          <a:custGeom>
            <a:avLst/>
            <a:gdLst>
              <a:gd name="G0" fmla="+- 1209 0 0"/>
              <a:gd name="G1" fmla="+- 21600 0 1209"/>
              <a:gd name="G2" fmla="+- 21600 0 1209"/>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09" y="10800"/>
                </a:moveTo>
                <a:cubicBezTo>
                  <a:pt x="1209" y="16097"/>
                  <a:pt x="5503" y="20391"/>
                  <a:pt x="10800" y="20391"/>
                </a:cubicBezTo>
                <a:cubicBezTo>
                  <a:pt x="16097" y="20391"/>
                  <a:pt x="20391" y="16097"/>
                  <a:pt x="20391" y="10800"/>
                </a:cubicBezTo>
                <a:cubicBezTo>
                  <a:pt x="20391" y="5503"/>
                  <a:pt x="16097" y="1209"/>
                  <a:pt x="10800" y="1209"/>
                </a:cubicBezTo>
                <a:cubicBezTo>
                  <a:pt x="5503" y="1209"/>
                  <a:pt x="1209" y="5503"/>
                  <a:pt x="1209" y="10800"/>
                </a:cubicBezTo>
                <a:close/>
              </a:path>
            </a:pathLst>
          </a:custGeom>
          <a:solidFill>
            <a:schemeClr val="bg1">
              <a:lumMod val="65000"/>
            </a:schemeClr>
          </a:solidFill>
          <a:ln w="25400" algn="ctr">
            <a:noFill/>
            <a:round/>
            <a:headEnd/>
            <a:tailEnd/>
          </a:ln>
        </p:spPr>
        <p:txBody>
          <a:bodyPr vert="horz" wrap="square" lIns="91440" tIns="45720" rIns="91440" bIns="45720" numCol="1" anchor="ctr" anchorCtr="0" compatLnSpc="1">
            <a:prstTxWarp prst="textNoShape">
              <a:avLst/>
            </a:prstTxWarp>
          </a:bodyPr>
          <a:lstStyle/>
          <a:p>
            <a:pPr algn="ctr"/>
            <a:endParaRPr lang="en-US" altLang="en-US" smtClean="0">
              <a:solidFill>
                <a:srgbClr val="000000"/>
              </a:solidFill>
              <a:latin typeface="Arial" pitchFamily="34" charset="0"/>
              <a:cs typeface="Arial" pitchFamily="34" charset="0"/>
            </a:endParaRPr>
          </a:p>
        </p:txBody>
      </p:sp>
      <p:sp>
        <p:nvSpPr>
          <p:cNvPr id="2055" name="WordArt 8"/>
          <p:cNvSpPr>
            <a:spLocks noChangeArrowheads="1" noChangeShapeType="1" noTextEdit="1"/>
          </p:cNvSpPr>
          <p:nvPr/>
        </p:nvSpPr>
        <p:spPr bwMode="auto">
          <a:xfrm>
            <a:off x="2150301" y="1068453"/>
            <a:ext cx="4725955" cy="4614660"/>
          </a:xfrm>
          <a:prstGeom prst="rect">
            <a:avLst/>
          </a:prstGeom>
          <a:noFill/>
          <a:extLst>
            <a:ext uri="{91240B29-F687-4F45-9708-019B960494DF}">
              <a14:hiddenLine xmlns:a14="http://schemas.microsoft.com/office/drawing/2010/main" w="19050">
                <a:solidFill>
                  <a:srgbClr val="C4BC96"/>
                </a:solidFill>
                <a:round/>
                <a:headEnd/>
                <a:tailEnd/>
              </a14:hiddenLine>
            </a:ext>
          </a:extLst>
        </p:spPr>
        <p:txBody>
          <a:bodyPr wrap="none" fromWordArt="1">
            <a:prstTxWarp prst="textArchDown">
              <a:avLst>
                <a:gd name="adj" fmla="val 20184829"/>
              </a:avLst>
            </a:prstTxWarp>
          </a:bodyPr>
          <a:lstStyle/>
          <a:p>
            <a:pPr algn="ctr"/>
            <a:r>
              <a:rPr lang="en-GB" sz="3600" kern="10" spc="720" dirty="0" smtClean="0">
                <a:solidFill>
                  <a:srgbClr val="FF0000"/>
                </a:solidFill>
                <a:effectLst>
                  <a:outerShdw dist="28398" dir="12393903" algn="ctr" rotWithShape="0">
                    <a:srgbClr val="C6D9F1">
                      <a:alpha val="50000"/>
                    </a:srgbClr>
                  </a:outerShdw>
                </a:effectLst>
                <a:latin typeface="Arial Black"/>
              </a:rPr>
              <a:t>    </a:t>
            </a:r>
            <a:r>
              <a:rPr lang="en-GB" sz="3600" kern="10" spc="720" dirty="0" smtClean="0">
                <a:solidFill>
                  <a:srgbClr val="000000"/>
                </a:solidFill>
                <a:effectLst>
                  <a:outerShdw dist="28398" dir="12393903" algn="ctr" rotWithShape="0">
                    <a:srgbClr val="C6D9F1">
                      <a:alpha val="50000"/>
                    </a:srgbClr>
                  </a:outerShdw>
                </a:effectLst>
                <a:latin typeface="Arial Black"/>
              </a:rPr>
              <a:t>             safe planetary boundary               </a:t>
            </a:r>
            <a:endParaRPr lang="en-GB" sz="3600" kern="10" spc="720" dirty="0">
              <a:solidFill>
                <a:srgbClr val="000000"/>
              </a:solidFill>
              <a:latin typeface="Arial Black"/>
            </a:endParaRPr>
          </a:p>
        </p:txBody>
      </p:sp>
      <p:sp>
        <p:nvSpPr>
          <p:cNvPr id="2057" name="AutoShape 10"/>
          <p:cNvSpPr>
            <a:spLocks noChangeAspect="1" noChangeArrowheads="1"/>
          </p:cNvSpPr>
          <p:nvPr/>
        </p:nvSpPr>
        <p:spPr bwMode="auto">
          <a:xfrm>
            <a:off x="3031785" y="1795197"/>
            <a:ext cx="2987241" cy="2988000"/>
          </a:xfrm>
          <a:custGeom>
            <a:avLst/>
            <a:gdLst>
              <a:gd name="G0" fmla="+- 2180 0 0"/>
              <a:gd name="G1" fmla="+- 21600 0 2180"/>
              <a:gd name="G2" fmla="+- 21600 0 218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180" y="10800"/>
                </a:moveTo>
                <a:cubicBezTo>
                  <a:pt x="2180" y="15561"/>
                  <a:pt x="6039" y="19420"/>
                  <a:pt x="10800" y="19420"/>
                </a:cubicBezTo>
                <a:cubicBezTo>
                  <a:pt x="15561" y="19420"/>
                  <a:pt x="19420" y="15561"/>
                  <a:pt x="19420" y="10800"/>
                </a:cubicBezTo>
                <a:cubicBezTo>
                  <a:pt x="19420" y="6039"/>
                  <a:pt x="15561" y="2180"/>
                  <a:pt x="10800" y="2180"/>
                </a:cubicBezTo>
                <a:cubicBezTo>
                  <a:pt x="6039" y="2180"/>
                  <a:pt x="2180" y="6039"/>
                  <a:pt x="2180" y="10800"/>
                </a:cubicBezTo>
                <a:close/>
              </a:path>
            </a:pathLst>
          </a:custGeom>
          <a:solidFill>
            <a:schemeClr val="bg1">
              <a:lumMod val="65000"/>
            </a:schemeClr>
          </a:solidFill>
          <a:ln w="9525" algn="in">
            <a:solidFill>
              <a:srgbClr val="92D050"/>
            </a:solidFill>
            <a:round/>
            <a:headEnd/>
            <a:tailEnd/>
          </a:ln>
          <a:effectLst/>
        </p:spPr>
        <p:txBody>
          <a:bodyPr vert="horz" wrap="square" lIns="36576" tIns="36576" rIns="36576" bIns="36576" numCol="1" anchor="t" anchorCtr="0" compatLnSpc="1">
            <a:prstTxWarp prst="textNoShape">
              <a:avLst/>
            </a:prstTxWarp>
          </a:bodyPr>
          <a:lstStyle/>
          <a:p>
            <a:endParaRPr lang="en-GB">
              <a:solidFill>
                <a:srgbClr val="000000"/>
              </a:solidFill>
            </a:endParaRPr>
          </a:p>
        </p:txBody>
      </p:sp>
      <p:sp>
        <p:nvSpPr>
          <p:cNvPr id="10" name="Text Box 2"/>
          <p:cNvSpPr txBox="1">
            <a:spLocks noChangeArrowheads="1"/>
          </p:cNvSpPr>
          <p:nvPr/>
        </p:nvSpPr>
        <p:spPr bwMode="auto">
          <a:xfrm rot="19266862">
            <a:off x="4739997" y="2319417"/>
            <a:ext cx="1477843" cy="334343"/>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Income</a:t>
            </a:r>
            <a:endParaRPr lang="en-GB" sz="1200" dirty="0">
              <a:solidFill>
                <a:srgbClr val="000000"/>
              </a:solidFill>
              <a:latin typeface="Arial"/>
              <a:ea typeface="Calibri"/>
            </a:endParaRPr>
          </a:p>
        </p:txBody>
      </p:sp>
      <p:sp>
        <p:nvSpPr>
          <p:cNvPr id="2051" name="Text Box 2"/>
          <p:cNvSpPr txBox="1">
            <a:spLocks noChangeArrowheads="1"/>
          </p:cNvSpPr>
          <p:nvPr/>
        </p:nvSpPr>
        <p:spPr bwMode="auto">
          <a:xfrm rot="20877934">
            <a:off x="4864552" y="2916767"/>
            <a:ext cx="1477963"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200" b="1" dirty="0" smtClean="0">
                <a:solidFill>
                  <a:srgbClr val="000000"/>
                </a:solidFill>
                <a:latin typeface="Arial" pitchFamily="34" charset="0"/>
                <a:ea typeface="Calibri" pitchFamily="34" charset="0"/>
                <a:cs typeface="Arial" pitchFamily="34" charset="0"/>
              </a:rPr>
              <a:t>Education</a:t>
            </a:r>
            <a:endParaRPr lang="en-US" altLang="en-US" sz="1200" dirty="0" smtClean="0">
              <a:solidFill>
                <a:srgbClr val="000000"/>
              </a:solidFill>
              <a:latin typeface="Arial" pitchFamily="34" charset="0"/>
              <a:cs typeface="Arial" pitchFamily="34" charset="0"/>
            </a:endParaRPr>
          </a:p>
        </p:txBody>
      </p:sp>
      <p:sp>
        <p:nvSpPr>
          <p:cNvPr id="11" name="Text Box 2"/>
          <p:cNvSpPr txBox="1">
            <a:spLocks noChangeArrowheads="1"/>
          </p:cNvSpPr>
          <p:nvPr/>
        </p:nvSpPr>
        <p:spPr bwMode="auto">
          <a:xfrm rot="955663">
            <a:off x="4768543" y="3447999"/>
            <a:ext cx="1381875" cy="47844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Resilience</a:t>
            </a:r>
            <a:endParaRPr lang="en-GB" sz="1200" dirty="0">
              <a:solidFill>
                <a:srgbClr val="000000"/>
              </a:solidFill>
              <a:latin typeface="Arial"/>
              <a:ea typeface="Calibri"/>
            </a:endParaRPr>
          </a:p>
        </p:txBody>
      </p:sp>
      <p:sp>
        <p:nvSpPr>
          <p:cNvPr id="12" name="Text Box 2"/>
          <p:cNvSpPr txBox="1">
            <a:spLocks noChangeArrowheads="1"/>
          </p:cNvSpPr>
          <p:nvPr/>
        </p:nvSpPr>
        <p:spPr bwMode="auto">
          <a:xfrm rot="3110989">
            <a:off x="4773140" y="4080044"/>
            <a:ext cx="960853" cy="26555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Voice</a:t>
            </a:r>
            <a:endParaRPr lang="en-GB" sz="1200" dirty="0">
              <a:solidFill>
                <a:srgbClr val="000000"/>
              </a:solidFill>
              <a:latin typeface="Arial"/>
              <a:ea typeface="Calibri"/>
            </a:endParaRPr>
          </a:p>
        </p:txBody>
      </p:sp>
      <p:sp>
        <p:nvSpPr>
          <p:cNvPr id="13" name="Text Box 2"/>
          <p:cNvSpPr txBox="1">
            <a:spLocks noChangeArrowheads="1"/>
          </p:cNvSpPr>
          <p:nvPr/>
        </p:nvSpPr>
        <p:spPr bwMode="auto">
          <a:xfrm rot="5400000">
            <a:off x="4201935" y="4236181"/>
            <a:ext cx="739847" cy="2658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Jobs</a:t>
            </a:r>
            <a:endParaRPr lang="en-GB" sz="1200" dirty="0">
              <a:solidFill>
                <a:srgbClr val="000000"/>
              </a:solidFill>
              <a:latin typeface="Arial"/>
              <a:ea typeface="Calibri"/>
            </a:endParaRPr>
          </a:p>
        </p:txBody>
      </p:sp>
      <p:sp>
        <p:nvSpPr>
          <p:cNvPr id="14" name="Text Box 2"/>
          <p:cNvSpPr txBox="1">
            <a:spLocks noChangeArrowheads="1"/>
          </p:cNvSpPr>
          <p:nvPr/>
        </p:nvSpPr>
        <p:spPr bwMode="auto">
          <a:xfrm rot="20131512">
            <a:off x="3334627" y="3374503"/>
            <a:ext cx="1209496" cy="328459"/>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Social</a:t>
            </a:r>
            <a:r>
              <a:rPr lang="en-GB" sz="1100" b="1" dirty="0" smtClean="0">
                <a:solidFill>
                  <a:srgbClr val="000000"/>
                </a:solidFill>
                <a:latin typeface="Arial"/>
                <a:ea typeface="Calibri"/>
              </a:rPr>
              <a:t> equity</a:t>
            </a:r>
            <a:endParaRPr lang="en-GB" sz="1100" dirty="0">
              <a:solidFill>
                <a:srgbClr val="000000"/>
              </a:solidFill>
              <a:latin typeface="Arial"/>
              <a:ea typeface="Calibri"/>
            </a:endParaRPr>
          </a:p>
        </p:txBody>
      </p:sp>
      <p:sp>
        <p:nvSpPr>
          <p:cNvPr id="8" name="Text Box 2"/>
          <p:cNvSpPr txBox="1">
            <a:spLocks noChangeArrowheads="1"/>
          </p:cNvSpPr>
          <p:nvPr/>
        </p:nvSpPr>
        <p:spPr bwMode="auto">
          <a:xfrm>
            <a:off x="3204672" y="3069850"/>
            <a:ext cx="1397963" cy="337527"/>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Gender equality</a:t>
            </a:r>
            <a:endParaRPr lang="en-GB" sz="1200" dirty="0">
              <a:solidFill>
                <a:srgbClr val="000000"/>
              </a:solidFill>
              <a:latin typeface="Arial"/>
              <a:ea typeface="Calibri"/>
            </a:endParaRPr>
          </a:p>
        </p:txBody>
      </p:sp>
      <p:sp>
        <p:nvSpPr>
          <p:cNvPr id="7" name="Text Box 2"/>
          <p:cNvSpPr txBox="1">
            <a:spLocks noChangeArrowheads="1"/>
          </p:cNvSpPr>
          <p:nvPr/>
        </p:nvSpPr>
        <p:spPr bwMode="auto">
          <a:xfrm rot="3978875">
            <a:off x="3882505" y="2366295"/>
            <a:ext cx="738782" cy="265416"/>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Food</a:t>
            </a:r>
            <a:endParaRPr lang="en-GB" sz="1200" dirty="0">
              <a:solidFill>
                <a:srgbClr val="000000"/>
              </a:solidFill>
              <a:latin typeface="Arial"/>
              <a:ea typeface="Calibri"/>
            </a:endParaRPr>
          </a:p>
        </p:txBody>
      </p:sp>
      <p:sp>
        <p:nvSpPr>
          <p:cNvPr id="9" name="Text Box 2"/>
          <p:cNvSpPr txBox="1">
            <a:spLocks noChangeArrowheads="1"/>
          </p:cNvSpPr>
          <p:nvPr/>
        </p:nvSpPr>
        <p:spPr bwMode="auto">
          <a:xfrm rot="17303076">
            <a:off x="4371023" y="2129070"/>
            <a:ext cx="818469" cy="236443"/>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Water</a:t>
            </a:r>
            <a:endParaRPr lang="en-GB" sz="1200" dirty="0">
              <a:solidFill>
                <a:srgbClr val="000000"/>
              </a:solidFill>
              <a:latin typeface="Arial"/>
              <a:ea typeface="Calibri"/>
            </a:endParaRPr>
          </a:p>
        </p:txBody>
      </p:sp>
      <p:sp>
        <p:nvSpPr>
          <p:cNvPr id="2052" name="Text Box 1"/>
          <p:cNvSpPr txBox="1">
            <a:spLocks noChangeArrowheads="1"/>
          </p:cNvSpPr>
          <p:nvPr/>
        </p:nvSpPr>
        <p:spPr bwMode="auto">
          <a:xfrm rot="18076328">
            <a:off x="3699119" y="3808230"/>
            <a:ext cx="936264" cy="38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200" b="1" dirty="0" smtClean="0">
                <a:solidFill>
                  <a:srgbClr val="000000"/>
                </a:solidFill>
                <a:latin typeface="Arial" pitchFamily="34" charset="0"/>
                <a:ea typeface="Calibri" pitchFamily="34" charset="0"/>
                <a:cs typeface="Arial" pitchFamily="34" charset="0"/>
              </a:rPr>
              <a:t>Energy</a:t>
            </a:r>
            <a:endParaRPr lang="en-US" altLang="en-US" sz="1200" dirty="0" smtClean="0">
              <a:solidFill>
                <a:srgbClr val="000000"/>
              </a:solidFill>
              <a:latin typeface="Arial" pitchFamily="34" charset="0"/>
              <a:cs typeface="Arial" pitchFamily="34" charset="0"/>
            </a:endParaRPr>
          </a:p>
        </p:txBody>
      </p:sp>
      <p:grpSp>
        <p:nvGrpSpPr>
          <p:cNvPr id="118" name="Group 117"/>
          <p:cNvGrpSpPr/>
          <p:nvPr/>
        </p:nvGrpSpPr>
        <p:grpSpPr>
          <a:xfrm>
            <a:off x="410883" y="109348"/>
            <a:ext cx="8055532" cy="6492705"/>
            <a:chOff x="-260219" y="-493488"/>
            <a:chExt cx="8055979" cy="6493042"/>
          </a:xfrm>
        </p:grpSpPr>
        <p:grpSp>
          <p:nvGrpSpPr>
            <p:cNvPr id="119" name="Group 118"/>
            <p:cNvGrpSpPr/>
            <p:nvPr/>
          </p:nvGrpSpPr>
          <p:grpSpPr>
            <a:xfrm>
              <a:off x="650970" y="-493488"/>
              <a:ext cx="6518348" cy="6159142"/>
              <a:chOff x="-405319" y="-493488"/>
              <a:chExt cx="6518348" cy="6159142"/>
            </a:xfrm>
          </p:grpSpPr>
          <p:cxnSp>
            <p:nvCxnSpPr>
              <p:cNvPr id="128" name="Straight Connector 127"/>
              <p:cNvCxnSpPr/>
              <p:nvPr/>
            </p:nvCxnSpPr>
            <p:spPr>
              <a:xfrm>
                <a:off x="2352986" y="-493488"/>
                <a:ext cx="216164" cy="1001445"/>
              </a:xfrm>
              <a:prstGeom prst="line">
                <a:avLst/>
              </a:prstGeom>
              <a:ln/>
            </p:spPr>
            <p:style>
              <a:lnRef idx="1">
                <a:schemeClr val="dk1"/>
              </a:lnRef>
              <a:fillRef idx="0">
                <a:schemeClr val="dk1"/>
              </a:fillRef>
              <a:effectRef idx="0">
                <a:schemeClr val="dk1"/>
              </a:effectRef>
              <a:fontRef idx="minor">
                <a:schemeClr val="tx1"/>
              </a:fontRef>
            </p:style>
          </p:cxnSp>
          <p:cxnSp>
            <p:nvCxnSpPr>
              <p:cNvPr id="129" name="Straight Connector 128"/>
              <p:cNvCxnSpPr/>
              <p:nvPr/>
            </p:nvCxnSpPr>
            <p:spPr>
              <a:xfrm>
                <a:off x="561108" y="398626"/>
                <a:ext cx="755306" cy="701889"/>
              </a:xfrm>
              <a:prstGeom prst="line">
                <a:avLst/>
              </a:prstGeom>
              <a:ln/>
            </p:spPr>
            <p:style>
              <a:lnRef idx="1">
                <a:schemeClr val="dk1"/>
              </a:lnRef>
              <a:fillRef idx="0">
                <a:schemeClr val="dk1"/>
              </a:fillRef>
              <a:effectRef idx="0">
                <a:schemeClr val="dk1"/>
              </a:effectRef>
              <a:fontRef idx="minor">
                <a:schemeClr val="tx1"/>
              </a:fontRef>
            </p:style>
          </p:cxnSp>
          <p:cxnSp>
            <p:nvCxnSpPr>
              <p:cNvPr id="130" name="Straight Connector 129"/>
              <p:cNvCxnSpPr/>
              <p:nvPr/>
            </p:nvCxnSpPr>
            <p:spPr>
              <a:xfrm flipH="1">
                <a:off x="3950403" y="-143176"/>
                <a:ext cx="666328" cy="1001530"/>
              </a:xfrm>
              <a:prstGeom prst="line">
                <a:avLst/>
              </a:prstGeom>
              <a:ln/>
            </p:spPr>
            <p:style>
              <a:lnRef idx="1">
                <a:schemeClr val="dk1"/>
              </a:lnRef>
              <a:fillRef idx="0">
                <a:schemeClr val="dk1"/>
              </a:fillRef>
              <a:effectRef idx="0">
                <a:schemeClr val="dk1"/>
              </a:effectRef>
              <a:fontRef idx="minor">
                <a:schemeClr val="tx1"/>
              </a:fontRef>
            </p:style>
          </p:cxnSp>
          <p:cxnSp>
            <p:nvCxnSpPr>
              <p:cNvPr id="131" name="Straight Connector 130"/>
              <p:cNvCxnSpPr/>
              <p:nvPr/>
            </p:nvCxnSpPr>
            <p:spPr>
              <a:xfrm flipH="1">
                <a:off x="4829354" y="1528076"/>
                <a:ext cx="1089424" cy="391606"/>
              </a:xfrm>
              <a:prstGeom prst="line">
                <a:avLst/>
              </a:prstGeom>
              <a:ln/>
            </p:spPr>
            <p:style>
              <a:lnRef idx="1">
                <a:schemeClr val="dk1"/>
              </a:lnRef>
              <a:fillRef idx="0">
                <a:schemeClr val="dk1"/>
              </a:fillRef>
              <a:effectRef idx="0">
                <a:schemeClr val="dk1"/>
              </a:effectRef>
              <a:fontRef idx="minor">
                <a:schemeClr val="tx1"/>
              </a:fontRef>
            </p:style>
          </p:cxnSp>
          <p:cxnSp>
            <p:nvCxnSpPr>
              <p:cNvPr id="132" name="Straight Connector 131"/>
              <p:cNvCxnSpPr/>
              <p:nvPr/>
            </p:nvCxnSpPr>
            <p:spPr>
              <a:xfrm flipH="1" flipV="1">
                <a:off x="4850317" y="3254430"/>
                <a:ext cx="1262712" cy="407409"/>
              </a:xfrm>
              <a:prstGeom prst="line">
                <a:avLst/>
              </a:prstGeom>
              <a:ln/>
            </p:spPr>
            <p:style>
              <a:lnRef idx="1">
                <a:schemeClr val="dk1"/>
              </a:lnRef>
              <a:fillRef idx="0">
                <a:schemeClr val="dk1"/>
              </a:fillRef>
              <a:effectRef idx="0">
                <a:schemeClr val="dk1"/>
              </a:effectRef>
              <a:fontRef idx="minor">
                <a:schemeClr val="tx1"/>
              </a:fontRef>
            </p:style>
          </p:cxnSp>
          <p:cxnSp>
            <p:nvCxnSpPr>
              <p:cNvPr id="133" name="Straight Connector 132"/>
              <p:cNvCxnSpPr/>
              <p:nvPr/>
            </p:nvCxnSpPr>
            <p:spPr>
              <a:xfrm flipH="1" flipV="1">
                <a:off x="3950403" y="4555922"/>
                <a:ext cx="537338" cy="1026541"/>
              </a:xfrm>
              <a:prstGeom prst="line">
                <a:avLst/>
              </a:prstGeom>
              <a:ln/>
            </p:spPr>
            <p:style>
              <a:lnRef idx="1">
                <a:schemeClr val="dk1"/>
              </a:lnRef>
              <a:fillRef idx="0">
                <a:schemeClr val="dk1"/>
              </a:fillRef>
              <a:effectRef idx="0">
                <a:schemeClr val="dk1"/>
              </a:effectRef>
              <a:fontRef idx="minor">
                <a:schemeClr val="tx1"/>
              </a:fontRef>
            </p:style>
          </p:cxnSp>
          <p:cxnSp>
            <p:nvCxnSpPr>
              <p:cNvPr id="134" name="Straight Connector 133"/>
              <p:cNvCxnSpPr/>
              <p:nvPr/>
            </p:nvCxnSpPr>
            <p:spPr>
              <a:xfrm>
                <a:off x="-405319" y="2337778"/>
                <a:ext cx="1072309" cy="107888"/>
              </a:xfrm>
              <a:prstGeom prst="line">
                <a:avLst/>
              </a:prstGeom>
              <a:ln/>
            </p:spPr>
            <p:style>
              <a:lnRef idx="1">
                <a:schemeClr val="dk1"/>
              </a:lnRef>
              <a:fillRef idx="0">
                <a:schemeClr val="dk1"/>
              </a:fillRef>
              <a:effectRef idx="0">
                <a:schemeClr val="dk1"/>
              </a:effectRef>
              <a:fontRef idx="minor">
                <a:schemeClr val="tx1"/>
              </a:fontRef>
            </p:style>
          </p:cxnSp>
          <p:cxnSp>
            <p:nvCxnSpPr>
              <p:cNvPr id="135" name="Straight Connector 134"/>
              <p:cNvCxnSpPr/>
              <p:nvPr/>
            </p:nvCxnSpPr>
            <p:spPr>
              <a:xfrm flipV="1">
                <a:off x="-8107" y="3841912"/>
                <a:ext cx="957440" cy="514297"/>
              </a:xfrm>
              <a:prstGeom prst="line">
                <a:avLst/>
              </a:prstGeom>
              <a:ln/>
            </p:spPr>
            <p:style>
              <a:lnRef idx="1">
                <a:schemeClr val="dk1"/>
              </a:lnRef>
              <a:fillRef idx="0">
                <a:schemeClr val="dk1"/>
              </a:fillRef>
              <a:effectRef idx="0">
                <a:schemeClr val="dk1"/>
              </a:effectRef>
              <a:fontRef idx="minor">
                <a:schemeClr val="tx1"/>
              </a:fontRef>
            </p:style>
          </p:cxnSp>
          <p:cxnSp>
            <p:nvCxnSpPr>
              <p:cNvPr id="136" name="Straight Connector 135"/>
              <p:cNvCxnSpPr/>
              <p:nvPr/>
            </p:nvCxnSpPr>
            <p:spPr>
              <a:xfrm flipV="1">
                <a:off x="1672430" y="4712653"/>
                <a:ext cx="403982" cy="953001"/>
              </a:xfrm>
              <a:prstGeom prst="line">
                <a:avLst/>
              </a:prstGeom>
              <a:ln/>
            </p:spPr>
            <p:style>
              <a:lnRef idx="1">
                <a:schemeClr val="dk1"/>
              </a:lnRef>
              <a:fillRef idx="0">
                <a:schemeClr val="dk1"/>
              </a:fillRef>
              <a:effectRef idx="0">
                <a:schemeClr val="dk1"/>
              </a:effectRef>
              <a:fontRef idx="minor">
                <a:schemeClr val="tx1"/>
              </a:fontRef>
            </p:style>
          </p:cxnSp>
        </p:grpSp>
        <p:sp>
          <p:nvSpPr>
            <p:cNvPr id="120" name="Text Box 2"/>
            <p:cNvSpPr txBox="1">
              <a:spLocks noChangeArrowheads="1"/>
            </p:cNvSpPr>
            <p:nvPr/>
          </p:nvSpPr>
          <p:spPr bwMode="auto">
            <a:xfrm>
              <a:off x="3774096" y="-265335"/>
              <a:ext cx="1709721" cy="309381"/>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nSpc>
                  <a:spcPct val="115000"/>
                </a:lnSpc>
                <a:spcAft>
                  <a:spcPts val="1000"/>
                </a:spcAft>
              </a:pPr>
              <a:r>
                <a:rPr lang="en-GB" sz="1400" b="1" dirty="0">
                  <a:solidFill>
                    <a:srgbClr val="000000"/>
                  </a:solidFill>
                  <a:latin typeface="Arial"/>
                  <a:ea typeface="Calibri"/>
                </a:rPr>
                <a:t>Climate Change</a:t>
              </a:r>
              <a:endParaRPr lang="en-GB" sz="1400" dirty="0">
                <a:solidFill>
                  <a:srgbClr val="000000"/>
                </a:solidFill>
                <a:latin typeface="Arial"/>
                <a:ea typeface="Calibri"/>
              </a:endParaRPr>
            </a:p>
          </p:txBody>
        </p:sp>
        <p:sp>
          <p:nvSpPr>
            <p:cNvPr id="122" name="Text Box 2"/>
            <p:cNvSpPr txBox="1">
              <a:spLocks noChangeArrowheads="1"/>
            </p:cNvSpPr>
            <p:nvPr/>
          </p:nvSpPr>
          <p:spPr bwMode="auto">
            <a:xfrm>
              <a:off x="5885643" y="4499494"/>
              <a:ext cx="1637030" cy="265430"/>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Atmospheric aerosol loading</a:t>
              </a:r>
              <a:endParaRPr lang="en-GB" sz="1400" dirty="0">
                <a:solidFill>
                  <a:srgbClr val="000000"/>
                </a:solidFill>
                <a:latin typeface="Arial"/>
                <a:ea typeface="Calibri"/>
              </a:endParaRPr>
            </a:p>
          </p:txBody>
        </p:sp>
        <p:sp>
          <p:nvSpPr>
            <p:cNvPr id="123" name="Text Box 2"/>
            <p:cNvSpPr txBox="1">
              <a:spLocks noChangeArrowheads="1"/>
            </p:cNvSpPr>
            <p:nvPr/>
          </p:nvSpPr>
          <p:spPr bwMode="auto">
            <a:xfrm>
              <a:off x="-260219" y="3150119"/>
              <a:ext cx="1477926" cy="446567"/>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Freshwater use</a:t>
              </a:r>
              <a:endParaRPr lang="en-GB" sz="1400" dirty="0">
                <a:solidFill>
                  <a:srgbClr val="000000"/>
                </a:solidFill>
                <a:latin typeface="Arial"/>
                <a:ea typeface="Calibri"/>
              </a:endParaRPr>
            </a:p>
          </p:txBody>
        </p:sp>
        <p:sp>
          <p:nvSpPr>
            <p:cNvPr id="124" name="Text Box 2"/>
            <p:cNvSpPr txBox="1">
              <a:spLocks noChangeArrowheads="1"/>
            </p:cNvSpPr>
            <p:nvPr/>
          </p:nvSpPr>
          <p:spPr bwMode="auto">
            <a:xfrm>
              <a:off x="6413808" y="2337778"/>
              <a:ext cx="1381952" cy="478465"/>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Stratospheric ozone depletion</a:t>
              </a:r>
              <a:endParaRPr lang="en-GB" sz="1400" dirty="0">
                <a:solidFill>
                  <a:srgbClr val="000000"/>
                </a:solidFill>
                <a:latin typeface="Arial"/>
                <a:ea typeface="Calibri"/>
              </a:endParaRPr>
            </a:p>
          </p:txBody>
        </p:sp>
        <p:sp>
          <p:nvSpPr>
            <p:cNvPr id="125" name="Text Box 2"/>
            <p:cNvSpPr txBox="1">
              <a:spLocks noChangeArrowheads="1"/>
            </p:cNvSpPr>
            <p:nvPr/>
          </p:nvSpPr>
          <p:spPr bwMode="auto">
            <a:xfrm>
              <a:off x="5691392" y="560674"/>
              <a:ext cx="1477926" cy="531141"/>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nSpc>
                  <a:spcPct val="115000"/>
                </a:lnSpc>
                <a:spcAft>
                  <a:spcPts val="1000"/>
                </a:spcAft>
              </a:pPr>
              <a:r>
                <a:rPr lang="en-GB" sz="1400" b="1" dirty="0" smtClean="0">
                  <a:solidFill>
                    <a:srgbClr val="000000"/>
                  </a:solidFill>
                  <a:latin typeface="Arial"/>
                  <a:ea typeface="Calibri"/>
                </a:rPr>
                <a:t>Novel entities</a:t>
              </a:r>
              <a:endParaRPr lang="en-GB" sz="1400" dirty="0">
                <a:solidFill>
                  <a:srgbClr val="000000"/>
                </a:solidFill>
                <a:latin typeface="Arial"/>
                <a:ea typeface="Calibri"/>
              </a:endParaRPr>
            </a:p>
          </p:txBody>
        </p:sp>
        <p:sp>
          <p:nvSpPr>
            <p:cNvPr id="127" name="Text Box 2"/>
            <p:cNvSpPr txBox="1">
              <a:spLocks noChangeArrowheads="1"/>
            </p:cNvSpPr>
            <p:nvPr/>
          </p:nvSpPr>
          <p:spPr bwMode="auto">
            <a:xfrm>
              <a:off x="650970" y="4909794"/>
              <a:ext cx="1741077" cy="510363"/>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Biogeochemical flows</a:t>
              </a:r>
              <a:endParaRPr lang="en-GB" sz="1400" dirty="0">
                <a:solidFill>
                  <a:srgbClr val="000000"/>
                </a:solidFill>
                <a:latin typeface="Arial"/>
                <a:ea typeface="Calibri"/>
              </a:endParaRPr>
            </a:p>
          </p:txBody>
        </p:sp>
        <p:sp>
          <p:nvSpPr>
            <p:cNvPr id="126" name="Text Box 2"/>
            <p:cNvSpPr txBox="1">
              <a:spLocks noChangeArrowheads="1"/>
            </p:cNvSpPr>
            <p:nvPr/>
          </p:nvSpPr>
          <p:spPr bwMode="auto">
            <a:xfrm>
              <a:off x="1775095" y="-270167"/>
              <a:ext cx="1477926" cy="292395"/>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Biosphere integrity</a:t>
              </a:r>
              <a:endParaRPr lang="en-GB" sz="1400" dirty="0">
                <a:solidFill>
                  <a:srgbClr val="000000"/>
                </a:solidFill>
                <a:latin typeface="Arial"/>
                <a:ea typeface="Calibri"/>
              </a:endParaRPr>
            </a:p>
          </p:txBody>
        </p:sp>
        <p:sp>
          <p:nvSpPr>
            <p:cNvPr id="121" name="Text Box 2"/>
            <p:cNvSpPr txBox="1">
              <a:spLocks noChangeArrowheads="1"/>
            </p:cNvSpPr>
            <p:nvPr/>
          </p:nvSpPr>
          <p:spPr bwMode="auto">
            <a:xfrm>
              <a:off x="3532124" y="5479479"/>
              <a:ext cx="1451819" cy="520075"/>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Ocean acidification</a:t>
              </a:r>
              <a:endParaRPr lang="en-GB" sz="1400" dirty="0">
                <a:solidFill>
                  <a:srgbClr val="000000"/>
                </a:solidFill>
                <a:latin typeface="Arial"/>
                <a:ea typeface="Calibri"/>
              </a:endParaRPr>
            </a:p>
          </p:txBody>
        </p:sp>
      </p:grpSp>
      <p:sp>
        <p:nvSpPr>
          <p:cNvPr id="138" name="Text Box 1"/>
          <p:cNvSpPr txBox="1">
            <a:spLocks noChangeArrowheads="1"/>
          </p:cNvSpPr>
          <p:nvPr/>
        </p:nvSpPr>
        <p:spPr bwMode="auto">
          <a:xfrm>
            <a:off x="687581" y="1759585"/>
            <a:ext cx="147796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sz="1400" b="1" dirty="0" smtClean="0">
                <a:solidFill>
                  <a:srgbClr val="000000"/>
                </a:solidFill>
                <a:latin typeface="Arial" pitchFamily="34" charset="0"/>
                <a:ea typeface="Calibri" pitchFamily="34" charset="0"/>
                <a:cs typeface="Arial" pitchFamily="34" charset="0"/>
              </a:rPr>
              <a:t>Land system change</a:t>
            </a:r>
            <a:endParaRPr lang="en-US" altLang="en-US" sz="1400" dirty="0" smtClean="0">
              <a:solidFill>
                <a:srgbClr val="000000"/>
              </a:solidFill>
              <a:latin typeface="Arial" pitchFamily="34" charset="0"/>
              <a:cs typeface="Arial" pitchFamily="34" charset="0"/>
            </a:endParaRPr>
          </a:p>
        </p:txBody>
      </p:sp>
      <p:sp>
        <p:nvSpPr>
          <p:cNvPr id="79" name="Text Box 2"/>
          <p:cNvSpPr txBox="1">
            <a:spLocks noChangeArrowheads="1"/>
          </p:cNvSpPr>
          <p:nvPr/>
        </p:nvSpPr>
        <p:spPr bwMode="auto">
          <a:xfrm rot="2102000">
            <a:off x="3408909" y="2580274"/>
            <a:ext cx="682807" cy="266166"/>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Health</a:t>
            </a:r>
            <a:endParaRPr lang="en-GB" sz="1200" dirty="0">
              <a:solidFill>
                <a:srgbClr val="000000"/>
              </a:solidFill>
              <a:latin typeface="Arial"/>
              <a:ea typeface="Calibri"/>
            </a:endParaRPr>
          </a:p>
        </p:txBody>
      </p:sp>
      <p:sp>
        <p:nvSpPr>
          <p:cNvPr id="147" name="WordArt 11"/>
          <p:cNvSpPr>
            <a:spLocks noChangeArrowheads="1" noChangeShapeType="1" noTextEdit="1"/>
          </p:cNvSpPr>
          <p:nvPr/>
        </p:nvSpPr>
        <p:spPr bwMode="auto">
          <a:xfrm rot="413272">
            <a:off x="3161406" y="1892639"/>
            <a:ext cx="2738463" cy="2795623"/>
          </a:xfrm>
          <a:prstGeom prst="rect">
            <a:avLst/>
          </a:prstGeom>
          <a:extLst>
            <a:ext uri="{91240B29-F687-4F45-9708-019B960494DF}">
              <a14:hiddenLine xmlns:a14="http://schemas.microsoft.com/office/drawing/2010/main" w="19050">
                <a:solidFill>
                  <a:srgbClr val="C4BC96"/>
                </a:solidFill>
                <a:round/>
                <a:headEnd/>
                <a:tailEnd/>
              </a14:hiddenLine>
            </a:ext>
          </a:extLst>
        </p:spPr>
        <p:txBody>
          <a:bodyPr wrap="none" fromWordArt="1">
            <a:prstTxWarp prst="textArchDown">
              <a:avLst>
                <a:gd name="adj" fmla="val 20084008"/>
              </a:avLst>
            </a:prstTxWarp>
          </a:bodyPr>
          <a:lstStyle/>
          <a:p>
            <a:pPr algn="ctr"/>
            <a:r>
              <a:rPr lang="en-GB" sz="3600" kern="10" spc="-180" dirty="0" smtClean="0">
                <a:solidFill>
                  <a:srgbClr val="FF0000"/>
                </a:solidFill>
                <a:latin typeface="Arial Black"/>
              </a:rPr>
              <a:t>                       </a:t>
            </a:r>
            <a:r>
              <a:rPr lang="en-GB" sz="3600" kern="10" spc="-180" dirty="0" smtClean="0">
                <a:solidFill>
                  <a:srgbClr val="000000"/>
                </a:solidFill>
                <a:latin typeface="Arial Black"/>
              </a:rPr>
              <a:t>Social   foundation                </a:t>
            </a:r>
            <a:endParaRPr lang="en-GB" sz="3600" kern="10" spc="-180" dirty="0">
              <a:solidFill>
                <a:srgbClr val="000000"/>
              </a:solidFill>
              <a:latin typeface="Arial Black"/>
            </a:endParaRPr>
          </a:p>
        </p:txBody>
      </p:sp>
      <p:sp>
        <p:nvSpPr>
          <p:cNvPr id="4" name="WordArt 2"/>
          <p:cNvSpPr>
            <a:spLocks noChangeArrowheads="1" noChangeShapeType="1" noTextEdit="1"/>
          </p:cNvSpPr>
          <p:nvPr/>
        </p:nvSpPr>
        <p:spPr bwMode="auto">
          <a:xfrm rot="5400000">
            <a:off x="2674921" y="1430205"/>
            <a:ext cx="3659977" cy="3677767"/>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5682889"/>
              </a:avLst>
            </a:prstTxWarp>
          </a:bodyPr>
          <a:lstStyle/>
          <a:p>
            <a:pPr algn="ctr"/>
            <a:r>
              <a:rPr lang="en-GB" sz="2400" kern="10" dirty="0" smtClean="0">
                <a:ln w="14605">
                  <a:solidFill>
                    <a:srgbClr val="000000"/>
                  </a:solidFill>
                  <a:round/>
                  <a:headEnd/>
                  <a:tailEnd/>
                </a:ln>
                <a:solidFill>
                  <a:srgbClr val="000000"/>
                </a:solidFill>
                <a:latin typeface="Arial"/>
                <a:cs typeface="Arial"/>
              </a:rPr>
              <a:t>Safe, inclusive, sustainable space for development        Safe, inclusive, sustainable space for development  </a:t>
            </a:r>
            <a:endParaRPr lang="en-GB" sz="2400" kern="10" dirty="0">
              <a:ln w="14605">
                <a:solidFill>
                  <a:srgbClr val="000000"/>
                </a:solidFill>
                <a:round/>
                <a:headEnd/>
                <a:tailEnd/>
              </a:ln>
              <a:solidFill>
                <a:srgbClr val="000000"/>
              </a:solidFill>
              <a:latin typeface="Arial"/>
              <a:cs typeface="Arial"/>
            </a:endParaRPr>
          </a:p>
        </p:txBody>
      </p:sp>
      <p:pic>
        <p:nvPicPr>
          <p:cNvPr id="52" name="Picture 4" descr="Kenya Nov 2008 02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43792" y="22260"/>
            <a:ext cx="2800208" cy="37339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0396"/>
          <a:stretch/>
        </p:blipFill>
        <p:spPr bwMode="auto">
          <a:xfrm>
            <a:off x="6925" y="3513591"/>
            <a:ext cx="2996727" cy="3344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635" y="3974346"/>
            <a:ext cx="4544509" cy="2855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72" y="10320"/>
            <a:ext cx="3987800" cy="638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5" y="3978071"/>
            <a:ext cx="4740873" cy="2909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8" y="3955066"/>
            <a:ext cx="4399046" cy="2932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8" name="Straight Arrow Connector 57"/>
          <p:cNvCxnSpPr/>
          <p:nvPr/>
        </p:nvCxnSpPr>
        <p:spPr>
          <a:xfrm flipH="1">
            <a:off x="4780257" y="1461120"/>
            <a:ext cx="1581907" cy="1244107"/>
          </a:xfrm>
          <a:prstGeom prst="straightConnector1">
            <a:avLst/>
          </a:prstGeom>
          <a:ln w="57150">
            <a:solidFill>
              <a:srgbClr val="FF0000"/>
            </a:solidFill>
            <a:tailEnd type="oval"/>
          </a:ln>
        </p:spPr>
        <p:style>
          <a:lnRef idx="3">
            <a:schemeClr val="accent4"/>
          </a:lnRef>
          <a:fillRef idx="0">
            <a:schemeClr val="accent4"/>
          </a:fillRef>
          <a:effectRef idx="2">
            <a:schemeClr val="accent4"/>
          </a:effectRef>
          <a:fontRef idx="minor">
            <a:schemeClr val="tx1"/>
          </a:fontRef>
        </p:style>
      </p:cxnSp>
      <p:cxnSp>
        <p:nvCxnSpPr>
          <p:cNvPr id="61" name="Straight Arrow Connector 60"/>
          <p:cNvCxnSpPr/>
          <p:nvPr/>
        </p:nvCxnSpPr>
        <p:spPr>
          <a:xfrm flipV="1">
            <a:off x="3063001" y="4212822"/>
            <a:ext cx="1125248" cy="886256"/>
          </a:xfrm>
          <a:prstGeom prst="straightConnector1">
            <a:avLst/>
          </a:prstGeom>
          <a:ln w="57150">
            <a:solidFill>
              <a:srgbClr val="FF0000"/>
            </a:solidFill>
            <a:tailEnd type="oval"/>
          </a:ln>
        </p:spPr>
        <p:style>
          <a:lnRef idx="3">
            <a:schemeClr val="accent4"/>
          </a:lnRef>
          <a:fillRef idx="0">
            <a:schemeClr val="accent4"/>
          </a:fillRef>
          <a:effectRef idx="2">
            <a:schemeClr val="accent4"/>
          </a:effectRef>
          <a:fontRef idx="minor">
            <a:schemeClr val="tx1"/>
          </a:fontRef>
        </p:style>
      </p:cxnSp>
      <p:cxnSp>
        <p:nvCxnSpPr>
          <p:cNvPr id="64" name="Straight Arrow Connector 63"/>
          <p:cNvCxnSpPr/>
          <p:nvPr/>
        </p:nvCxnSpPr>
        <p:spPr>
          <a:xfrm flipH="1" flipV="1">
            <a:off x="4188249" y="2940467"/>
            <a:ext cx="1757906" cy="1058690"/>
          </a:xfrm>
          <a:prstGeom prst="straightConnector1">
            <a:avLst/>
          </a:prstGeom>
          <a:ln w="57150">
            <a:solidFill>
              <a:srgbClr val="FF0000"/>
            </a:solidFill>
            <a:tailEnd type="oval"/>
          </a:ln>
        </p:spPr>
        <p:style>
          <a:lnRef idx="3">
            <a:schemeClr val="accent4"/>
          </a:lnRef>
          <a:fillRef idx="0">
            <a:schemeClr val="accent4"/>
          </a:fillRef>
          <a:effectRef idx="2">
            <a:schemeClr val="accent4"/>
          </a:effectRef>
          <a:fontRef idx="minor">
            <a:schemeClr val="tx1"/>
          </a:fontRef>
        </p:style>
      </p:cxnSp>
      <p:cxnSp>
        <p:nvCxnSpPr>
          <p:cNvPr id="67" name="Straight Arrow Connector 66"/>
          <p:cNvCxnSpPr>
            <a:endCxn id="7" idx="2"/>
          </p:cNvCxnSpPr>
          <p:nvPr/>
        </p:nvCxnSpPr>
        <p:spPr>
          <a:xfrm flipV="1">
            <a:off x="2500377" y="2552314"/>
            <a:ext cx="1629990" cy="1422032"/>
          </a:xfrm>
          <a:prstGeom prst="straightConnector1">
            <a:avLst/>
          </a:prstGeom>
          <a:ln w="57150">
            <a:solidFill>
              <a:srgbClr val="FF0000"/>
            </a:solidFill>
            <a:tailEnd type="oval"/>
          </a:ln>
        </p:spPr>
        <p:style>
          <a:lnRef idx="3">
            <a:schemeClr val="accent4"/>
          </a:lnRef>
          <a:fillRef idx="0">
            <a:schemeClr val="accent4"/>
          </a:fillRef>
          <a:effectRef idx="2">
            <a:schemeClr val="accent4"/>
          </a:effectRef>
          <a:fontRef idx="minor">
            <a:schemeClr val="tx1"/>
          </a:fontRef>
        </p:style>
      </p:cxnSp>
      <p:cxnSp>
        <p:nvCxnSpPr>
          <p:cNvPr id="69" name="Straight Arrow Connector 68"/>
          <p:cNvCxnSpPr>
            <a:endCxn id="7" idx="2"/>
          </p:cNvCxnSpPr>
          <p:nvPr/>
        </p:nvCxnSpPr>
        <p:spPr>
          <a:xfrm flipH="1" flipV="1">
            <a:off x="4130367" y="2552314"/>
            <a:ext cx="2446998" cy="1490090"/>
          </a:xfrm>
          <a:prstGeom prst="straightConnector1">
            <a:avLst/>
          </a:prstGeom>
          <a:ln w="57150">
            <a:solidFill>
              <a:srgbClr val="FF0000"/>
            </a:solidFill>
            <a:tailEnd type="oval"/>
          </a:ln>
        </p:spPr>
        <p:style>
          <a:lnRef idx="3">
            <a:schemeClr val="accent4"/>
          </a:lnRef>
          <a:fillRef idx="0">
            <a:schemeClr val="accent4"/>
          </a:fillRef>
          <a:effectRef idx="2">
            <a:schemeClr val="accent4"/>
          </a:effectRef>
          <a:fontRef idx="minor">
            <a:schemeClr val="tx1"/>
          </a:fontRef>
        </p:style>
      </p:cxnSp>
      <p:cxnSp>
        <p:nvCxnSpPr>
          <p:cNvPr id="73" name="Straight Arrow Connector 72"/>
          <p:cNvCxnSpPr>
            <a:endCxn id="8" idx="3"/>
          </p:cNvCxnSpPr>
          <p:nvPr/>
        </p:nvCxnSpPr>
        <p:spPr>
          <a:xfrm>
            <a:off x="3939375" y="1461120"/>
            <a:ext cx="663260" cy="1777494"/>
          </a:xfrm>
          <a:prstGeom prst="straightConnector1">
            <a:avLst/>
          </a:prstGeom>
          <a:ln w="57150">
            <a:solidFill>
              <a:srgbClr val="FF0000"/>
            </a:solidFill>
            <a:tailEnd type="oval"/>
          </a:ln>
        </p:spPr>
        <p:style>
          <a:lnRef idx="3">
            <a:schemeClr val="accent4"/>
          </a:lnRef>
          <a:fillRef idx="0">
            <a:schemeClr val="accent4"/>
          </a:fillRef>
          <a:effectRef idx="2">
            <a:schemeClr val="accent4"/>
          </a:effectRef>
          <a:fontRef idx="minor">
            <a:schemeClr val="tx1"/>
          </a:fontRef>
        </p:style>
      </p:cxnSp>
      <p:cxnSp>
        <p:nvCxnSpPr>
          <p:cNvPr id="75" name="Straight Arrow Connector 74"/>
          <p:cNvCxnSpPr>
            <a:endCxn id="8" idx="3"/>
          </p:cNvCxnSpPr>
          <p:nvPr/>
        </p:nvCxnSpPr>
        <p:spPr>
          <a:xfrm flipV="1">
            <a:off x="3939375" y="3238614"/>
            <a:ext cx="663260" cy="1417336"/>
          </a:xfrm>
          <a:prstGeom prst="straightConnector1">
            <a:avLst/>
          </a:prstGeom>
          <a:ln w="57150">
            <a:solidFill>
              <a:srgbClr val="FF0000"/>
            </a:solidFill>
            <a:tailEnd type="ova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6748512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par>
                                <p:cTn id="16" presetID="10" presetClass="entr" presetSubtype="0" fill="hold"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500"/>
                                        <p:tgtEl>
                                          <p:spTgt spid="6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61"/>
                                        </p:tgtEl>
                                      </p:cBhvr>
                                    </p:animEffect>
                                    <p:set>
                                      <p:cBhvr>
                                        <p:cTn id="23" dur="1" fill="hold">
                                          <p:stCondLst>
                                            <p:cond delay="499"/>
                                          </p:stCondLst>
                                        </p:cTn>
                                        <p:tgtEl>
                                          <p:spTgt spid="61"/>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52"/>
                                        </p:tgtEl>
                                      </p:cBhvr>
                                    </p:animEffect>
                                    <p:set>
                                      <p:cBhvr>
                                        <p:cTn id="26" dur="1" fill="hold">
                                          <p:stCondLst>
                                            <p:cond delay="499"/>
                                          </p:stCondLst>
                                        </p:cTn>
                                        <p:tgtEl>
                                          <p:spTgt spid="52"/>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58"/>
                                        </p:tgtEl>
                                      </p:cBhvr>
                                    </p:animEffect>
                                    <p:set>
                                      <p:cBhvr>
                                        <p:cTn id="29" dur="1" fill="hold">
                                          <p:stCondLst>
                                            <p:cond delay="499"/>
                                          </p:stCondLst>
                                        </p:cTn>
                                        <p:tgtEl>
                                          <p:spTgt spid="5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par>
                                <p:cTn id="36" presetID="10" presetClass="entr" presetSubtype="0" fill="hold" nodeType="withEffect">
                                  <p:stCondLst>
                                    <p:cond delay="0"/>
                                  </p:stCondLst>
                                  <p:childTnLst>
                                    <p:set>
                                      <p:cBhvr>
                                        <p:cTn id="37" dur="1" fill="hold">
                                          <p:stCondLst>
                                            <p:cond delay="0"/>
                                          </p:stCondLst>
                                        </p:cTn>
                                        <p:tgtEl>
                                          <p:spTgt spid="4098"/>
                                        </p:tgtEl>
                                        <p:attrNameLst>
                                          <p:attrName>style.visibility</p:attrName>
                                        </p:attrNameLst>
                                      </p:cBhvr>
                                      <p:to>
                                        <p:strVal val="visible"/>
                                      </p:to>
                                    </p:set>
                                    <p:animEffect transition="in" filter="fade">
                                      <p:cBhvr>
                                        <p:cTn id="38" dur="500"/>
                                        <p:tgtEl>
                                          <p:spTgt spid="409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64"/>
                                        </p:tgtEl>
                                      </p:cBhvr>
                                    </p:animEffect>
                                    <p:set>
                                      <p:cBhvr>
                                        <p:cTn id="43" dur="1" fill="hold">
                                          <p:stCondLst>
                                            <p:cond delay="499"/>
                                          </p:stCondLst>
                                        </p:cTn>
                                        <p:tgtEl>
                                          <p:spTgt spid="6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098"/>
                                        </p:tgtEl>
                                      </p:cBhvr>
                                    </p:animEffect>
                                    <p:set>
                                      <p:cBhvr>
                                        <p:cTn id="46" dur="1" fill="hold">
                                          <p:stCondLst>
                                            <p:cond delay="499"/>
                                          </p:stCondLst>
                                        </p:cTn>
                                        <p:tgtEl>
                                          <p:spTgt spid="4098"/>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4100"/>
                                        </p:tgtEl>
                                        <p:attrNameLst>
                                          <p:attrName>style.visibility</p:attrName>
                                        </p:attrNameLst>
                                      </p:cBhvr>
                                      <p:to>
                                        <p:strVal val="visible"/>
                                      </p:to>
                                    </p:set>
                                    <p:animEffect transition="in" filter="fade">
                                      <p:cBhvr>
                                        <p:cTn id="49" dur="500"/>
                                        <p:tgtEl>
                                          <p:spTgt spid="4100"/>
                                        </p:tgtEl>
                                      </p:cBhvr>
                                    </p:animEffect>
                                  </p:childTnLst>
                                </p:cTn>
                              </p:par>
                              <p:par>
                                <p:cTn id="50" presetID="10" presetClass="entr" presetSubtype="0" fill="hold" nodeType="withEffect">
                                  <p:stCondLst>
                                    <p:cond delay="0"/>
                                  </p:stCondLst>
                                  <p:childTnLst>
                                    <p:set>
                                      <p:cBhvr>
                                        <p:cTn id="51" dur="1" fill="hold">
                                          <p:stCondLst>
                                            <p:cond delay="0"/>
                                          </p:stCondLst>
                                        </p:cTn>
                                        <p:tgtEl>
                                          <p:spTgt spid="4101"/>
                                        </p:tgtEl>
                                        <p:attrNameLst>
                                          <p:attrName>style.visibility</p:attrName>
                                        </p:attrNameLst>
                                      </p:cBhvr>
                                      <p:to>
                                        <p:strVal val="visible"/>
                                      </p:to>
                                    </p:set>
                                    <p:animEffect transition="in" filter="fade">
                                      <p:cBhvr>
                                        <p:cTn id="52" dur="500"/>
                                        <p:tgtEl>
                                          <p:spTgt spid="4101"/>
                                        </p:tgtEl>
                                      </p:cBhvr>
                                    </p:animEffect>
                                  </p:childTnLst>
                                </p:cTn>
                              </p:par>
                              <p:par>
                                <p:cTn id="53" presetID="10" presetClass="entr" presetSubtype="0" fill="hold" nodeType="with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fade">
                                      <p:cBhvr>
                                        <p:cTn id="55" dur="500"/>
                                        <p:tgtEl>
                                          <p:spTgt spid="67"/>
                                        </p:tgtEl>
                                      </p:cBhvr>
                                    </p:animEffect>
                                  </p:childTnLst>
                                </p:cTn>
                              </p:par>
                              <p:par>
                                <p:cTn id="56" presetID="10" presetClass="entr" presetSubtype="0" fill="hold" nodeType="with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fade">
                                      <p:cBhvr>
                                        <p:cTn id="58" dur="500"/>
                                        <p:tgtEl>
                                          <p:spTgt spid="6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4100"/>
                                        </p:tgtEl>
                                      </p:cBhvr>
                                    </p:animEffect>
                                    <p:set>
                                      <p:cBhvr>
                                        <p:cTn id="63" dur="1" fill="hold">
                                          <p:stCondLst>
                                            <p:cond delay="499"/>
                                          </p:stCondLst>
                                        </p:cTn>
                                        <p:tgtEl>
                                          <p:spTgt spid="4100"/>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4101"/>
                                        </p:tgtEl>
                                      </p:cBhvr>
                                    </p:animEffect>
                                    <p:set>
                                      <p:cBhvr>
                                        <p:cTn id="66" dur="1" fill="hold">
                                          <p:stCondLst>
                                            <p:cond delay="499"/>
                                          </p:stCondLst>
                                        </p:cTn>
                                        <p:tgtEl>
                                          <p:spTgt spid="410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67"/>
                                        </p:tgtEl>
                                      </p:cBhvr>
                                    </p:animEffect>
                                    <p:set>
                                      <p:cBhvr>
                                        <p:cTn id="69" dur="1" fill="hold">
                                          <p:stCondLst>
                                            <p:cond delay="499"/>
                                          </p:stCondLst>
                                        </p:cTn>
                                        <p:tgtEl>
                                          <p:spTgt spid="67"/>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69"/>
                                        </p:tgtEl>
                                      </p:cBhvr>
                                    </p:animEffect>
                                    <p:set>
                                      <p:cBhvr>
                                        <p:cTn id="72" dur="1" fill="hold">
                                          <p:stCondLst>
                                            <p:cond delay="499"/>
                                          </p:stCondLst>
                                        </p:cTn>
                                        <p:tgtEl>
                                          <p:spTgt spid="69"/>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4099"/>
                                        </p:tgtEl>
                                        <p:attrNameLst>
                                          <p:attrName>style.visibility</p:attrName>
                                        </p:attrNameLst>
                                      </p:cBhvr>
                                      <p:to>
                                        <p:strVal val="visible"/>
                                      </p:to>
                                    </p:set>
                                    <p:animEffect transition="in" filter="fade">
                                      <p:cBhvr>
                                        <p:cTn id="75" dur="500"/>
                                        <p:tgtEl>
                                          <p:spTgt spid="4099"/>
                                        </p:tgtEl>
                                      </p:cBhvr>
                                    </p:animEffect>
                                  </p:childTnLst>
                                </p:cTn>
                              </p:par>
                              <p:par>
                                <p:cTn id="76" presetID="10" presetClass="entr" presetSubtype="0" fill="hold" nodeType="withEffect">
                                  <p:stCondLst>
                                    <p:cond delay="0"/>
                                  </p:stCondLst>
                                  <p:childTnLst>
                                    <p:set>
                                      <p:cBhvr>
                                        <p:cTn id="77" dur="1" fill="hold">
                                          <p:stCondLst>
                                            <p:cond delay="0"/>
                                          </p:stCondLst>
                                        </p:cTn>
                                        <p:tgtEl>
                                          <p:spTgt spid="73"/>
                                        </p:tgtEl>
                                        <p:attrNameLst>
                                          <p:attrName>style.visibility</p:attrName>
                                        </p:attrNameLst>
                                      </p:cBhvr>
                                      <p:to>
                                        <p:strVal val="visible"/>
                                      </p:to>
                                    </p:set>
                                    <p:animEffect transition="in" filter="fade">
                                      <p:cBhvr>
                                        <p:cTn id="78" dur="500"/>
                                        <p:tgtEl>
                                          <p:spTgt spid="73"/>
                                        </p:tgtEl>
                                      </p:cBhvr>
                                    </p:animEffect>
                                  </p:childTnLst>
                                </p:cTn>
                              </p:par>
                              <p:par>
                                <p:cTn id="79" presetID="10" presetClass="entr" presetSubtype="0" fill="hold" nodeType="withEffect">
                                  <p:stCondLst>
                                    <p:cond delay="0"/>
                                  </p:stCondLst>
                                  <p:childTnLst>
                                    <p:set>
                                      <p:cBhvr>
                                        <p:cTn id="80" dur="1" fill="hold">
                                          <p:stCondLst>
                                            <p:cond delay="0"/>
                                          </p:stCondLst>
                                        </p:cTn>
                                        <p:tgtEl>
                                          <p:spTgt spid="75"/>
                                        </p:tgtEl>
                                        <p:attrNameLst>
                                          <p:attrName>style.visibility</p:attrName>
                                        </p:attrNameLst>
                                      </p:cBhvr>
                                      <p:to>
                                        <p:strVal val="visible"/>
                                      </p:to>
                                    </p:set>
                                    <p:animEffect transition="in" filter="fade">
                                      <p:cBhvr>
                                        <p:cTn id="81"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89609" y="620688"/>
            <a:ext cx="5170416" cy="2087039"/>
          </a:xfrm>
        </p:spPr>
        <p:txBody>
          <a:bodyPr/>
          <a:lstStyle/>
          <a:p>
            <a:pPr marL="457200" indent="-457200">
              <a:buFont typeface="Arial" panose="020B0604020202020204" pitchFamily="34" charset="0"/>
              <a:buChar char="•"/>
            </a:pPr>
            <a:r>
              <a:rPr lang="en-GB" sz="4000" dirty="0" smtClean="0"/>
              <a:t>Limits to growth</a:t>
            </a:r>
            <a:br>
              <a:rPr lang="en-GB" sz="4000" dirty="0" smtClean="0"/>
            </a:br>
            <a:endParaRPr lang="en-GB" sz="4000" dirty="0" smtClean="0"/>
          </a:p>
          <a:p>
            <a:pPr marL="457200" indent="-457200">
              <a:buFont typeface="Arial" panose="020B0604020202020204" pitchFamily="34" charset="0"/>
              <a:buChar char="•"/>
            </a:pPr>
            <a:r>
              <a:rPr lang="en-GB" sz="4000" dirty="0" smtClean="0"/>
              <a:t>Right Livelihoods</a:t>
            </a:r>
            <a:br>
              <a:rPr lang="en-GB" sz="4000" dirty="0" smtClean="0"/>
            </a:br>
            <a:endParaRPr lang="en-GB" sz="4000" dirty="0" smtClean="0"/>
          </a:p>
          <a:p>
            <a:pPr marL="457200" indent="-457200">
              <a:buFont typeface="Arial" panose="020B0604020202020204" pitchFamily="34" charset="0"/>
              <a:buChar char="•"/>
            </a:pPr>
            <a:r>
              <a:rPr lang="en-GB" sz="4000" dirty="0" smtClean="0"/>
              <a:t>Technology with a</a:t>
            </a:r>
            <a:br>
              <a:rPr lang="en-GB" sz="4000" dirty="0" smtClean="0"/>
            </a:br>
            <a:r>
              <a:rPr lang="en-GB" sz="4000" dirty="0" smtClean="0"/>
              <a:t>human face</a:t>
            </a:r>
            <a:endParaRPr lang="en-GB" sz="4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38575" cy="611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12544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Donut 142"/>
          <p:cNvSpPr>
            <a:spLocks noChangeAspect="1"/>
          </p:cNvSpPr>
          <p:nvPr/>
        </p:nvSpPr>
        <p:spPr>
          <a:xfrm>
            <a:off x="2325773" y="1110741"/>
            <a:ext cx="4401787" cy="4401611"/>
          </a:xfrm>
          <a:prstGeom prst="donut">
            <a:avLst>
              <a:gd name="adj" fmla="val 16203"/>
            </a:avLst>
          </a:prstGeom>
          <a:solidFill>
            <a:schemeClr val="bg1">
              <a:lumMod val="8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00"/>
              </a:solidFill>
            </a:endParaRPr>
          </a:p>
        </p:txBody>
      </p:sp>
      <p:sp>
        <p:nvSpPr>
          <p:cNvPr id="162" name="Block Arc 161"/>
          <p:cNvSpPr/>
          <p:nvPr/>
        </p:nvSpPr>
        <p:spPr>
          <a:xfrm>
            <a:off x="2197905" y="996395"/>
            <a:ext cx="4756603" cy="4594471"/>
          </a:xfrm>
          <a:prstGeom prst="blockArc">
            <a:avLst>
              <a:gd name="adj1" fmla="val 20338567"/>
              <a:gd name="adj2" fmla="val 21229557"/>
              <a:gd name="adj3" fmla="val 389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00"/>
              </a:solidFill>
            </a:endParaRPr>
          </a:p>
        </p:txBody>
      </p:sp>
      <p:grpSp>
        <p:nvGrpSpPr>
          <p:cNvPr id="6" name="Group 5"/>
          <p:cNvGrpSpPr/>
          <p:nvPr/>
        </p:nvGrpSpPr>
        <p:grpSpPr>
          <a:xfrm>
            <a:off x="3335937" y="2026180"/>
            <a:ext cx="2423688" cy="2016223"/>
            <a:chOff x="1604089" y="1413859"/>
            <a:chExt cx="2423824" cy="2016328"/>
          </a:xfrm>
        </p:grpSpPr>
        <p:cxnSp>
          <p:nvCxnSpPr>
            <p:cNvPr id="19" name="Straight Connector 18"/>
            <p:cNvCxnSpPr/>
            <p:nvPr/>
          </p:nvCxnSpPr>
          <p:spPr>
            <a:xfrm>
              <a:off x="2731695" y="1413859"/>
              <a:ext cx="77391" cy="1222026"/>
            </a:xfrm>
            <a:prstGeom prst="line">
              <a:avLst/>
            </a:prstGeom>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1973501" y="1557883"/>
              <a:ext cx="845593" cy="1070119"/>
            </a:xfrm>
            <a:prstGeom prst="line">
              <a:avLst/>
            </a:prstGeom>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H="1">
              <a:off x="2806264" y="1557883"/>
              <a:ext cx="717563" cy="1071697"/>
            </a:xfrm>
            <a:prstGeom prst="line">
              <a:avLst/>
            </a:prstGeom>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H="1">
              <a:off x="2806265" y="2060878"/>
              <a:ext cx="1221648" cy="560336"/>
            </a:xfrm>
            <a:prstGeom prst="line">
              <a:avLst/>
            </a:prstGeom>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flipV="1">
              <a:off x="2806262" y="2632844"/>
              <a:ext cx="1221651" cy="129559"/>
            </a:xfrm>
            <a:prstGeom prst="line">
              <a:avLst/>
            </a:prstGeom>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H="1" flipV="1">
              <a:off x="2806265" y="2632843"/>
              <a:ext cx="1077624" cy="797344"/>
            </a:xfrm>
            <a:prstGeom prst="line">
              <a:avLst/>
            </a:prstGeom>
            <a:ln/>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1604089" y="2250710"/>
              <a:ext cx="1202173" cy="370746"/>
            </a:xfrm>
            <a:prstGeom prst="line">
              <a:avLst/>
            </a:prstGeom>
            <a:ln/>
          </p:spPr>
          <p:style>
            <a:lnRef idx="1">
              <a:schemeClr val="dk1"/>
            </a:lnRef>
            <a:fillRef idx="0">
              <a:schemeClr val="dk1"/>
            </a:fillRef>
            <a:effectRef idx="0">
              <a:schemeClr val="dk1"/>
            </a:effectRef>
            <a:fontRef idx="minor">
              <a:schemeClr val="tx1"/>
            </a:fontRef>
          </p:style>
        </p:cxnSp>
      </p:grpSp>
      <p:cxnSp>
        <p:nvCxnSpPr>
          <p:cNvPr id="48" name="Straight Connector 47"/>
          <p:cNvCxnSpPr/>
          <p:nvPr/>
        </p:nvCxnSpPr>
        <p:spPr>
          <a:xfrm flipH="1" flipV="1">
            <a:off x="4522056" y="3262128"/>
            <a:ext cx="411552" cy="1096627"/>
          </a:xfrm>
          <a:prstGeom prst="line">
            <a:avLst/>
          </a:prstGeom>
          <a:ln/>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a:xfrm flipV="1">
            <a:off x="4245318" y="3256383"/>
            <a:ext cx="285895" cy="1224598"/>
          </a:xfrm>
          <a:prstGeom prst="line">
            <a:avLst/>
          </a:prstGeom>
          <a:ln/>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flipV="1">
            <a:off x="3325237" y="3233471"/>
            <a:ext cx="1196819" cy="282363"/>
          </a:xfrm>
          <a:prstGeom prst="line">
            <a:avLst/>
          </a:prstGeom>
          <a:ln/>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flipV="1">
            <a:off x="3569049" y="3233715"/>
            <a:ext cx="959023" cy="885820"/>
          </a:xfrm>
          <a:prstGeom prst="line">
            <a:avLst/>
          </a:prstGeom>
          <a:ln/>
        </p:spPr>
        <p:style>
          <a:lnRef idx="1">
            <a:schemeClr val="dk1"/>
          </a:lnRef>
          <a:fillRef idx="0">
            <a:schemeClr val="dk1"/>
          </a:fillRef>
          <a:effectRef idx="0">
            <a:schemeClr val="dk1"/>
          </a:effectRef>
          <a:fontRef idx="minor">
            <a:schemeClr val="tx1"/>
          </a:fontRef>
        </p:style>
      </p:cxnSp>
      <p:sp>
        <p:nvSpPr>
          <p:cNvPr id="2054" name="Donut 291"/>
          <p:cNvSpPr>
            <a:spLocks noChangeArrowheads="1"/>
          </p:cNvSpPr>
          <p:nvPr/>
        </p:nvSpPr>
        <p:spPr bwMode="auto">
          <a:xfrm>
            <a:off x="2037729" y="823652"/>
            <a:ext cx="4967999" cy="4967999"/>
          </a:xfrm>
          <a:custGeom>
            <a:avLst/>
            <a:gdLst>
              <a:gd name="G0" fmla="+- 1209 0 0"/>
              <a:gd name="G1" fmla="+- 21600 0 1209"/>
              <a:gd name="G2" fmla="+- 21600 0 1209"/>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09" y="10800"/>
                </a:moveTo>
                <a:cubicBezTo>
                  <a:pt x="1209" y="16097"/>
                  <a:pt x="5503" y="20391"/>
                  <a:pt x="10800" y="20391"/>
                </a:cubicBezTo>
                <a:cubicBezTo>
                  <a:pt x="16097" y="20391"/>
                  <a:pt x="20391" y="16097"/>
                  <a:pt x="20391" y="10800"/>
                </a:cubicBezTo>
                <a:cubicBezTo>
                  <a:pt x="20391" y="5503"/>
                  <a:pt x="16097" y="1209"/>
                  <a:pt x="10800" y="1209"/>
                </a:cubicBezTo>
                <a:cubicBezTo>
                  <a:pt x="5503" y="1209"/>
                  <a:pt x="1209" y="5503"/>
                  <a:pt x="1209" y="10800"/>
                </a:cubicBezTo>
                <a:close/>
              </a:path>
            </a:pathLst>
          </a:custGeom>
          <a:solidFill>
            <a:schemeClr val="bg1">
              <a:lumMod val="65000"/>
            </a:schemeClr>
          </a:solidFill>
          <a:ln w="25400" algn="ctr">
            <a:noFill/>
            <a:round/>
            <a:headEnd/>
            <a:tailEnd/>
          </a:ln>
        </p:spPr>
        <p:txBody>
          <a:bodyPr vert="horz" wrap="square" lIns="91440" tIns="45720" rIns="91440" bIns="45720" numCol="1" anchor="ctr" anchorCtr="0" compatLnSpc="1">
            <a:prstTxWarp prst="textNoShape">
              <a:avLst/>
            </a:prstTxWarp>
          </a:bodyPr>
          <a:lstStyle/>
          <a:p>
            <a:pPr algn="ctr"/>
            <a:endParaRPr lang="en-US" altLang="en-US" smtClean="0">
              <a:solidFill>
                <a:srgbClr val="000000"/>
              </a:solidFill>
              <a:latin typeface="Arial" pitchFamily="34" charset="0"/>
              <a:cs typeface="Arial" pitchFamily="34" charset="0"/>
            </a:endParaRPr>
          </a:p>
        </p:txBody>
      </p:sp>
      <p:sp>
        <p:nvSpPr>
          <p:cNvPr id="2055" name="WordArt 8"/>
          <p:cNvSpPr>
            <a:spLocks noChangeArrowheads="1" noChangeShapeType="1" noTextEdit="1"/>
          </p:cNvSpPr>
          <p:nvPr/>
        </p:nvSpPr>
        <p:spPr bwMode="auto">
          <a:xfrm>
            <a:off x="2150301" y="1068453"/>
            <a:ext cx="4725955" cy="4614660"/>
          </a:xfrm>
          <a:prstGeom prst="rect">
            <a:avLst/>
          </a:prstGeom>
          <a:noFill/>
          <a:extLst>
            <a:ext uri="{91240B29-F687-4F45-9708-019B960494DF}">
              <a14:hiddenLine xmlns:a14="http://schemas.microsoft.com/office/drawing/2010/main" w="19050">
                <a:solidFill>
                  <a:srgbClr val="C4BC96"/>
                </a:solidFill>
                <a:round/>
                <a:headEnd/>
                <a:tailEnd/>
              </a14:hiddenLine>
            </a:ext>
          </a:extLst>
        </p:spPr>
        <p:txBody>
          <a:bodyPr wrap="none" fromWordArt="1">
            <a:prstTxWarp prst="textArchDown">
              <a:avLst>
                <a:gd name="adj" fmla="val 20184829"/>
              </a:avLst>
            </a:prstTxWarp>
          </a:bodyPr>
          <a:lstStyle/>
          <a:p>
            <a:pPr algn="ctr"/>
            <a:r>
              <a:rPr lang="en-GB" sz="3600" kern="10" spc="720" dirty="0" smtClean="0">
                <a:solidFill>
                  <a:srgbClr val="FF0000"/>
                </a:solidFill>
                <a:effectLst>
                  <a:outerShdw dist="28398" dir="12393903" algn="ctr" rotWithShape="0">
                    <a:srgbClr val="C6D9F1">
                      <a:alpha val="50000"/>
                    </a:srgbClr>
                  </a:outerShdw>
                </a:effectLst>
                <a:latin typeface="Arial Black"/>
              </a:rPr>
              <a:t>    </a:t>
            </a:r>
            <a:r>
              <a:rPr lang="en-GB" sz="3600" kern="10" spc="720" dirty="0" smtClean="0">
                <a:solidFill>
                  <a:srgbClr val="000000"/>
                </a:solidFill>
                <a:effectLst>
                  <a:outerShdw dist="28398" dir="12393903" algn="ctr" rotWithShape="0">
                    <a:srgbClr val="C6D9F1">
                      <a:alpha val="50000"/>
                    </a:srgbClr>
                  </a:outerShdw>
                </a:effectLst>
                <a:latin typeface="Arial Black"/>
              </a:rPr>
              <a:t>             safe planetary boundary               </a:t>
            </a:r>
            <a:endParaRPr lang="en-GB" sz="3600" kern="10" spc="720" dirty="0">
              <a:solidFill>
                <a:srgbClr val="000000"/>
              </a:solidFill>
              <a:latin typeface="Arial Black"/>
            </a:endParaRPr>
          </a:p>
        </p:txBody>
      </p:sp>
      <p:sp>
        <p:nvSpPr>
          <p:cNvPr id="2057" name="AutoShape 10"/>
          <p:cNvSpPr>
            <a:spLocks noChangeAspect="1" noChangeArrowheads="1"/>
          </p:cNvSpPr>
          <p:nvPr/>
        </p:nvSpPr>
        <p:spPr bwMode="auto">
          <a:xfrm>
            <a:off x="3031785" y="1795197"/>
            <a:ext cx="2987241" cy="2988000"/>
          </a:xfrm>
          <a:custGeom>
            <a:avLst/>
            <a:gdLst>
              <a:gd name="G0" fmla="+- 2180 0 0"/>
              <a:gd name="G1" fmla="+- 21600 0 2180"/>
              <a:gd name="G2" fmla="+- 21600 0 218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180" y="10800"/>
                </a:moveTo>
                <a:cubicBezTo>
                  <a:pt x="2180" y="15561"/>
                  <a:pt x="6039" y="19420"/>
                  <a:pt x="10800" y="19420"/>
                </a:cubicBezTo>
                <a:cubicBezTo>
                  <a:pt x="15561" y="19420"/>
                  <a:pt x="19420" y="15561"/>
                  <a:pt x="19420" y="10800"/>
                </a:cubicBezTo>
                <a:cubicBezTo>
                  <a:pt x="19420" y="6039"/>
                  <a:pt x="15561" y="2180"/>
                  <a:pt x="10800" y="2180"/>
                </a:cubicBezTo>
                <a:cubicBezTo>
                  <a:pt x="6039" y="2180"/>
                  <a:pt x="2180" y="6039"/>
                  <a:pt x="2180" y="10800"/>
                </a:cubicBezTo>
                <a:close/>
              </a:path>
            </a:pathLst>
          </a:custGeom>
          <a:solidFill>
            <a:schemeClr val="bg1">
              <a:lumMod val="65000"/>
            </a:schemeClr>
          </a:solidFill>
          <a:ln w="9525" algn="in">
            <a:solidFill>
              <a:srgbClr val="92D050"/>
            </a:solidFill>
            <a:round/>
            <a:headEnd/>
            <a:tailEnd/>
          </a:ln>
          <a:effectLst/>
        </p:spPr>
        <p:txBody>
          <a:bodyPr vert="horz" wrap="square" lIns="36576" tIns="36576" rIns="36576" bIns="36576" numCol="1" anchor="t" anchorCtr="0" compatLnSpc="1">
            <a:prstTxWarp prst="textNoShape">
              <a:avLst/>
            </a:prstTxWarp>
          </a:bodyPr>
          <a:lstStyle/>
          <a:p>
            <a:endParaRPr lang="en-GB">
              <a:solidFill>
                <a:srgbClr val="000000"/>
              </a:solidFill>
            </a:endParaRPr>
          </a:p>
        </p:txBody>
      </p:sp>
      <p:sp>
        <p:nvSpPr>
          <p:cNvPr id="10" name="Text Box 2"/>
          <p:cNvSpPr txBox="1">
            <a:spLocks noChangeArrowheads="1"/>
          </p:cNvSpPr>
          <p:nvPr/>
        </p:nvSpPr>
        <p:spPr bwMode="auto">
          <a:xfrm rot="19266862">
            <a:off x="4739997" y="2319417"/>
            <a:ext cx="1477843" cy="334343"/>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Income</a:t>
            </a:r>
            <a:endParaRPr lang="en-GB" sz="1200" dirty="0">
              <a:solidFill>
                <a:srgbClr val="000000"/>
              </a:solidFill>
              <a:latin typeface="Arial"/>
              <a:ea typeface="Calibri"/>
            </a:endParaRPr>
          </a:p>
        </p:txBody>
      </p:sp>
      <p:sp>
        <p:nvSpPr>
          <p:cNvPr id="2051" name="Text Box 2"/>
          <p:cNvSpPr txBox="1">
            <a:spLocks noChangeArrowheads="1"/>
          </p:cNvSpPr>
          <p:nvPr/>
        </p:nvSpPr>
        <p:spPr bwMode="auto">
          <a:xfrm rot="20877934">
            <a:off x="4864552" y="2916767"/>
            <a:ext cx="1477963"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200" b="1" dirty="0" smtClean="0">
                <a:solidFill>
                  <a:srgbClr val="000000"/>
                </a:solidFill>
                <a:latin typeface="Arial" pitchFamily="34" charset="0"/>
                <a:ea typeface="Calibri" pitchFamily="34" charset="0"/>
                <a:cs typeface="Arial" pitchFamily="34" charset="0"/>
              </a:rPr>
              <a:t>Education</a:t>
            </a:r>
            <a:endParaRPr lang="en-US" altLang="en-US" sz="1200" dirty="0" smtClean="0">
              <a:solidFill>
                <a:srgbClr val="000000"/>
              </a:solidFill>
              <a:latin typeface="Arial" pitchFamily="34" charset="0"/>
              <a:cs typeface="Arial" pitchFamily="34" charset="0"/>
            </a:endParaRPr>
          </a:p>
        </p:txBody>
      </p:sp>
      <p:sp>
        <p:nvSpPr>
          <p:cNvPr id="11" name="Text Box 2"/>
          <p:cNvSpPr txBox="1">
            <a:spLocks noChangeArrowheads="1"/>
          </p:cNvSpPr>
          <p:nvPr/>
        </p:nvSpPr>
        <p:spPr bwMode="auto">
          <a:xfrm rot="955663">
            <a:off x="4768543" y="3447999"/>
            <a:ext cx="1381875" cy="47844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Resilience</a:t>
            </a:r>
            <a:endParaRPr lang="en-GB" sz="1200" dirty="0">
              <a:solidFill>
                <a:srgbClr val="000000"/>
              </a:solidFill>
              <a:latin typeface="Arial"/>
              <a:ea typeface="Calibri"/>
            </a:endParaRPr>
          </a:p>
        </p:txBody>
      </p:sp>
      <p:sp>
        <p:nvSpPr>
          <p:cNvPr id="12" name="Text Box 2"/>
          <p:cNvSpPr txBox="1">
            <a:spLocks noChangeArrowheads="1"/>
          </p:cNvSpPr>
          <p:nvPr/>
        </p:nvSpPr>
        <p:spPr bwMode="auto">
          <a:xfrm rot="3110989">
            <a:off x="4773140" y="4080044"/>
            <a:ext cx="960853" cy="26555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Voice</a:t>
            </a:r>
            <a:endParaRPr lang="en-GB" sz="1200" dirty="0">
              <a:solidFill>
                <a:srgbClr val="000000"/>
              </a:solidFill>
              <a:latin typeface="Arial"/>
              <a:ea typeface="Calibri"/>
            </a:endParaRPr>
          </a:p>
        </p:txBody>
      </p:sp>
      <p:sp>
        <p:nvSpPr>
          <p:cNvPr id="13" name="Text Box 2"/>
          <p:cNvSpPr txBox="1">
            <a:spLocks noChangeArrowheads="1"/>
          </p:cNvSpPr>
          <p:nvPr/>
        </p:nvSpPr>
        <p:spPr bwMode="auto">
          <a:xfrm rot="5400000">
            <a:off x="4201935" y="4236181"/>
            <a:ext cx="739847" cy="2658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Jobs</a:t>
            </a:r>
            <a:endParaRPr lang="en-GB" sz="1200" dirty="0">
              <a:solidFill>
                <a:srgbClr val="000000"/>
              </a:solidFill>
              <a:latin typeface="Arial"/>
              <a:ea typeface="Calibri"/>
            </a:endParaRPr>
          </a:p>
        </p:txBody>
      </p:sp>
      <p:sp>
        <p:nvSpPr>
          <p:cNvPr id="14" name="Text Box 2"/>
          <p:cNvSpPr txBox="1">
            <a:spLocks noChangeArrowheads="1"/>
          </p:cNvSpPr>
          <p:nvPr/>
        </p:nvSpPr>
        <p:spPr bwMode="auto">
          <a:xfrm rot="20131512">
            <a:off x="3334627" y="3374503"/>
            <a:ext cx="1209496" cy="328459"/>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Social</a:t>
            </a:r>
            <a:r>
              <a:rPr lang="en-GB" sz="1100" b="1" dirty="0" smtClean="0">
                <a:solidFill>
                  <a:srgbClr val="000000"/>
                </a:solidFill>
                <a:latin typeface="Arial"/>
                <a:ea typeface="Calibri"/>
              </a:rPr>
              <a:t> equity</a:t>
            </a:r>
            <a:endParaRPr lang="en-GB" sz="1100" dirty="0">
              <a:solidFill>
                <a:srgbClr val="000000"/>
              </a:solidFill>
              <a:latin typeface="Arial"/>
              <a:ea typeface="Calibri"/>
            </a:endParaRPr>
          </a:p>
        </p:txBody>
      </p:sp>
      <p:sp>
        <p:nvSpPr>
          <p:cNvPr id="8" name="Text Box 2"/>
          <p:cNvSpPr txBox="1">
            <a:spLocks noChangeArrowheads="1"/>
          </p:cNvSpPr>
          <p:nvPr/>
        </p:nvSpPr>
        <p:spPr bwMode="auto">
          <a:xfrm>
            <a:off x="3204672" y="3069850"/>
            <a:ext cx="1397963" cy="337527"/>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Gender equality</a:t>
            </a:r>
            <a:endParaRPr lang="en-GB" sz="1200" dirty="0">
              <a:solidFill>
                <a:srgbClr val="000000"/>
              </a:solidFill>
              <a:latin typeface="Arial"/>
              <a:ea typeface="Calibri"/>
            </a:endParaRPr>
          </a:p>
        </p:txBody>
      </p:sp>
      <p:sp>
        <p:nvSpPr>
          <p:cNvPr id="7" name="Text Box 2"/>
          <p:cNvSpPr txBox="1">
            <a:spLocks noChangeArrowheads="1"/>
          </p:cNvSpPr>
          <p:nvPr/>
        </p:nvSpPr>
        <p:spPr bwMode="auto">
          <a:xfrm rot="3978875">
            <a:off x="3882505" y="2366295"/>
            <a:ext cx="738782" cy="265416"/>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Food</a:t>
            </a:r>
            <a:endParaRPr lang="en-GB" sz="1200" dirty="0">
              <a:solidFill>
                <a:srgbClr val="000000"/>
              </a:solidFill>
              <a:latin typeface="Arial"/>
              <a:ea typeface="Calibri"/>
            </a:endParaRPr>
          </a:p>
        </p:txBody>
      </p:sp>
      <p:sp>
        <p:nvSpPr>
          <p:cNvPr id="9" name="Text Box 2"/>
          <p:cNvSpPr txBox="1">
            <a:spLocks noChangeArrowheads="1"/>
          </p:cNvSpPr>
          <p:nvPr/>
        </p:nvSpPr>
        <p:spPr bwMode="auto">
          <a:xfrm rot="17303076">
            <a:off x="4371023" y="2129070"/>
            <a:ext cx="818469" cy="236443"/>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Water</a:t>
            </a:r>
            <a:endParaRPr lang="en-GB" sz="1200" dirty="0">
              <a:solidFill>
                <a:srgbClr val="000000"/>
              </a:solidFill>
              <a:latin typeface="Arial"/>
              <a:ea typeface="Calibri"/>
            </a:endParaRPr>
          </a:p>
        </p:txBody>
      </p:sp>
      <p:sp>
        <p:nvSpPr>
          <p:cNvPr id="2052" name="Text Box 1"/>
          <p:cNvSpPr txBox="1">
            <a:spLocks noChangeArrowheads="1"/>
          </p:cNvSpPr>
          <p:nvPr/>
        </p:nvSpPr>
        <p:spPr bwMode="auto">
          <a:xfrm rot="18076328">
            <a:off x="3699119" y="3808230"/>
            <a:ext cx="936264" cy="38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200" b="1" dirty="0" smtClean="0">
                <a:solidFill>
                  <a:srgbClr val="000000"/>
                </a:solidFill>
                <a:latin typeface="Arial" pitchFamily="34" charset="0"/>
                <a:ea typeface="Calibri" pitchFamily="34" charset="0"/>
                <a:cs typeface="Arial" pitchFamily="34" charset="0"/>
              </a:rPr>
              <a:t>Energy</a:t>
            </a:r>
            <a:endParaRPr lang="en-US" altLang="en-US" sz="1200" dirty="0" smtClean="0">
              <a:solidFill>
                <a:srgbClr val="000000"/>
              </a:solidFill>
              <a:latin typeface="Arial" pitchFamily="34" charset="0"/>
              <a:cs typeface="Arial" pitchFamily="34" charset="0"/>
            </a:endParaRPr>
          </a:p>
        </p:txBody>
      </p:sp>
      <p:grpSp>
        <p:nvGrpSpPr>
          <p:cNvPr id="118" name="Group 117"/>
          <p:cNvGrpSpPr/>
          <p:nvPr/>
        </p:nvGrpSpPr>
        <p:grpSpPr>
          <a:xfrm>
            <a:off x="410883" y="109348"/>
            <a:ext cx="8055532" cy="6492705"/>
            <a:chOff x="-260219" y="-493488"/>
            <a:chExt cx="8055979" cy="6493042"/>
          </a:xfrm>
        </p:grpSpPr>
        <p:grpSp>
          <p:nvGrpSpPr>
            <p:cNvPr id="119" name="Group 118"/>
            <p:cNvGrpSpPr/>
            <p:nvPr/>
          </p:nvGrpSpPr>
          <p:grpSpPr>
            <a:xfrm>
              <a:off x="650970" y="-493488"/>
              <a:ext cx="6518348" cy="6159142"/>
              <a:chOff x="-405319" y="-493488"/>
              <a:chExt cx="6518348" cy="6159142"/>
            </a:xfrm>
          </p:grpSpPr>
          <p:cxnSp>
            <p:nvCxnSpPr>
              <p:cNvPr id="128" name="Straight Connector 127"/>
              <p:cNvCxnSpPr/>
              <p:nvPr/>
            </p:nvCxnSpPr>
            <p:spPr>
              <a:xfrm>
                <a:off x="2352986" y="-493488"/>
                <a:ext cx="216164" cy="1001445"/>
              </a:xfrm>
              <a:prstGeom prst="line">
                <a:avLst/>
              </a:prstGeom>
              <a:ln/>
            </p:spPr>
            <p:style>
              <a:lnRef idx="1">
                <a:schemeClr val="dk1"/>
              </a:lnRef>
              <a:fillRef idx="0">
                <a:schemeClr val="dk1"/>
              </a:fillRef>
              <a:effectRef idx="0">
                <a:schemeClr val="dk1"/>
              </a:effectRef>
              <a:fontRef idx="minor">
                <a:schemeClr val="tx1"/>
              </a:fontRef>
            </p:style>
          </p:cxnSp>
          <p:cxnSp>
            <p:nvCxnSpPr>
              <p:cNvPr id="129" name="Straight Connector 128"/>
              <p:cNvCxnSpPr/>
              <p:nvPr/>
            </p:nvCxnSpPr>
            <p:spPr>
              <a:xfrm>
                <a:off x="561108" y="398626"/>
                <a:ext cx="755306" cy="701889"/>
              </a:xfrm>
              <a:prstGeom prst="line">
                <a:avLst/>
              </a:prstGeom>
              <a:ln/>
            </p:spPr>
            <p:style>
              <a:lnRef idx="1">
                <a:schemeClr val="dk1"/>
              </a:lnRef>
              <a:fillRef idx="0">
                <a:schemeClr val="dk1"/>
              </a:fillRef>
              <a:effectRef idx="0">
                <a:schemeClr val="dk1"/>
              </a:effectRef>
              <a:fontRef idx="minor">
                <a:schemeClr val="tx1"/>
              </a:fontRef>
            </p:style>
          </p:cxnSp>
          <p:cxnSp>
            <p:nvCxnSpPr>
              <p:cNvPr id="130" name="Straight Connector 129"/>
              <p:cNvCxnSpPr/>
              <p:nvPr/>
            </p:nvCxnSpPr>
            <p:spPr>
              <a:xfrm flipH="1">
                <a:off x="3950403" y="-143176"/>
                <a:ext cx="666328" cy="1001530"/>
              </a:xfrm>
              <a:prstGeom prst="line">
                <a:avLst/>
              </a:prstGeom>
              <a:ln/>
            </p:spPr>
            <p:style>
              <a:lnRef idx="1">
                <a:schemeClr val="dk1"/>
              </a:lnRef>
              <a:fillRef idx="0">
                <a:schemeClr val="dk1"/>
              </a:fillRef>
              <a:effectRef idx="0">
                <a:schemeClr val="dk1"/>
              </a:effectRef>
              <a:fontRef idx="minor">
                <a:schemeClr val="tx1"/>
              </a:fontRef>
            </p:style>
          </p:cxnSp>
          <p:cxnSp>
            <p:nvCxnSpPr>
              <p:cNvPr id="131" name="Straight Connector 130"/>
              <p:cNvCxnSpPr/>
              <p:nvPr/>
            </p:nvCxnSpPr>
            <p:spPr>
              <a:xfrm flipH="1">
                <a:off x="4829354" y="1528076"/>
                <a:ext cx="1089424" cy="391606"/>
              </a:xfrm>
              <a:prstGeom prst="line">
                <a:avLst/>
              </a:prstGeom>
              <a:ln/>
            </p:spPr>
            <p:style>
              <a:lnRef idx="1">
                <a:schemeClr val="dk1"/>
              </a:lnRef>
              <a:fillRef idx="0">
                <a:schemeClr val="dk1"/>
              </a:fillRef>
              <a:effectRef idx="0">
                <a:schemeClr val="dk1"/>
              </a:effectRef>
              <a:fontRef idx="minor">
                <a:schemeClr val="tx1"/>
              </a:fontRef>
            </p:style>
          </p:cxnSp>
          <p:cxnSp>
            <p:nvCxnSpPr>
              <p:cNvPr id="132" name="Straight Connector 131"/>
              <p:cNvCxnSpPr/>
              <p:nvPr/>
            </p:nvCxnSpPr>
            <p:spPr>
              <a:xfrm flipH="1" flipV="1">
                <a:off x="4850317" y="3254430"/>
                <a:ext cx="1262712" cy="407409"/>
              </a:xfrm>
              <a:prstGeom prst="line">
                <a:avLst/>
              </a:prstGeom>
              <a:ln/>
            </p:spPr>
            <p:style>
              <a:lnRef idx="1">
                <a:schemeClr val="dk1"/>
              </a:lnRef>
              <a:fillRef idx="0">
                <a:schemeClr val="dk1"/>
              </a:fillRef>
              <a:effectRef idx="0">
                <a:schemeClr val="dk1"/>
              </a:effectRef>
              <a:fontRef idx="minor">
                <a:schemeClr val="tx1"/>
              </a:fontRef>
            </p:style>
          </p:cxnSp>
          <p:cxnSp>
            <p:nvCxnSpPr>
              <p:cNvPr id="133" name="Straight Connector 132"/>
              <p:cNvCxnSpPr/>
              <p:nvPr/>
            </p:nvCxnSpPr>
            <p:spPr>
              <a:xfrm flipH="1" flipV="1">
                <a:off x="3950403" y="4555922"/>
                <a:ext cx="537338" cy="1026541"/>
              </a:xfrm>
              <a:prstGeom prst="line">
                <a:avLst/>
              </a:prstGeom>
              <a:ln/>
            </p:spPr>
            <p:style>
              <a:lnRef idx="1">
                <a:schemeClr val="dk1"/>
              </a:lnRef>
              <a:fillRef idx="0">
                <a:schemeClr val="dk1"/>
              </a:fillRef>
              <a:effectRef idx="0">
                <a:schemeClr val="dk1"/>
              </a:effectRef>
              <a:fontRef idx="minor">
                <a:schemeClr val="tx1"/>
              </a:fontRef>
            </p:style>
          </p:cxnSp>
          <p:cxnSp>
            <p:nvCxnSpPr>
              <p:cNvPr id="134" name="Straight Connector 133"/>
              <p:cNvCxnSpPr/>
              <p:nvPr/>
            </p:nvCxnSpPr>
            <p:spPr>
              <a:xfrm>
                <a:off x="-405319" y="2337778"/>
                <a:ext cx="1072309" cy="107888"/>
              </a:xfrm>
              <a:prstGeom prst="line">
                <a:avLst/>
              </a:prstGeom>
              <a:ln/>
            </p:spPr>
            <p:style>
              <a:lnRef idx="1">
                <a:schemeClr val="dk1"/>
              </a:lnRef>
              <a:fillRef idx="0">
                <a:schemeClr val="dk1"/>
              </a:fillRef>
              <a:effectRef idx="0">
                <a:schemeClr val="dk1"/>
              </a:effectRef>
              <a:fontRef idx="minor">
                <a:schemeClr val="tx1"/>
              </a:fontRef>
            </p:style>
          </p:cxnSp>
          <p:cxnSp>
            <p:nvCxnSpPr>
              <p:cNvPr id="135" name="Straight Connector 134"/>
              <p:cNvCxnSpPr/>
              <p:nvPr/>
            </p:nvCxnSpPr>
            <p:spPr>
              <a:xfrm flipV="1">
                <a:off x="-8107" y="3841912"/>
                <a:ext cx="957440" cy="514297"/>
              </a:xfrm>
              <a:prstGeom prst="line">
                <a:avLst/>
              </a:prstGeom>
              <a:ln/>
            </p:spPr>
            <p:style>
              <a:lnRef idx="1">
                <a:schemeClr val="dk1"/>
              </a:lnRef>
              <a:fillRef idx="0">
                <a:schemeClr val="dk1"/>
              </a:fillRef>
              <a:effectRef idx="0">
                <a:schemeClr val="dk1"/>
              </a:effectRef>
              <a:fontRef idx="minor">
                <a:schemeClr val="tx1"/>
              </a:fontRef>
            </p:style>
          </p:cxnSp>
          <p:cxnSp>
            <p:nvCxnSpPr>
              <p:cNvPr id="136" name="Straight Connector 135"/>
              <p:cNvCxnSpPr/>
              <p:nvPr/>
            </p:nvCxnSpPr>
            <p:spPr>
              <a:xfrm flipV="1">
                <a:off x="1672430" y="4712653"/>
                <a:ext cx="403982" cy="953001"/>
              </a:xfrm>
              <a:prstGeom prst="line">
                <a:avLst/>
              </a:prstGeom>
              <a:ln/>
            </p:spPr>
            <p:style>
              <a:lnRef idx="1">
                <a:schemeClr val="dk1"/>
              </a:lnRef>
              <a:fillRef idx="0">
                <a:schemeClr val="dk1"/>
              </a:fillRef>
              <a:effectRef idx="0">
                <a:schemeClr val="dk1"/>
              </a:effectRef>
              <a:fontRef idx="minor">
                <a:schemeClr val="tx1"/>
              </a:fontRef>
            </p:style>
          </p:cxnSp>
        </p:grpSp>
        <p:sp>
          <p:nvSpPr>
            <p:cNvPr id="120" name="Text Box 2"/>
            <p:cNvSpPr txBox="1">
              <a:spLocks noChangeArrowheads="1"/>
            </p:cNvSpPr>
            <p:nvPr/>
          </p:nvSpPr>
          <p:spPr bwMode="auto">
            <a:xfrm>
              <a:off x="3774096" y="-265335"/>
              <a:ext cx="1709721" cy="309381"/>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nSpc>
                  <a:spcPct val="115000"/>
                </a:lnSpc>
                <a:spcAft>
                  <a:spcPts val="1000"/>
                </a:spcAft>
              </a:pPr>
              <a:r>
                <a:rPr lang="en-GB" sz="1400" b="1" dirty="0">
                  <a:solidFill>
                    <a:srgbClr val="000000"/>
                  </a:solidFill>
                  <a:latin typeface="Arial"/>
                  <a:ea typeface="Calibri"/>
                </a:rPr>
                <a:t>Climate Change</a:t>
              </a:r>
              <a:endParaRPr lang="en-GB" sz="1400" dirty="0">
                <a:solidFill>
                  <a:srgbClr val="000000"/>
                </a:solidFill>
                <a:latin typeface="Arial"/>
                <a:ea typeface="Calibri"/>
              </a:endParaRPr>
            </a:p>
          </p:txBody>
        </p:sp>
        <p:sp>
          <p:nvSpPr>
            <p:cNvPr id="122" name="Text Box 2"/>
            <p:cNvSpPr txBox="1">
              <a:spLocks noChangeArrowheads="1"/>
            </p:cNvSpPr>
            <p:nvPr/>
          </p:nvSpPr>
          <p:spPr bwMode="auto">
            <a:xfrm>
              <a:off x="5885643" y="4499494"/>
              <a:ext cx="1637030" cy="265430"/>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Atmospheric aerosol loading</a:t>
              </a:r>
              <a:endParaRPr lang="en-GB" sz="1400" dirty="0">
                <a:solidFill>
                  <a:srgbClr val="000000"/>
                </a:solidFill>
                <a:latin typeface="Arial"/>
                <a:ea typeface="Calibri"/>
              </a:endParaRPr>
            </a:p>
          </p:txBody>
        </p:sp>
        <p:sp>
          <p:nvSpPr>
            <p:cNvPr id="123" name="Text Box 2"/>
            <p:cNvSpPr txBox="1">
              <a:spLocks noChangeArrowheads="1"/>
            </p:cNvSpPr>
            <p:nvPr/>
          </p:nvSpPr>
          <p:spPr bwMode="auto">
            <a:xfrm>
              <a:off x="-260219" y="3150119"/>
              <a:ext cx="1477926" cy="446567"/>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Freshwater use</a:t>
              </a:r>
              <a:endParaRPr lang="en-GB" sz="1400" dirty="0">
                <a:solidFill>
                  <a:srgbClr val="000000"/>
                </a:solidFill>
                <a:latin typeface="Arial"/>
                <a:ea typeface="Calibri"/>
              </a:endParaRPr>
            </a:p>
          </p:txBody>
        </p:sp>
        <p:sp>
          <p:nvSpPr>
            <p:cNvPr id="124" name="Text Box 2"/>
            <p:cNvSpPr txBox="1">
              <a:spLocks noChangeArrowheads="1"/>
            </p:cNvSpPr>
            <p:nvPr/>
          </p:nvSpPr>
          <p:spPr bwMode="auto">
            <a:xfrm>
              <a:off x="6413808" y="2337778"/>
              <a:ext cx="1381952" cy="478465"/>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Stratospheric ozone depletion</a:t>
              </a:r>
              <a:endParaRPr lang="en-GB" sz="1400" dirty="0">
                <a:solidFill>
                  <a:srgbClr val="000000"/>
                </a:solidFill>
                <a:latin typeface="Arial"/>
                <a:ea typeface="Calibri"/>
              </a:endParaRPr>
            </a:p>
          </p:txBody>
        </p:sp>
        <p:sp>
          <p:nvSpPr>
            <p:cNvPr id="125" name="Text Box 2"/>
            <p:cNvSpPr txBox="1">
              <a:spLocks noChangeArrowheads="1"/>
            </p:cNvSpPr>
            <p:nvPr/>
          </p:nvSpPr>
          <p:spPr bwMode="auto">
            <a:xfrm>
              <a:off x="5691392" y="560674"/>
              <a:ext cx="1477926" cy="531141"/>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nSpc>
                  <a:spcPct val="115000"/>
                </a:lnSpc>
                <a:spcAft>
                  <a:spcPts val="1000"/>
                </a:spcAft>
              </a:pPr>
              <a:r>
                <a:rPr lang="en-GB" sz="1400" b="1" dirty="0" smtClean="0">
                  <a:solidFill>
                    <a:srgbClr val="000000"/>
                  </a:solidFill>
                  <a:latin typeface="Arial"/>
                  <a:ea typeface="Calibri"/>
                </a:rPr>
                <a:t>Novel entities</a:t>
              </a:r>
              <a:endParaRPr lang="en-GB" sz="1400" dirty="0">
                <a:solidFill>
                  <a:srgbClr val="000000"/>
                </a:solidFill>
                <a:latin typeface="Arial"/>
                <a:ea typeface="Calibri"/>
              </a:endParaRPr>
            </a:p>
          </p:txBody>
        </p:sp>
        <p:sp>
          <p:nvSpPr>
            <p:cNvPr id="127" name="Text Box 2"/>
            <p:cNvSpPr txBox="1">
              <a:spLocks noChangeArrowheads="1"/>
            </p:cNvSpPr>
            <p:nvPr/>
          </p:nvSpPr>
          <p:spPr bwMode="auto">
            <a:xfrm>
              <a:off x="650970" y="4909794"/>
              <a:ext cx="1741077" cy="510363"/>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Biogeochemical flows</a:t>
              </a:r>
              <a:endParaRPr lang="en-GB" sz="1400" dirty="0">
                <a:solidFill>
                  <a:srgbClr val="000000"/>
                </a:solidFill>
                <a:latin typeface="Arial"/>
                <a:ea typeface="Calibri"/>
              </a:endParaRPr>
            </a:p>
          </p:txBody>
        </p:sp>
        <p:sp>
          <p:nvSpPr>
            <p:cNvPr id="126" name="Text Box 2"/>
            <p:cNvSpPr txBox="1">
              <a:spLocks noChangeArrowheads="1"/>
            </p:cNvSpPr>
            <p:nvPr/>
          </p:nvSpPr>
          <p:spPr bwMode="auto">
            <a:xfrm>
              <a:off x="1775095" y="-270167"/>
              <a:ext cx="1477926" cy="292395"/>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Biosphere integrity</a:t>
              </a:r>
              <a:endParaRPr lang="en-GB" sz="1400" dirty="0">
                <a:solidFill>
                  <a:srgbClr val="000000"/>
                </a:solidFill>
                <a:latin typeface="Arial"/>
                <a:ea typeface="Calibri"/>
              </a:endParaRPr>
            </a:p>
          </p:txBody>
        </p:sp>
        <p:sp>
          <p:nvSpPr>
            <p:cNvPr id="121" name="Text Box 2"/>
            <p:cNvSpPr txBox="1">
              <a:spLocks noChangeArrowheads="1"/>
            </p:cNvSpPr>
            <p:nvPr/>
          </p:nvSpPr>
          <p:spPr bwMode="auto">
            <a:xfrm>
              <a:off x="3532124" y="5479479"/>
              <a:ext cx="1451819" cy="520075"/>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Ocean acidification</a:t>
              </a:r>
              <a:endParaRPr lang="en-GB" sz="1400" dirty="0">
                <a:solidFill>
                  <a:srgbClr val="000000"/>
                </a:solidFill>
                <a:latin typeface="Arial"/>
                <a:ea typeface="Calibri"/>
              </a:endParaRPr>
            </a:p>
          </p:txBody>
        </p:sp>
      </p:grpSp>
      <p:sp>
        <p:nvSpPr>
          <p:cNvPr id="138" name="Text Box 1"/>
          <p:cNvSpPr txBox="1">
            <a:spLocks noChangeArrowheads="1"/>
          </p:cNvSpPr>
          <p:nvPr/>
        </p:nvSpPr>
        <p:spPr bwMode="auto">
          <a:xfrm>
            <a:off x="687581" y="1759585"/>
            <a:ext cx="147796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sz="1400" b="1" dirty="0" smtClean="0">
                <a:solidFill>
                  <a:srgbClr val="000000"/>
                </a:solidFill>
                <a:latin typeface="Arial" pitchFamily="34" charset="0"/>
                <a:ea typeface="Calibri" pitchFamily="34" charset="0"/>
                <a:cs typeface="Arial" pitchFamily="34" charset="0"/>
              </a:rPr>
              <a:t>Land system change</a:t>
            </a:r>
            <a:endParaRPr lang="en-US" altLang="en-US" sz="1400" dirty="0" smtClean="0">
              <a:solidFill>
                <a:srgbClr val="000000"/>
              </a:solidFill>
              <a:latin typeface="Arial" pitchFamily="34" charset="0"/>
              <a:cs typeface="Arial" pitchFamily="34" charset="0"/>
            </a:endParaRPr>
          </a:p>
        </p:txBody>
      </p:sp>
      <p:sp>
        <p:nvSpPr>
          <p:cNvPr id="79" name="Text Box 2"/>
          <p:cNvSpPr txBox="1">
            <a:spLocks noChangeArrowheads="1"/>
          </p:cNvSpPr>
          <p:nvPr/>
        </p:nvSpPr>
        <p:spPr bwMode="auto">
          <a:xfrm rot="2102000">
            <a:off x="3408909" y="2580274"/>
            <a:ext cx="682807" cy="266166"/>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Health</a:t>
            </a:r>
            <a:endParaRPr lang="en-GB" sz="1200" dirty="0">
              <a:solidFill>
                <a:srgbClr val="000000"/>
              </a:solidFill>
              <a:latin typeface="Arial"/>
              <a:ea typeface="Calibri"/>
            </a:endParaRPr>
          </a:p>
        </p:txBody>
      </p:sp>
      <p:sp>
        <p:nvSpPr>
          <p:cNvPr id="147" name="WordArt 11"/>
          <p:cNvSpPr>
            <a:spLocks noChangeArrowheads="1" noChangeShapeType="1" noTextEdit="1"/>
          </p:cNvSpPr>
          <p:nvPr/>
        </p:nvSpPr>
        <p:spPr bwMode="auto">
          <a:xfrm rot="413272">
            <a:off x="3161406" y="1892639"/>
            <a:ext cx="2738463" cy="2795623"/>
          </a:xfrm>
          <a:prstGeom prst="rect">
            <a:avLst/>
          </a:prstGeom>
          <a:extLst>
            <a:ext uri="{91240B29-F687-4F45-9708-019B960494DF}">
              <a14:hiddenLine xmlns:a14="http://schemas.microsoft.com/office/drawing/2010/main" w="19050">
                <a:solidFill>
                  <a:srgbClr val="C4BC96"/>
                </a:solidFill>
                <a:round/>
                <a:headEnd/>
                <a:tailEnd/>
              </a14:hiddenLine>
            </a:ext>
          </a:extLst>
        </p:spPr>
        <p:txBody>
          <a:bodyPr wrap="none" fromWordArt="1">
            <a:prstTxWarp prst="textArchDown">
              <a:avLst>
                <a:gd name="adj" fmla="val 20084008"/>
              </a:avLst>
            </a:prstTxWarp>
          </a:bodyPr>
          <a:lstStyle/>
          <a:p>
            <a:pPr algn="ctr"/>
            <a:r>
              <a:rPr lang="en-GB" sz="3600" kern="10" spc="-180" dirty="0" smtClean="0">
                <a:solidFill>
                  <a:srgbClr val="FF0000"/>
                </a:solidFill>
                <a:latin typeface="Arial Black"/>
              </a:rPr>
              <a:t>                       </a:t>
            </a:r>
            <a:r>
              <a:rPr lang="en-GB" sz="3600" kern="10" spc="-180" dirty="0" smtClean="0">
                <a:solidFill>
                  <a:srgbClr val="000000"/>
                </a:solidFill>
                <a:latin typeface="Arial Black"/>
              </a:rPr>
              <a:t>Social   foundation                </a:t>
            </a:r>
            <a:endParaRPr lang="en-GB" sz="3600" kern="10" spc="-180" dirty="0">
              <a:solidFill>
                <a:srgbClr val="000000"/>
              </a:solidFill>
              <a:latin typeface="Arial Black"/>
            </a:endParaRPr>
          </a:p>
        </p:txBody>
      </p:sp>
      <p:sp>
        <p:nvSpPr>
          <p:cNvPr id="4" name="WordArt 2"/>
          <p:cNvSpPr>
            <a:spLocks noChangeArrowheads="1" noChangeShapeType="1" noTextEdit="1"/>
          </p:cNvSpPr>
          <p:nvPr/>
        </p:nvSpPr>
        <p:spPr bwMode="auto">
          <a:xfrm rot="5400000">
            <a:off x="2674921" y="1430205"/>
            <a:ext cx="3659977" cy="3677767"/>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5682889"/>
              </a:avLst>
            </a:prstTxWarp>
          </a:bodyPr>
          <a:lstStyle/>
          <a:p>
            <a:pPr algn="ctr"/>
            <a:r>
              <a:rPr lang="en-GB" sz="2400" kern="10" dirty="0" smtClean="0">
                <a:ln w="14605">
                  <a:solidFill>
                    <a:srgbClr val="000000"/>
                  </a:solidFill>
                  <a:round/>
                  <a:headEnd/>
                  <a:tailEnd/>
                </a:ln>
                <a:solidFill>
                  <a:srgbClr val="000000"/>
                </a:solidFill>
                <a:latin typeface="Arial"/>
                <a:cs typeface="Arial"/>
              </a:rPr>
              <a:t>Safe, inclusive, sustainable space for development        Safe, inclusive, sustainable space for development  </a:t>
            </a:r>
            <a:endParaRPr lang="en-GB" sz="2400" kern="10" dirty="0">
              <a:ln w="14605">
                <a:solidFill>
                  <a:srgbClr val="000000"/>
                </a:solidFill>
                <a:round/>
                <a:headEnd/>
                <a:tailEnd/>
              </a:ln>
              <a:solidFill>
                <a:srgbClr val="000000"/>
              </a:solidFill>
              <a:latin typeface="Arial"/>
              <a:cs typeface="Arial"/>
            </a:endParaRPr>
          </a:p>
        </p:txBody>
      </p:sp>
    </p:spTree>
    <p:extLst>
      <p:ext uri="{BB962C8B-B14F-4D97-AF65-F5344CB8AC3E}">
        <p14:creationId xmlns:p14="http://schemas.microsoft.com/office/powerpoint/2010/main" val="508705434"/>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Donut 142"/>
          <p:cNvSpPr>
            <a:spLocks noChangeAspect="1"/>
          </p:cNvSpPr>
          <p:nvPr/>
        </p:nvSpPr>
        <p:spPr>
          <a:xfrm>
            <a:off x="2325773" y="1110741"/>
            <a:ext cx="4401787" cy="4401611"/>
          </a:xfrm>
          <a:prstGeom prst="donut">
            <a:avLst>
              <a:gd name="adj" fmla="val 16203"/>
            </a:avLst>
          </a:prstGeom>
          <a:solidFill>
            <a:schemeClr val="bg1">
              <a:lumMod val="85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00"/>
              </a:solidFill>
            </a:endParaRPr>
          </a:p>
        </p:txBody>
      </p:sp>
      <p:sp>
        <p:nvSpPr>
          <p:cNvPr id="162" name="Block Arc 161"/>
          <p:cNvSpPr/>
          <p:nvPr/>
        </p:nvSpPr>
        <p:spPr>
          <a:xfrm>
            <a:off x="2197905" y="996395"/>
            <a:ext cx="4756603" cy="4594471"/>
          </a:xfrm>
          <a:prstGeom prst="blockArc">
            <a:avLst>
              <a:gd name="adj1" fmla="val 20338567"/>
              <a:gd name="adj2" fmla="val 21229557"/>
              <a:gd name="adj3" fmla="val 389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0000"/>
              </a:solidFill>
            </a:endParaRPr>
          </a:p>
        </p:txBody>
      </p:sp>
      <p:grpSp>
        <p:nvGrpSpPr>
          <p:cNvPr id="6" name="Group 5"/>
          <p:cNvGrpSpPr/>
          <p:nvPr/>
        </p:nvGrpSpPr>
        <p:grpSpPr>
          <a:xfrm>
            <a:off x="3335937" y="2026180"/>
            <a:ext cx="2423688" cy="2016223"/>
            <a:chOff x="1604089" y="1413859"/>
            <a:chExt cx="2423824" cy="2016328"/>
          </a:xfrm>
        </p:grpSpPr>
        <p:cxnSp>
          <p:nvCxnSpPr>
            <p:cNvPr id="19" name="Straight Connector 18"/>
            <p:cNvCxnSpPr/>
            <p:nvPr/>
          </p:nvCxnSpPr>
          <p:spPr>
            <a:xfrm>
              <a:off x="2731695" y="1413859"/>
              <a:ext cx="77391" cy="1222026"/>
            </a:xfrm>
            <a:prstGeom prst="line">
              <a:avLst/>
            </a:prstGeom>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1973501" y="1557883"/>
              <a:ext cx="845593" cy="1070119"/>
            </a:xfrm>
            <a:prstGeom prst="line">
              <a:avLst/>
            </a:prstGeom>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flipH="1">
              <a:off x="2806264" y="1557883"/>
              <a:ext cx="717563" cy="1071697"/>
            </a:xfrm>
            <a:prstGeom prst="line">
              <a:avLst/>
            </a:prstGeom>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H="1">
              <a:off x="2806265" y="2060878"/>
              <a:ext cx="1221648" cy="560336"/>
            </a:xfrm>
            <a:prstGeom prst="line">
              <a:avLst/>
            </a:prstGeom>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flipV="1">
              <a:off x="2806262" y="2632844"/>
              <a:ext cx="1221651" cy="129559"/>
            </a:xfrm>
            <a:prstGeom prst="line">
              <a:avLst/>
            </a:prstGeom>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flipH="1" flipV="1">
              <a:off x="2806265" y="2632843"/>
              <a:ext cx="1077624" cy="797344"/>
            </a:xfrm>
            <a:prstGeom prst="line">
              <a:avLst/>
            </a:prstGeom>
            <a:ln/>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1604089" y="2250710"/>
              <a:ext cx="1202173" cy="370746"/>
            </a:xfrm>
            <a:prstGeom prst="line">
              <a:avLst/>
            </a:prstGeom>
            <a:ln/>
          </p:spPr>
          <p:style>
            <a:lnRef idx="1">
              <a:schemeClr val="dk1"/>
            </a:lnRef>
            <a:fillRef idx="0">
              <a:schemeClr val="dk1"/>
            </a:fillRef>
            <a:effectRef idx="0">
              <a:schemeClr val="dk1"/>
            </a:effectRef>
            <a:fontRef idx="minor">
              <a:schemeClr val="tx1"/>
            </a:fontRef>
          </p:style>
        </p:cxnSp>
      </p:grpSp>
      <p:cxnSp>
        <p:nvCxnSpPr>
          <p:cNvPr id="48" name="Straight Connector 47"/>
          <p:cNvCxnSpPr/>
          <p:nvPr/>
        </p:nvCxnSpPr>
        <p:spPr>
          <a:xfrm flipH="1" flipV="1">
            <a:off x="4522056" y="3262128"/>
            <a:ext cx="411552" cy="1096627"/>
          </a:xfrm>
          <a:prstGeom prst="line">
            <a:avLst/>
          </a:prstGeom>
          <a:ln/>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a:xfrm flipV="1">
            <a:off x="4245318" y="3256383"/>
            <a:ext cx="285895" cy="1224598"/>
          </a:xfrm>
          <a:prstGeom prst="line">
            <a:avLst/>
          </a:prstGeom>
          <a:ln/>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flipV="1">
            <a:off x="3325237" y="3233471"/>
            <a:ext cx="1196819" cy="282363"/>
          </a:xfrm>
          <a:prstGeom prst="line">
            <a:avLst/>
          </a:prstGeom>
          <a:ln/>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flipV="1">
            <a:off x="3569049" y="3233715"/>
            <a:ext cx="959023" cy="885820"/>
          </a:xfrm>
          <a:prstGeom prst="line">
            <a:avLst/>
          </a:prstGeom>
          <a:ln/>
        </p:spPr>
        <p:style>
          <a:lnRef idx="1">
            <a:schemeClr val="dk1"/>
          </a:lnRef>
          <a:fillRef idx="0">
            <a:schemeClr val="dk1"/>
          </a:fillRef>
          <a:effectRef idx="0">
            <a:schemeClr val="dk1"/>
          </a:effectRef>
          <a:fontRef idx="minor">
            <a:schemeClr val="tx1"/>
          </a:fontRef>
        </p:style>
      </p:cxnSp>
      <p:sp>
        <p:nvSpPr>
          <p:cNvPr id="2054" name="Donut 291"/>
          <p:cNvSpPr>
            <a:spLocks noChangeArrowheads="1"/>
          </p:cNvSpPr>
          <p:nvPr/>
        </p:nvSpPr>
        <p:spPr bwMode="auto">
          <a:xfrm>
            <a:off x="2037729" y="823652"/>
            <a:ext cx="4967999" cy="4967999"/>
          </a:xfrm>
          <a:custGeom>
            <a:avLst/>
            <a:gdLst>
              <a:gd name="G0" fmla="+- 1209 0 0"/>
              <a:gd name="G1" fmla="+- 21600 0 1209"/>
              <a:gd name="G2" fmla="+- 21600 0 1209"/>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09" y="10800"/>
                </a:moveTo>
                <a:cubicBezTo>
                  <a:pt x="1209" y="16097"/>
                  <a:pt x="5503" y="20391"/>
                  <a:pt x="10800" y="20391"/>
                </a:cubicBezTo>
                <a:cubicBezTo>
                  <a:pt x="16097" y="20391"/>
                  <a:pt x="20391" y="16097"/>
                  <a:pt x="20391" y="10800"/>
                </a:cubicBezTo>
                <a:cubicBezTo>
                  <a:pt x="20391" y="5503"/>
                  <a:pt x="16097" y="1209"/>
                  <a:pt x="10800" y="1209"/>
                </a:cubicBezTo>
                <a:cubicBezTo>
                  <a:pt x="5503" y="1209"/>
                  <a:pt x="1209" y="5503"/>
                  <a:pt x="1209" y="10800"/>
                </a:cubicBezTo>
                <a:close/>
              </a:path>
            </a:pathLst>
          </a:custGeom>
          <a:solidFill>
            <a:schemeClr val="bg1">
              <a:lumMod val="65000"/>
            </a:schemeClr>
          </a:solidFill>
          <a:ln w="25400" algn="ctr">
            <a:noFill/>
            <a:round/>
            <a:headEnd/>
            <a:tailEnd/>
          </a:ln>
        </p:spPr>
        <p:txBody>
          <a:bodyPr vert="horz" wrap="square" lIns="91440" tIns="45720" rIns="91440" bIns="45720" numCol="1" anchor="ctr" anchorCtr="0" compatLnSpc="1">
            <a:prstTxWarp prst="textNoShape">
              <a:avLst/>
            </a:prstTxWarp>
          </a:bodyPr>
          <a:lstStyle/>
          <a:p>
            <a:pPr algn="ctr"/>
            <a:endParaRPr lang="en-US" altLang="en-US" smtClean="0">
              <a:solidFill>
                <a:srgbClr val="000000"/>
              </a:solidFill>
              <a:latin typeface="Arial" pitchFamily="34" charset="0"/>
              <a:cs typeface="Arial" pitchFamily="34" charset="0"/>
            </a:endParaRPr>
          </a:p>
        </p:txBody>
      </p:sp>
      <p:sp>
        <p:nvSpPr>
          <p:cNvPr id="2055" name="WordArt 8"/>
          <p:cNvSpPr>
            <a:spLocks noChangeArrowheads="1" noChangeShapeType="1" noTextEdit="1"/>
          </p:cNvSpPr>
          <p:nvPr/>
        </p:nvSpPr>
        <p:spPr bwMode="auto">
          <a:xfrm>
            <a:off x="2162179" y="1068453"/>
            <a:ext cx="4725955" cy="4614660"/>
          </a:xfrm>
          <a:prstGeom prst="rect">
            <a:avLst/>
          </a:prstGeom>
          <a:noFill/>
          <a:extLst>
            <a:ext uri="{91240B29-F687-4F45-9708-019B960494DF}">
              <a14:hiddenLine xmlns:a14="http://schemas.microsoft.com/office/drawing/2010/main" w="19050">
                <a:solidFill>
                  <a:srgbClr val="C4BC96"/>
                </a:solidFill>
                <a:round/>
                <a:headEnd/>
                <a:tailEnd/>
              </a14:hiddenLine>
            </a:ext>
          </a:extLst>
        </p:spPr>
        <p:txBody>
          <a:bodyPr wrap="none" fromWordArt="1">
            <a:prstTxWarp prst="textArchDown">
              <a:avLst>
                <a:gd name="adj" fmla="val 20184829"/>
              </a:avLst>
            </a:prstTxWarp>
          </a:bodyPr>
          <a:lstStyle/>
          <a:p>
            <a:pPr algn="ctr"/>
            <a:r>
              <a:rPr lang="en-GB" sz="3600" kern="10" spc="720" dirty="0" smtClean="0">
                <a:solidFill>
                  <a:srgbClr val="FF0000"/>
                </a:solidFill>
                <a:effectLst>
                  <a:outerShdw dist="28398" dir="12393903" algn="ctr" rotWithShape="0">
                    <a:srgbClr val="C6D9F1">
                      <a:alpha val="50000"/>
                    </a:srgbClr>
                  </a:outerShdw>
                </a:effectLst>
                <a:latin typeface="Arial Black"/>
              </a:rPr>
              <a:t>       </a:t>
            </a:r>
            <a:r>
              <a:rPr lang="en-GB" sz="3600" kern="10" spc="720" dirty="0" smtClean="0">
                <a:solidFill>
                  <a:srgbClr val="000000"/>
                </a:solidFill>
                <a:latin typeface="Arial Black"/>
              </a:rPr>
              <a:t>Control of technologies for safe environmental ceiling</a:t>
            </a:r>
            <a:endParaRPr lang="en-GB" sz="3600" kern="10" spc="720" dirty="0">
              <a:solidFill>
                <a:srgbClr val="000000"/>
              </a:solidFill>
              <a:latin typeface="Arial Black"/>
            </a:endParaRPr>
          </a:p>
        </p:txBody>
      </p:sp>
      <p:sp>
        <p:nvSpPr>
          <p:cNvPr id="2057" name="AutoShape 10"/>
          <p:cNvSpPr>
            <a:spLocks noChangeAspect="1" noChangeArrowheads="1"/>
          </p:cNvSpPr>
          <p:nvPr/>
        </p:nvSpPr>
        <p:spPr bwMode="auto">
          <a:xfrm>
            <a:off x="3031785" y="1795197"/>
            <a:ext cx="2987241" cy="2988000"/>
          </a:xfrm>
          <a:custGeom>
            <a:avLst/>
            <a:gdLst>
              <a:gd name="G0" fmla="+- 2180 0 0"/>
              <a:gd name="G1" fmla="+- 21600 0 2180"/>
              <a:gd name="G2" fmla="+- 21600 0 218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180" y="10800"/>
                </a:moveTo>
                <a:cubicBezTo>
                  <a:pt x="2180" y="15561"/>
                  <a:pt x="6039" y="19420"/>
                  <a:pt x="10800" y="19420"/>
                </a:cubicBezTo>
                <a:cubicBezTo>
                  <a:pt x="15561" y="19420"/>
                  <a:pt x="19420" y="15561"/>
                  <a:pt x="19420" y="10800"/>
                </a:cubicBezTo>
                <a:cubicBezTo>
                  <a:pt x="19420" y="6039"/>
                  <a:pt x="15561" y="2180"/>
                  <a:pt x="10800" y="2180"/>
                </a:cubicBezTo>
                <a:cubicBezTo>
                  <a:pt x="6039" y="2180"/>
                  <a:pt x="2180" y="6039"/>
                  <a:pt x="2180" y="10800"/>
                </a:cubicBezTo>
                <a:close/>
              </a:path>
            </a:pathLst>
          </a:custGeom>
          <a:solidFill>
            <a:schemeClr val="bg1">
              <a:lumMod val="65000"/>
            </a:schemeClr>
          </a:solidFill>
          <a:ln w="9525" algn="in">
            <a:solidFill>
              <a:srgbClr val="92D050"/>
            </a:solidFill>
            <a:round/>
            <a:headEnd/>
            <a:tailEnd/>
          </a:ln>
          <a:effectLst/>
        </p:spPr>
        <p:txBody>
          <a:bodyPr vert="horz" wrap="square" lIns="36576" tIns="36576" rIns="36576" bIns="36576" numCol="1" anchor="t" anchorCtr="0" compatLnSpc="1">
            <a:prstTxWarp prst="textNoShape">
              <a:avLst/>
            </a:prstTxWarp>
          </a:bodyPr>
          <a:lstStyle/>
          <a:p>
            <a:endParaRPr lang="en-GB">
              <a:solidFill>
                <a:srgbClr val="000000"/>
              </a:solidFill>
            </a:endParaRPr>
          </a:p>
        </p:txBody>
      </p:sp>
      <p:sp>
        <p:nvSpPr>
          <p:cNvPr id="10" name="Text Box 2"/>
          <p:cNvSpPr txBox="1">
            <a:spLocks noChangeArrowheads="1"/>
          </p:cNvSpPr>
          <p:nvPr/>
        </p:nvSpPr>
        <p:spPr bwMode="auto">
          <a:xfrm rot="19266862">
            <a:off x="4739997" y="2319417"/>
            <a:ext cx="1477843" cy="334343"/>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Income</a:t>
            </a:r>
            <a:endParaRPr lang="en-GB" sz="1200" dirty="0">
              <a:solidFill>
                <a:srgbClr val="000000"/>
              </a:solidFill>
              <a:latin typeface="Arial"/>
              <a:ea typeface="Calibri"/>
            </a:endParaRPr>
          </a:p>
        </p:txBody>
      </p:sp>
      <p:sp>
        <p:nvSpPr>
          <p:cNvPr id="2051" name="Text Box 2"/>
          <p:cNvSpPr txBox="1">
            <a:spLocks noChangeArrowheads="1"/>
          </p:cNvSpPr>
          <p:nvPr/>
        </p:nvSpPr>
        <p:spPr bwMode="auto">
          <a:xfrm rot="20877934">
            <a:off x="4864552" y="2916767"/>
            <a:ext cx="1477963"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200" b="1" dirty="0" smtClean="0">
                <a:solidFill>
                  <a:srgbClr val="000000"/>
                </a:solidFill>
                <a:latin typeface="Arial" pitchFamily="34" charset="0"/>
                <a:ea typeface="Calibri" pitchFamily="34" charset="0"/>
                <a:cs typeface="Arial" pitchFamily="34" charset="0"/>
              </a:rPr>
              <a:t>Education</a:t>
            </a:r>
            <a:endParaRPr lang="en-US" altLang="en-US" sz="1200" dirty="0" smtClean="0">
              <a:solidFill>
                <a:srgbClr val="000000"/>
              </a:solidFill>
              <a:latin typeface="Arial" pitchFamily="34" charset="0"/>
              <a:cs typeface="Arial" pitchFamily="34" charset="0"/>
            </a:endParaRPr>
          </a:p>
        </p:txBody>
      </p:sp>
      <p:sp>
        <p:nvSpPr>
          <p:cNvPr id="11" name="Text Box 2"/>
          <p:cNvSpPr txBox="1">
            <a:spLocks noChangeArrowheads="1"/>
          </p:cNvSpPr>
          <p:nvPr/>
        </p:nvSpPr>
        <p:spPr bwMode="auto">
          <a:xfrm rot="955663">
            <a:off x="4768543" y="3447999"/>
            <a:ext cx="1381875" cy="47844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Resilience</a:t>
            </a:r>
            <a:endParaRPr lang="en-GB" sz="1200" dirty="0">
              <a:solidFill>
                <a:srgbClr val="000000"/>
              </a:solidFill>
              <a:latin typeface="Arial"/>
              <a:ea typeface="Calibri"/>
            </a:endParaRPr>
          </a:p>
        </p:txBody>
      </p:sp>
      <p:sp>
        <p:nvSpPr>
          <p:cNvPr id="12" name="Text Box 2"/>
          <p:cNvSpPr txBox="1">
            <a:spLocks noChangeArrowheads="1"/>
          </p:cNvSpPr>
          <p:nvPr/>
        </p:nvSpPr>
        <p:spPr bwMode="auto">
          <a:xfrm rot="3110989">
            <a:off x="4773140" y="4080044"/>
            <a:ext cx="960853" cy="265557"/>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Voice</a:t>
            </a:r>
            <a:endParaRPr lang="en-GB" sz="1200" dirty="0">
              <a:solidFill>
                <a:srgbClr val="000000"/>
              </a:solidFill>
              <a:latin typeface="Arial"/>
              <a:ea typeface="Calibri"/>
            </a:endParaRPr>
          </a:p>
        </p:txBody>
      </p:sp>
      <p:sp>
        <p:nvSpPr>
          <p:cNvPr id="13" name="Text Box 2"/>
          <p:cNvSpPr txBox="1">
            <a:spLocks noChangeArrowheads="1"/>
          </p:cNvSpPr>
          <p:nvPr/>
        </p:nvSpPr>
        <p:spPr bwMode="auto">
          <a:xfrm rot="5400000">
            <a:off x="4201935" y="4236181"/>
            <a:ext cx="739847" cy="26580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Jobs</a:t>
            </a:r>
            <a:endParaRPr lang="en-GB" sz="1200" dirty="0">
              <a:solidFill>
                <a:srgbClr val="000000"/>
              </a:solidFill>
              <a:latin typeface="Arial"/>
              <a:ea typeface="Calibri"/>
            </a:endParaRPr>
          </a:p>
        </p:txBody>
      </p:sp>
      <p:sp>
        <p:nvSpPr>
          <p:cNvPr id="14" name="Text Box 2"/>
          <p:cNvSpPr txBox="1">
            <a:spLocks noChangeArrowheads="1"/>
          </p:cNvSpPr>
          <p:nvPr/>
        </p:nvSpPr>
        <p:spPr bwMode="auto">
          <a:xfrm rot="20131512">
            <a:off x="3334627" y="3374503"/>
            <a:ext cx="1209496" cy="328459"/>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Social</a:t>
            </a:r>
            <a:r>
              <a:rPr lang="en-GB" sz="1100" b="1" dirty="0" smtClean="0">
                <a:solidFill>
                  <a:srgbClr val="000000"/>
                </a:solidFill>
                <a:latin typeface="Arial"/>
                <a:ea typeface="Calibri"/>
              </a:rPr>
              <a:t> equity</a:t>
            </a:r>
            <a:endParaRPr lang="en-GB" sz="1100" dirty="0">
              <a:solidFill>
                <a:srgbClr val="000000"/>
              </a:solidFill>
              <a:latin typeface="Arial"/>
              <a:ea typeface="Calibri"/>
            </a:endParaRPr>
          </a:p>
        </p:txBody>
      </p:sp>
      <p:sp>
        <p:nvSpPr>
          <p:cNvPr id="8" name="Text Box 2"/>
          <p:cNvSpPr txBox="1">
            <a:spLocks noChangeArrowheads="1"/>
          </p:cNvSpPr>
          <p:nvPr/>
        </p:nvSpPr>
        <p:spPr bwMode="auto">
          <a:xfrm>
            <a:off x="3204672" y="3069850"/>
            <a:ext cx="1397963" cy="337527"/>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Gender equality</a:t>
            </a:r>
            <a:endParaRPr lang="en-GB" sz="1200" dirty="0">
              <a:solidFill>
                <a:srgbClr val="000000"/>
              </a:solidFill>
              <a:latin typeface="Arial"/>
              <a:ea typeface="Calibri"/>
            </a:endParaRPr>
          </a:p>
        </p:txBody>
      </p:sp>
      <p:sp>
        <p:nvSpPr>
          <p:cNvPr id="7" name="Text Box 2"/>
          <p:cNvSpPr txBox="1">
            <a:spLocks noChangeArrowheads="1"/>
          </p:cNvSpPr>
          <p:nvPr/>
        </p:nvSpPr>
        <p:spPr bwMode="auto">
          <a:xfrm rot="3978875">
            <a:off x="3882505" y="2366295"/>
            <a:ext cx="738782" cy="265416"/>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Food</a:t>
            </a:r>
            <a:endParaRPr lang="en-GB" sz="1200" dirty="0">
              <a:solidFill>
                <a:srgbClr val="000000"/>
              </a:solidFill>
              <a:latin typeface="Arial"/>
              <a:ea typeface="Calibri"/>
            </a:endParaRPr>
          </a:p>
        </p:txBody>
      </p:sp>
      <p:sp>
        <p:nvSpPr>
          <p:cNvPr id="9" name="Text Box 2"/>
          <p:cNvSpPr txBox="1">
            <a:spLocks noChangeArrowheads="1"/>
          </p:cNvSpPr>
          <p:nvPr/>
        </p:nvSpPr>
        <p:spPr bwMode="auto">
          <a:xfrm rot="17303076">
            <a:off x="4371023" y="2129070"/>
            <a:ext cx="818469" cy="236443"/>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Water</a:t>
            </a:r>
            <a:endParaRPr lang="en-GB" sz="1200" dirty="0">
              <a:solidFill>
                <a:srgbClr val="000000"/>
              </a:solidFill>
              <a:latin typeface="Arial"/>
              <a:ea typeface="Calibri"/>
            </a:endParaRPr>
          </a:p>
        </p:txBody>
      </p:sp>
      <p:sp>
        <p:nvSpPr>
          <p:cNvPr id="2052" name="Text Box 1"/>
          <p:cNvSpPr txBox="1">
            <a:spLocks noChangeArrowheads="1"/>
          </p:cNvSpPr>
          <p:nvPr/>
        </p:nvSpPr>
        <p:spPr bwMode="auto">
          <a:xfrm rot="18076328">
            <a:off x="3699119" y="3808230"/>
            <a:ext cx="936264" cy="38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200" b="1" dirty="0" smtClean="0">
                <a:solidFill>
                  <a:srgbClr val="000000"/>
                </a:solidFill>
                <a:latin typeface="Arial" pitchFamily="34" charset="0"/>
                <a:ea typeface="Calibri" pitchFamily="34" charset="0"/>
                <a:cs typeface="Arial" pitchFamily="34" charset="0"/>
              </a:rPr>
              <a:t>Energy</a:t>
            </a:r>
            <a:endParaRPr lang="en-US" altLang="en-US" sz="1200" dirty="0" smtClean="0">
              <a:solidFill>
                <a:srgbClr val="000000"/>
              </a:solidFill>
              <a:latin typeface="Arial" pitchFamily="34" charset="0"/>
              <a:cs typeface="Arial" pitchFamily="34" charset="0"/>
            </a:endParaRPr>
          </a:p>
        </p:txBody>
      </p:sp>
      <p:grpSp>
        <p:nvGrpSpPr>
          <p:cNvPr id="118" name="Group 117"/>
          <p:cNvGrpSpPr/>
          <p:nvPr/>
        </p:nvGrpSpPr>
        <p:grpSpPr>
          <a:xfrm>
            <a:off x="410883" y="109348"/>
            <a:ext cx="8055532" cy="6492705"/>
            <a:chOff x="-260219" y="-493488"/>
            <a:chExt cx="8055979" cy="6493042"/>
          </a:xfrm>
        </p:grpSpPr>
        <p:grpSp>
          <p:nvGrpSpPr>
            <p:cNvPr id="119" name="Group 118"/>
            <p:cNvGrpSpPr/>
            <p:nvPr/>
          </p:nvGrpSpPr>
          <p:grpSpPr>
            <a:xfrm>
              <a:off x="650970" y="-493488"/>
              <a:ext cx="6518348" cy="6159142"/>
              <a:chOff x="-405319" y="-493488"/>
              <a:chExt cx="6518348" cy="6159142"/>
            </a:xfrm>
          </p:grpSpPr>
          <p:cxnSp>
            <p:nvCxnSpPr>
              <p:cNvPr id="128" name="Straight Connector 127"/>
              <p:cNvCxnSpPr/>
              <p:nvPr/>
            </p:nvCxnSpPr>
            <p:spPr>
              <a:xfrm>
                <a:off x="2352986" y="-493488"/>
                <a:ext cx="216164" cy="1001445"/>
              </a:xfrm>
              <a:prstGeom prst="line">
                <a:avLst/>
              </a:prstGeom>
              <a:ln/>
            </p:spPr>
            <p:style>
              <a:lnRef idx="1">
                <a:schemeClr val="dk1"/>
              </a:lnRef>
              <a:fillRef idx="0">
                <a:schemeClr val="dk1"/>
              </a:fillRef>
              <a:effectRef idx="0">
                <a:schemeClr val="dk1"/>
              </a:effectRef>
              <a:fontRef idx="minor">
                <a:schemeClr val="tx1"/>
              </a:fontRef>
            </p:style>
          </p:cxnSp>
          <p:cxnSp>
            <p:nvCxnSpPr>
              <p:cNvPr id="129" name="Straight Connector 128"/>
              <p:cNvCxnSpPr/>
              <p:nvPr/>
            </p:nvCxnSpPr>
            <p:spPr>
              <a:xfrm>
                <a:off x="561108" y="398626"/>
                <a:ext cx="755306" cy="701889"/>
              </a:xfrm>
              <a:prstGeom prst="line">
                <a:avLst/>
              </a:prstGeom>
              <a:ln/>
            </p:spPr>
            <p:style>
              <a:lnRef idx="1">
                <a:schemeClr val="dk1"/>
              </a:lnRef>
              <a:fillRef idx="0">
                <a:schemeClr val="dk1"/>
              </a:fillRef>
              <a:effectRef idx="0">
                <a:schemeClr val="dk1"/>
              </a:effectRef>
              <a:fontRef idx="minor">
                <a:schemeClr val="tx1"/>
              </a:fontRef>
            </p:style>
          </p:cxnSp>
          <p:cxnSp>
            <p:nvCxnSpPr>
              <p:cNvPr id="130" name="Straight Connector 129"/>
              <p:cNvCxnSpPr/>
              <p:nvPr/>
            </p:nvCxnSpPr>
            <p:spPr>
              <a:xfrm flipH="1">
                <a:off x="3950403" y="-143176"/>
                <a:ext cx="666328" cy="1001530"/>
              </a:xfrm>
              <a:prstGeom prst="line">
                <a:avLst/>
              </a:prstGeom>
              <a:ln/>
            </p:spPr>
            <p:style>
              <a:lnRef idx="1">
                <a:schemeClr val="dk1"/>
              </a:lnRef>
              <a:fillRef idx="0">
                <a:schemeClr val="dk1"/>
              </a:fillRef>
              <a:effectRef idx="0">
                <a:schemeClr val="dk1"/>
              </a:effectRef>
              <a:fontRef idx="minor">
                <a:schemeClr val="tx1"/>
              </a:fontRef>
            </p:style>
          </p:cxnSp>
          <p:cxnSp>
            <p:nvCxnSpPr>
              <p:cNvPr id="131" name="Straight Connector 130"/>
              <p:cNvCxnSpPr/>
              <p:nvPr/>
            </p:nvCxnSpPr>
            <p:spPr>
              <a:xfrm flipH="1">
                <a:off x="4829354" y="1528076"/>
                <a:ext cx="1089424" cy="391606"/>
              </a:xfrm>
              <a:prstGeom prst="line">
                <a:avLst/>
              </a:prstGeom>
              <a:ln/>
            </p:spPr>
            <p:style>
              <a:lnRef idx="1">
                <a:schemeClr val="dk1"/>
              </a:lnRef>
              <a:fillRef idx="0">
                <a:schemeClr val="dk1"/>
              </a:fillRef>
              <a:effectRef idx="0">
                <a:schemeClr val="dk1"/>
              </a:effectRef>
              <a:fontRef idx="minor">
                <a:schemeClr val="tx1"/>
              </a:fontRef>
            </p:style>
          </p:cxnSp>
          <p:cxnSp>
            <p:nvCxnSpPr>
              <p:cNvPr id="132" name="Straight Connector 131"/>
              <p:cNvCxnSpPr/>
              <p:nvPr/>
            </p:nvCxnSpPr>
            <p:spPr>
              <a:xfrm flipH="1" flipV="1">
                <a:off x="4850317" y="3254430"/>
                <a:ext cx="1262712" cy="407409"/>
              </a:xfrm>
              <a:prstGeom prst="line">
                <a:avLst/>
              </a:prstGeom>
              <a:ln/>
            </p:spPr>
            <p:style>
              <a:lnRef idx="1">
                <a:schemeClr val="dk1"/>
              </a:lnRef>
              <a:fillRef idx="0">
                <a:schemeClr val="dk1"/>
              </a:fillRef>
              <a:effectRef idx="0">
                <a:schemeClr val="dk1"/>
              </a:effectRef>
              <a:fontRef idx="minor">
                <a:schemeClr val="tx1"/>
              </a:fontRef>
            </p:style>
          </p:cxnSp>
          <p:cxnSp>
            <p:nvCxnSpPr>
              <p:cNvPr id="133" name="Straight Connector 132"/>
              <p:cNvCxnSpPr/>
              <p:nvPr/>
            </p:nvCxnSpPr>
            <p:spPr>
              <a:xfrm flipH="1" flipV="1">
                <a:off x="3950403" y="4555922"/>
                <a:ext cx="537338" cy="1026541"/>
              </a:xfrm>
              <a:prstGeom prst="line">
                <a:avLst/>
              </a:prstGeom>
              <a:ln/>
            </p:spPr>
            <p:style>
              <a:lnRef idx="1">
                <a:schemeClr val="dk1"/>
              </a:lnRef>
              <a:fillRef idx="0">
                <a:schemeClr val="dk1"/>
              </a:fillRef>
              <a:effectRef idx="0">
                <a:schemeClr val="dk1"/>
              </a:effectRef>
              <a:fontRef idx="minor">
                <a:schemeClr val="tx1"/>
              </a:fontRef>
            </p:style>
          </p:cxnSp>
          <p:cxnSp>
            <p:nvCxnSpPr>
              <p:cNvPr id="134" name="Straight Connector 133"/>
              <p:cNvCxnSpPr/>
              <p:nvPr/>
            </p:nvCxnSpPr>
            <p:spPr>
              <a:xfrm>
                <a:off x="-405319" y="2337778"/>
                <a:ext cx="1072309" cy="107888"/>
              </a:xfrm>
              <a:prstGeom prst="line">
                <a:avLst/>
              </a:prstGeom>
              <a:ln/>
            </p:spPr>
            <p:style>
              <a:lnRef idx="1">
                <a:schemeClr val="dk1"/>
              </a:lnRef>
              <a:fillRef idx="0">
                <a:schemeClr val="dk1"/>
              </a:fillRef>
              <a:effectRef idx="0">
                <a:schemeClr val="dk1"/>
              </a:effectRef>
              <a:fontRef idx="minor">
                <a:schemeClr val="tx1"/>
              </a:fontRef>
            </p:style>
          </p:cxnSp>
          <p:cxnSp>
            <p:nvCxnSpPr>
              <p:cNvPr id="135" name="Straight Connector 134"/>
              <p:cNvCxnSpPr/>
              <p:nvPr/>
            </p:nvCxnSpPr>
            <p:spPr>
              <a:xfrm flipV="1">
                <a:off x="-8107" y="3841912"/>
                <a:ext cx="957440" cy="514297"/>
              </a:xfrm>
              <a:prstGeom prst="line">
                <a:avLst/>
              </a:prstGeom>
              <a:ln/>
            </p:spPr>
            <p:style>
              <a:lnRef idx="1">
                <a:schemeClr val="dk1"/>
              </a:lnRef>
              <a:fillRef idx="0">
                <a:schemeClr val="dk1"/>
              </a:fillRef>
              <a:effectRef idx="0">
                <a:schemeClr val="dk1"/>
              </a:effectRef>
              <a:fontRef idx="minor">
                <a:schemeClr val="tx1"/>
              </a:fontRef>
            </p:style>
          </p:cxnSp>
          <p:cxnSp>
            <p:nvCxnSpPr>
              <p:cNvPr id="136" name="Straight Connector 135"/>
              <p:cNvCxnSpPr/>
              <p:nvPr/>
            </p:nvCxnSpPr>
            <p:spPr>
              <a:xfrm flipV="1">
                <a:off x="1672430" y="4712653"/>
                <a:ext cx="403982" cy="953001"/>
              </a:xfrm>
              <a:prstGeom prst="line">
                <a:avLst/>
              </a:prstGeom>
              <a:ln/>
            </p:spPr>
            <p:style>
              <a:lnRef idx="1">
                <a:schemeClr val="dk1"/>
              </a:lnRef>
              <a:fillRef idx="0">
                <a:schemeClr val="dk1"/>
              </a:fillRef>
              <a:effectRef idx="0">
                <a:schemeClr val="dk1"/>
              </a:effectRef>
              <a:fontRef idx="minor">
                <a:schemeClr val="tx1"/>
              </a:fontRef>
            </p:style>
          </p:cxnSp>
        </p:grpSp>
        <p:sp>
          <p:nvSpPr>
            <p:cNvPr id="120" name="Text Box 2"/>
            <p:cNvSpPr txBox="1">
              <a:spLocks noChangeArrowheads="1"/>
            </p:cNvSpPr>
            <p:nvPr/>
          </p:nvSpPr>
          <p:spPr bwMode="auto">
            <a:xfrm>
              <a:off x="3774096" y="-265335"/>
              <a:ext cx="1709721" cy="309381"/>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nSpc>
                  <a:spcPct val="115000"/>
                </a:lnSpc>
                <a:spcAft>
                  <a:spcPts val="1000"/>
                </a:spcAft>
              </a:pPr>
              <a:r>
                <a:rPr lang="en-GB" sz="1400" b="1" dirty="0">
                  <a:solidFill>
                    <a:srgbClr val="000000"/>
                  </a:solidFill>
                  <a:latin typeface="Arial"/>
                  <a:ea typeface="Calibri"/>
                </a:rPr>
                <a:t>Climate Change</a:t>
              </a:r>
              <a:endParaRPr lang="en-GB" sz="1400" dirty="0">
                <a:solidFill>
                  <a:srgbClr val="000000"/>
                </a:solidFill>
                <a:latin typeface="Arial"/>
                <a:ea typeface="Calibri"/>
              </a:endParaRPr>
            </a:p>
          </p:txBody>
        </p:sp>
        <p:sp>
          <p:nvSpPr>
            <p:cNvPr id="122" name="Text Box 2"/>
            <p:cNvSpPr txBox="1">
              <a:spLocks noChangeArrowheads="1"/>
            </p:cNvSpPr>
            <p:nvPr/>
          </p:nvSpPr>
          <p:spPr bwMode="auto">
            <a:xfrm>
              <a:off x="5885643" y="4499494"/>
              <a:ext cx="1637030" cy="265430"/>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Atmospheric aerosol loading</a:t>
              </a:r>
              <a:endParaRPr lang="en-GB" sz="1400" dirty="0">
                <a:solidFill>
                  <a:srgbClr val="000000"/>
                </a:solidFill>
                <a:latin typeface="Arial"/>
                <a:ea typeface="Calibri"/>
              </a:endParaRPr>
            </a:p>
          </p:txBody>
        </p:sp>
        <p:sp>
          <p:nvSpPr>
            <p:cNvPr id="123" name="Text Box 2"/>
            <p:cNvSpPr txBox="1">
              <a:spLocks noChangeArrowheads="1"/>
            </p:cNvSpPr>
            <p:nvPr/>
          </p:nvSpPr>
          <p:spPr bwMode="auto">
            <a:xfrm>
              <a:off x="-260219" y="3150119"/>
              <a:ext cx="1477926" cy="446567"/>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Freshwater use</a:t>
              </a:r>
              <a:endParaRPr lang="en-GB" sz="1400" dirty="0">
                <a:solidFill>
                  <a:srgbClr val="000000"/>
                </a:solidFill>
                <a:latin typeface="Arial"/>
                <a:ea typeface="Calibri"/>
              </a:endParaRPr>
            </a:p>
          </p:txBody>
        </p:sp>
        <p:sp>
          <p:nvSpPr>
            <p:cNvPr id="124" name="Text Box 2"/>
            <p:cNvSpPr txBox="1">
              <a:spLocks noChangeArrowheads="1"/>
            </p:cNvSpPr>
            <p:nvPr/>
          </p:nvSpPr>
          <p:spPr bwMode="auto">
            <a:xfrm>
              <a:off x="6413808" y="2337778"/>
              <a:ext cx="1381952" cy="478465"/>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Stratospheric ozone depletion</a:t>
              </a:r>
              <a:endParaRPr lang="en-GB" sz="1400" dirty="0">
                <a:solidFill>
                  <a:srgbClr val="000000"/>
                </a:solidFill>
                <a:latin typeface="Arial"/>
                <a:ea typeface="Calibri"/>
              </a:endParaRPr>
            </a:p>
          </p:txBody>
        </p:sp>
        <p:sp>
          <p:nvSpPr>
            <p:cNvPr id="125" name="Text Box 2"/>
            <p:cNvSpPr txBox="1">
              <a:spLocks noChangeArrowheads="1"/>
            </p:cNvSpPr>
            <p:nvPr/>
          </p:nvSpPr>
          <p:spPr bwMode="auto">
            <a:xfrm>
              <a:off x="5691392" y="560674"/>
              <a:ext cx="1477926" cy="531141"/>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nSpc>
                  <a:spcPct val="115000"/>
                </a:lnSpc>
                <a:spcAft>
                  <a:spcPts val="1000"/>
                </a:spcAft>
              </a:pPr>
              <a:r>
                <a:rPr lang="en-GB" sz="1400" b="1" dirty="0" smtClean="0">
                  <a:solidFill>
                    <a:srgbClr val="000000"/>
                  </a:solidFill>
                  <a:latin typeface="Arial"/>
                  <a:ea typeface="Calibri"/>
                </a:rPr>
                <a:t>Novel entities</a:t>
              </a:r>
              <a:endParaRPr lang="en-GB" sz="1400" dirty="0">
                <a:solidFill>
                  <a:srgbClr val="000000"/>
                </a:solidFill>
                <a:latin typeface="Arial"/>
                <a:ea typeface="Calibri"/>
              </a:endParaRPr>
            </a:p>
          </p:txBody>
        </p:sp>
        <p:sp>
          <p:nvSpPr>
            <p:cNvPr id="127" name="Text Box 2"/>
            <p:cNvSpPr txBox="1">
              <a:spLocks noChangeArrowheads="1"/>
            </p:cNvSpPr>
            <p:nvPr/>
          </p:nvSpPr>
          <p:spPr bwMode="auto">
            <a:xfrm>
              <a:off x="650970" y="4909794"/>
              <a:ext cx="1741077" cy="510363"/>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Biogeochemical flows</a:t>
              </a:r>
              <a:endParaRPr lang="en-GB" sz="1400" dirty="0">
                <a:solidFill>
                  <a:srgbClr val="000000"/>
                </a:solidFill>
                <a:latin typeface="Arial"/>
                <a:ea typeface="Calibri"/>
              </a:endParaRPr>
            </a:p>
          </p:txBody>
        </p:sp>
        <p:sp>
          <p:nvSpPr>
            <p:cNvPr id="126" name="Text Box 2"/>
            <p:cNvSpPr txBox="1">
              <a:spLocks noChangeArrowheads="1"/>
            </p:cNvSpPr>
            <p:nvPr/>
          </p:nvSpPr>
          <p:spPr bwMode="auto">
            <a:xfrm>
              <a:off x="1775095" y="-270167"/>
              <a:ext cx="1477926" cy="292395"/>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Biosphere integrity</a:t>
              </a:r>
              <a:endParaRPr lang="en-GB" sz="1400" dirty="0">
                <a:solidFill>
                  <a:srgbClr val="000000"/>
                </a:solidFill>
                <a:latin typeface="Arial"/>
                <a:ea typeface="Calibri"/>
              </a:endParaRPr>
            </a:p>
          </p:txBody>
        </p:sp>
        <p:sp>
          <p:nvSpPr>
            <p:cNvPr id="121" name="Text Box 2"/>
            <p:cNvSpPr txBox="1">
              <a:spLocks noChangeArrowheads="1"/>
            </p:cNvSpPr>
            <p:nvPr/>
          </p:nvSpPr>
          <p:spPr bwMode="auto">
            <a:xfrm>
              <a:off x="3532124" y="5479479"/>
              <a:ext cx="1451819" cy="520075"/>
            </a:xfrm>
            <a:prstGeom prst="rect">
              <a:avLst/>
            </a:prstGeom>
            <a:ln w="38100">
              <a:noFill/>
            </a:ln>
          </p:spPr>
          <p:style>
            <a:lnRef idx="1">
              <a:schemeClr val="accent1"/>
            </a:lnRef>
            <a:fillRef idx="0">
              <a:schemeClr val="accent1"/>
            </a:fillRef>
            <a:effectRef idx="0">
              <a:schemeClr val="accent1"/>
            </a:effectRef>
            <a:fontRef idx="minor">
              <a:schemeClr val="tx1"/>
            </a:fontRef>
          </p:style>
          <p:txBody>
            <a:bodyPr rot="0" vert="horz" wrap="square" lIns="91440" tIns="45720" rIns="91440" bIns="45720" anchor="t" anchorCtr="0">
              <a:noAutofit/>
            </a:bodyPr>
            <a:lstStyle/>
            <a:p>
              <a:pPr algn="ctr">
                <a:lnSpc>
                  <a:spcPct val="115000"/>
                </a:lnSpc>
                <a:spcAft>
                  <a:spcPts val="1000"/>
                </a:spcAft>
              </a:pPr>
              <a:r>
                <a:rPr lang="en-GB" sz="1400" b="1" dirty="0" smtClean="0">
                  <a:solidFill>
                    <a:srgbClr val="000000"/>
                  </a:solidFill>
                  <a:latin typeface="Arial"/>
                  <a:ea typeface="Calibri"/>
                </a:rPr>
                <a:t>Ocean acidification</a:t>
              </a:r>
              <a:endParaRPr lang="en-GB" sz="1400" dirty="0">
                <a:solidFill>
                  <a:srgbClr val="000000"/>
                </a:solidFill>
                <a:latin typeface="Arial"/>
                <a:ea typeface="Calibri"/>
              </a:endParaRPr>
            </a:p>
          </p:txBody>
        </p:sp>
      </p:grpSp>
      <p:sp>
        <p:nvSpPr>
          <p:cNvPr id="138" name="Text Box 1"/>
          <p:cNvSpPr txBox="1">
            <a:spLocks noChangeArrowheads="1"/>
          </p:cNvSpPr>
          <p:nvPr/>
        </p:nvSpPr>
        <p:spPr bwMode="auto">
          <a:xfrm>
            <a:off x="687581" y="1759585"/>
            <a:ext cx="147796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sz="1400" b="1" dirty="0" smtClean="0">
                <a:solidFill>
                  <a:srgbClr val="000000"/>
                </a:solidFill>
                <a:latin typeface="Arial" pitchFamily="34" charset="0"/>
                <a:ea typeface="Calibri" pitchFamily="34" charset="0"/>
                <a:cs typeface="Arial" pitchFamily="34" charset="0"/>
              </a:rPr>
              <a:t>Land system change</a:t>
            </a:r>
            <a:endParaRPr lang="en-US" altLang="en-US" sz="1400" dirty="0" smtClean="0">
              <a:solidFill>
                <a:srgbClr val="000000"/>
              </a:solidFill>
              <a:latin typeface="Arial" pitchFamily="34" charset="0"/>
              <a:cs typeface="Arial" pitchFamily="34" charset="0"/>
            </a:endParaRPr>
          </a:p>
        </p:txBody>
      </p:sp>
      <p:sp>
        <p:nvSpPr>
          <p:cNvPr id="142" name="WordArt 13"/>
          <p:cNvSpPr>
            <a:spLocks noChangeAspect="1" noChangeArrowheads="1" noChangeShapeType="1" noTextEdit="1"/>
          </p:cNvSpPr>
          <p:nvPr/>
        </p:nvSpPr>
        <p:spPr bwMode="auto">
          <a:xfrm rot="5753096">
            <a:off x="2706863" y="1501574"/>
            <a:ext cx="3690866" cy="3690867"/>
          </a:xfrm>
          <a:prstGeom prst="rect">
            <a:avLst/>
          </a:prstGeom>
          <a:extLst>
            <a:ext uri="{91240B29-F687-4F45-9708-019B960494DF}">
              <a14:hiddenLine xmlns:a14="http://schemas.microsoft.com/office/drawing/2010/main" w="19050">
                <a:solidFill>
                  <a:srgbClr val="C4BC96"/>
                </a:solidFill>
                <a:round/>
                <a:headEnd/>
                <a:tailEnd/>
              </a14:hiddenLine>
            </a:ext>
          </a:extLst>
        </p:spPr>
        <p:txBody>
          <a:bodyPr wrap="none" fromWordArt="1">
            <a:prstTxWarp prst="textArchDown">
              <a:avLst>
                <a:gd name="adj" fmla="val 17439537"/>
              </a:avLst>
            </a:prstTxWarp>
          </a:bodyPr>
          <a:lstStyle/>
          <a:p>
            <a:pPr algn="ctr"/>
            <a:r>
              <a:rPr lang="en-GB" sz="3600" kern="10" spc="-180" dirty="0" smtClean="0">
                <a:solidFill>
                  <a:srgbClr val="FF0000"/>
                </a:solidFill>
                <a:effectLst>
                  <a:outerShdw dist="28398" dir="12393903" algn="ctr" rotWithShape="0">
                    <a:srgbClr val="C6D9F1">
                      <a:alpha val="50000"/>
                    </a:srgbClr>
                  </a:outerShdw>
                </a:effectLst>
                <a:latin typeface="Arial Black"/>
              </a:rPr>
              <a:t>                                               </a:t>
            </a:r>
            <a:r>
              <a:rPr lang="en-GB" sz="3600" kern="10" spc="-180" dirty="0" smtClean="0">
                <a:solidFill>
                  <a:srgbClr val="000000"/>
                </a:solidFill>
                <a:effectLst>
                  <a:outerShdw dist="28398" dir="12393903" algn="ctr" rotWithShape="0">
                    <a:srgbClr val="C6D9F1">
                      <a:alpha val="50000"/>
                    </a:srgbClr>
                  </a:outerShdw>
                </a:effectLst>
                <a:latin typeface="Arial Black"/>
              </a:rPr>
              <a:t>Technology Justice </a:t>
            </a:r>
            <a:endParaRPr lang="en-GB" sz="3600" kern="10" spc="-180" dirty="0">
              <a:solidFill>
                <a:srgbClr val="000000"/>
              </a:solidFill>
              <a:effectLst>
                <a:outerShdw dist="28398" dir="12393903" algn="ctr" rotWithShape="0">
                  <a:srgbClr val="C6D9F1">
                    <a:alpha val="50000"/>
                  </a:srgbClr>
                </a:outerShdw>
              </a:effectLst>
              <a:latin typeface="Arial Black"/>
            </a:endParaRPr>
          </a:p>
        </p:txBody>
      </p:sp>
      <p:sp>
        <p:nvSpPr>
          <p:cNvPr id="79" name="Text Box 2"/>
          <p:cNvSpPr txBox="1">
            <a:spLocks noChangeArrowheads="1"/>
          </p:cNvSpPr>
          <p:nvPr/>
        </p:nvSpPr>
        <p:spPr bwMode="auto">
          <a:xfrm rot="2102000">
            <a:off x="3408909" y="2580274"/>
            <a:ext cx="682807" cy="266166"/>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1200" b="1" dirty="0" smtClean="0">
                <a:solidFill>
                  <a:srgbClr val="000000"/>
                </a:solidFill>
                <a:latin typeface="Arial"/>
                <a:ea typeface="Calibri"/>
              </a:rPr>
              <a:t>Health</a:t>
            </a:r>
            <a:endParaRPr lang="en-GB" sz="1200" dirty="0">
              <a:solidFill>
                <a:srgbClr val="000000"/>
              </a:solidFill>
              <a:latin typeface="Arial"/>
              <a:ea typeface="Calibri"/>
            </a:endParaRPr>
          </a:p>
        </p:txBody>
      </p:sp>
      <p:sp>
        <p:nvSpPr>
          <p:cNvPr id="147" name="WordArt 11"/>
          <p:cNvSpPr>
            <a:spLocks noChangeArrowheads="1" noChangeShapeType="1" noTextEdit="1"/>
          </p:cNvSpPr>
          <p:nvPr/>
        </p:nvSpPr>
        <p:spPr bwMode="auto">
          <a:xfrm rot="722079">
            <a:off x="3180025" y="1908405"/>
            <a:ext cx="2738463" cy="2795623"/>
          </a:xfrm>
          <a:prstGeom prst="rect">
            <a:avLst/>
          </a:prstGeom>
          <a:extLst>
            <a:ext uri="{91240B29-F687-4F45-9708-019B960494DF}">
              <a14:hiddenLine xmlns:a14="http://schemas.microsoft.com/office/drawing/2010/main" w="19050">
                <a:solidFill>
                  <a:srgbClr val="C4BC96"/>
                </a:solidFill>
                <a:round/>
                <a:headEnd/>
                <a:tailEnd/>
              </a14:hiddenLine>
            </a:ext>
          </a:extLst>
        </p:spPr>
        <p:txBody>
          <a:bodyPr wrap="none" fromWordArt="1">
            <a:prstTxWarp prst="textArchDown">
              <a:avLst>
                <a:gd name="adj" fmla="val 18355257"/>
              </a:avLst>
            </a:prstTxWarp>
          </a:bodyPr>
          <a:lstStyle/>
          <a:p>
            <a:pPr algn="ctr"/>
            <a:r>
              <a:rPr lang="en-GB" sz="3600" kern="10" spc="-180" dirty="0" smtClean="0">
                <a:solidFill>
                  <a:srgbClr val="FF0000"/>
                </a:solidFill>
                <a:latin typeface="Arial Black"/>
              </a:rPr>
              <a:t>    </a:t>
            </a:r>
            <a:r>
              <a:rPr lang="en-GB" sz="3600" kern="10" spc="-180" dirty="0" smtClean="0">
                <a:solidFill>
                  <a:srgbClr val="000000"/>
                </a:solidFill>
                <a:latin typeface="Arial Black"/>
              </a:rPr>
              <a:t>Access to technologies for minimum social foundation</a:t>
            </a:r>
            <a:endParaRPr lang="en-GB" sz="3600" kern="10" spc="-180" dirty="0">
              <a:solidFill>
                <a:srgbClr val="000000"/>
              </a:solidFill>
              <a:latin typeface="Arial Black"/>
            </a:endParaRPr>
          </a:p>
        </p:txBody>
      </p:sp>
      <p:sp>
        <p:nvSpPr>
          <p:cNvPr id="148" name="WordArt 8"/>
          <p:cNvSpPr>
            <a:spLocks noChangeArrowheads="1" noChangeShapeType="1" noTextEdit="1"/>
          </p:cNvSpPr>
          <p:nvPr/>
        </p:nvSpPr>
        <p:spPr bwMode="auto">
          <a:xfrm rot="10800000">
            <a:off x="2784233" y="976698"/>
            <a:ext cx="3498331" cy="2192330"/>
          </a:xfrm>
          <a:prstGeom prst="rect">
            <a:avLst/>
          </a:prstGeom>
          <a:noFill/>
          <a:extLst>
            <a:ext uri="{91240B29-F687-4F45-9708-019B960494DF}">
              <a14:hiddenLine xmlns:a14="http://schemas.microsoft.com/office/drawing/2010/main" w="19050">
                <a:solidFill>
                  <a:srgbClr val="C4BC96"/>
                </a:solidFill>
                <a:round/>
                <a:headEnd/>
                <a:tailEnd/>
              </a14:hiddenLine>
            </a:ext>
          </a:extLst>
        </p:spPr>
        <p:txBody>
          <a:bodyPr wrap="none" fromWordArt="1">
            <a:prstTxWarp prst="textArchDown">
              <a:avLst>
                <a:gd name="adj" fmla="val 0"/>
              </a:avLst>
            </a:prstTxWarp>
          </a:bodyPr>
          <a:lstStyle/>
          <a:p>
            <a:pPr algn="ctr"/>
            <a:r>
              <a:rPr lang="en-GB" sz="3600" kern="10" spc="720" dirty="0" smtClean="0">
                <a:solidFill>
                  <a:srgbClr val="000000"/>
                </a:solidFill>
                <a:effectLst>
                  <a:outerShdw dist="28398" dir="12393903" algn="ctr" rotWithShape="0">
                    <a:srgbClr val="C6D9F1">
                      <a:alpha val="50000"/>
                    </a:srgbClr>
                  </a:outerShdw>
                </a:effectLst>
                <a:latin typeface="Arial Black"/>
              </a:rPr>
              <a:t>       </a:t>
            </a:r>
            <a:r>
              <a:rPr lang="en-GB" sz="4000" kern="10" spc="720" dirty="0" smtClean="0">
                <a:ln>
                  <a:solidFill>
                    <a:srgbClr val="808080"/>
                  </a:solidFill>
                </a:ln>
                <a:solidFill>
                  <a:srgbClr val="808080"/>
                </a:solidFill>
                <a:latin typeface="Arial Black"/>
              </a:rPr>
              <a:t>Safe</a:t>
            </a:r>
            <a:r>
              <a:rPr lang="en-GB" sz="3600" kern="10" spc="720" dirty="0" smtClean="0">
                <a:ln>
                  <a:solidFill>
                    <a:srgbClr val="808080"/>
                  </a:solidFill>
                </a:ln>
                <a:solidFill>
                  <a:srgbClr val="808080"/>
                </a:solidFill>
                <a:latin typeface="Arial Black"/>
              </a:rPr>
              <a:t> planetary boundary       </a:t>
            </a:r>
            <a:endParaRPr lang="en-GB" sz="3600" kern="10" spc="720" dirty="0">
              <a:ln>
                <a:solidFill>
                  <a:srgbClr val="808080"/>
                </a:solidFill>
              </a:ln>
              <a:solidFill>
                <a:srgbClr val="808080"/>
              </a:solidFill>
              <a:latin typeface="Arial Black"/>
            </a:endParaRPr>
          </a:p>
        </p:txBody>
      </p:sp>
      <p:sp>
        <p:nvSpPr>
          <p:cNvPr id="4" name="WordArt 2"/>
          <p:cNvSpPr>
            <a:spLocks noChangeArrowheads="1" noChangeShapeType="1" noTextEdit="1"/>
          </p:cNvSpPr>
          <p:nvPr/>
        </p:nvSpPr>
        <p:spPr bwMode="auto">
          <a:xfrm>
            <a:off x="2699793" y="1484785"/>
            <a:ext cx="3659977" cy="3474008"/>
          </a:xfrm>
          <a:prstGeom prst="rect">
            <a:avLst/>
          </a:prstGeom>
          <a:extLst>
            <a:ext uri="{AF507438-7753-43E0-B8FC-AC1667EBCBE1}">
              <a14:hiddenEffects xmlns:a14="http://schemas.microsoft.com/office/drawing/2010/main">
                <a:effectLst/>
              </a14:hiddenEffects>
            </a:ext>
          </a:extLst>
        </p:spPr>
        <p:txBody>
          <a:bodyPr wrap="none" fromWordArt="1">
            <a:prstTxWarp prst="textArchUp">
              <a:avLst>
                <a:gd name="adj" fmla="val 10830318"/>
              </a:avLst>
            </a:prstTxWarp>
          </a:bodyPr>
          <a:lstStyle/>
          <a:p>
            <a:pPr algn="ctr"/>
            <a:r>
              <a:rPr lang="en-GB" sz="2400" kern="10" dirty="0" smtClean="0">
                <a:ln w="14605">
                  <a:solidFill>
                    <a:srgbClr val="808080"/>
                  </a:solidFill>
                  <a:round/>
                  <a:headEnd/>
                  <a:tailEnd/>
                </a:ln>
                <a:solidFill>
                  <a:srgbClr val="808080"/>
                </a:solidFill>
                <a:latin typeface="Arial"/>
                <a:cs typeface="Arial"/>
              </a:rPr>
              <a:t>Safe, inclusive, sustainable space for development</a:t>
            </a:r>
            <a:endParaRPr lang="en-GB" sz="2400" kern="10" dirty="0">
              <a:ln w="14605">
                <a:solidFill>
                  <a:srgbClr val="808080"/>
                </a:solidFill>
                <a:round/>
                <a:headEnd/>
                <a:tailEnd/>
              </a:ln>
              <a:solidFill>
                <a:srgbClr val="808080"/>
              </a:solidFill>
              <a:latin typeface="Arial"/>
              <a:cs typeface="Arial"/>
            </a:endParaRPr>
          </a:p>
        </p:txBody>
      </p:sp>
    </p:spTree>
    <p:extLst>
      <p:ext uri="{BB962C8B-B14F-4D97-AF65-F5344CB8AC3E}">
        <p14:creationId xmlns:p14="http://schemas.microsoft.com/office/powerpoint/2010/main" val="18078759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55"/>
                                        </p:tgtEl>
                                        <p:attrNameLst>
                                          <p:attrName>style.visibility</p:attrName>
                                        </p:attrNameLst>
                                      </p:cBhvr>
                                      <p:to>
                                        <p:strVal val="visible"/>
                                      </p:to>
                                    </p:set>
                                    <p:animEffect transition="in" filter="fade">
                                      <p:cBhvr>
                                        <p:cTn id="12" dur="500"/>
                                        <p:tgtEl>
                                          <p:spTgt spid="20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2"/>
                                        </p:tgtEl>
                                        <p:attrNameLst>
                                          <p:attrName>style.visibility</p:attrName>
                                        </p:attrNameLst>
                                      </p:cBhvr>
                                      <p:to>
                                        <p:strVal val="visible"/>
                                      </p:to>
                                    </p:set>
                                    <p:animEffect transition="in" filter="fade">
                                      <p:cBhvr>
                                        <p:cTn id="17"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142" grpId="0"/>
      <p:bldP spid="14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0728"/>
            <a:ext cx="7786687" cy="1080120"/>
          </a:xfrm>
        </p:spPr>
        <p:txBody>
          <a:bodyPr/>
          <a:lstStyle/>
          <a:p>
            <a:pPr>
              <a:lnSpc>
                <a:spcPct val="80000"/>
              </a:lnSpc>
            </a:pPr>
            <a:r>
              <a:rPr lang="en-GB" sz="5400" b="1" dirty="0" smtClean="0"/>
              <a:t>Technology Justice</a:t>
            </a:r>
            <a:endParaRPr lang="en-GB" sz="3200" dirty="0"/>
          </a:p>
        </p:txBody>
      </p:sp>
      <p:sp>
        <p:nvSpPr>
          <p:cNvPr id="3" name="Content Placeholder 2"/>
          <p:cNvSpPr>
            <a:spLocks noGrp="1"/>
          </p:cNvSpPr>
          <p:nvPr>
            <p:ph idx="1"/>
          </p:nvPr>
        </p:nvSpPr>
        <p:spPr>
          <a:xfrm>
            <a:off x="530608" y="2103446"/>
            <a:ext cx="7786687" cy="3312344"/>
          </a:xfrm>
        </p:spPr>
        <p:txBody>
          <a:bodyPr/>
          <a:lstStyle/>
          <a:p>
            <a:pPr marL="0" indent="0">
              <a:buNone/>
            </a:pPr>
            <a:r>
              <a:rPr lang="en-GB" dirty="0" smtClean="0"/>
              <a:t>Where everyone has access to the technologies that are essential for a basic standard of life, in a sustainable way that doesn’t prevent others now, or in the future, from doing the same.</a:t>
            </a:r>
            <a:endParaRPr lang="en-GB" dirty="0"/>
          </a:p>
        </p:txBody>
      </p:sp>
    </p:spTree>
    <p:extLst>
      <p:ext uri="{BB962C8B-B14F-4D97-AF65-F5344CB8AC3E}">
        <p14:creationId xmlns:p14="http://schemas.microsoft.com/office/powerpoint/2010/main" val="3653957618"/>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204864"/>
            <a:ext cx="8496944" cy="1080120"/>
          </a:xfrm>
        </p:spPr>
        <p:txBody>
          <a:bodyPr/>
          <a:lstStyle/>
          <a:p>
            <a:r>
              <a:rPr lang="en-GB" sz="5400" b="1" dirty="0" smtClean="0"/>
              <a:t>So is Small </a:t>
            </a:r>
            <a:r>
              <a:rPr lang="en-GB" sz="5400" b="1" dirty="0"/>
              <a:t>s</a:t>
            </a:r>
            <a:r>
              <a:rPr lang="en-GB" sz="5400" b="1" dirty="0" smtClean="0"/>
              <a:t>till Beautiful? </a:t>
            </a:r>
            <a:endParaRPr lang="en-GB" sz="5400" b="1" dirty="0"/>
          </a:p>
        </p:txBody>
      </p:sp>
    </p:spTree>
    <p:extLst>
      <p:ext uri="{BB962C8B-B14F-4D97-AF65-F5344CB8AC3E}">
        <p14:creationId xmlns:p14="http://schemas.microsoft.com/office/powerpoint/2010/main" val="3827099974"/>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548680"/>
            <a:ext cx="8218735" cy="4176464"/>
          </a:xfrm>
        </p:spPr>
        <p:txBody>
          <a:bodyPr/>
          <a:lstStyle/>
          <a:p>
            <a:pPr marL="457200" indent="-457200">
              <a:buFont typeface="Arial" panose="020B0604020202020204" pitchFamily="34" charset="0"/>
              <a:buChar char="•"/>
            </a:pPr>
            <a:r>
              <a:rPr lang="en-GB" sz="3600" dirty="0" smtClean="0"/>
              <a:t>Schumacher wasn’t all about ‘Small’</a:t>
            </a:r>
            <a:br>
              <a:rPr lang="en-GB" sz="3600" dirty="0" smtClean="0"/>
            </a:br>
            <a:endParaRPr lang="en-GB" sz="3600" dirty="0" smtClean="0"/>
          </a:p>
          <a:p>
            <a:pPr marL="457200" indent="-457200">
              <a:buFont typeface="Arial" panose="020B0604020202020204" pitchFamily="34" charset="0"/>
              <a:buChar char="•"/>
            </a:pPr>
            <a:r>
              <a:rPr lang="en-GB" sz="3600" dirty="0" smtClean="0"/>
              <a:t>Things have changed</a:t>
            </a:r>
            <a:br>
              <a:rPr lang="en-GB" sz="3600" dirty="0" smtClean="0"/>
            </a:br>
            <a:endParaRPr lang="en-GB" sz="3600" dirty="0" smtClean="0"/>
          </a:p>
          <a:p>
            <a:pPr marL="457200" indent="-457200">
              <a:buFont typeface="Arial" panose="020B0604020202020204" pitchFamily="34" charset="0"/>
              <a:buChar char="•"/>
            </a:pPr>
            <a:r>
              <a:rPr lang="en-GB" sz="3600" dirty="0" smtClean="0"/>
              <a:t>Bigger problem; smaller time to resolve</a:t>
            </a:r>
          </a:p>
        </p:txBody>
      </p:sp>
      <p:sp>
        <p:nvSpPr>
          <p:cNvPr id="5" name="TextBox 4"/>
          <p:cNvSpPr txBox="1"/>
          <p:nvPr/>
        </p:nvSpPr>
        <p:spPr>
          <a:xfrm>
            <a:off x="1043608" y="1340768"/>
            <a:ext cx="6984776" cy="3108543"/>
          </a:xfrm>
          <a:prstGeom prst="rect">
            <a:avLst/>
          </a:prstGeom>
          <a:noFill/>
        </p:spPr>
        <p:txBody>
          <a:bodyPr wrap="square" rtlCol="0">
            <a:spAutoFit/>
          </a:bodyPr>
          <a:lstStyle/>
          <a:p>
            <a:r>
              <a:rPr lang="en-GB" dirty="0" smtClean="0">
                <a:solidFill>
                  <a:schemeClr val="bg1"/>
                </a:solidFill>
              </a:rPr>
              <a:t>‘</a:t>
            </a:r>
            <a:r>
              <a:rPr lang="en-GB" sz="2800" i="1" dirty="0" smtClean="0">
                <a:solidFill>
                  <a:schemeClr val="bg1"/>
                </a:solidFill>
              </a:rPr>
              <a:t>What I wish to emphasise is the duality of the human requirement when it comes to the question of size: there is no single answer. For his different purposes man needs many different structures , both small ones and large ones, some exclusive and some comprehensive….’</a:t>
            </a:r>
            <a:endParaRPr lang="en-GB" sz="2800" i="1" dirty="0">
              <a:solidFill>
                <a:schemeClr val="bg1"/>
              </a:solidFill>
            </a:endParaRPr>
          </a:p>
        </p:txBody>
      </p:sp>
    </p:spTree>
    <p:extLst>
      <p:ext uri="{BB962C8B-B14F-4D97-AF65-F5344CB8AC3E}">
        <p14:creationId xmlns:p14="http://schemas.microsoft.com/office/powerpoint/2010/main" val="34176407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
                                            <p:txEl>
                                              <p:pRg st="0" end="0"/>
                                            </p:txEl>
                                          </p:spTgt>
                                        </p:tgtEl>
                                      </p:cBhvr>
                                    </p:animEffect>
                                    <p:set>
                                      <p:cBhvr>
                                        <p:cTn id="17" dur="1" fill="hold">
                                          <p:stCondLst>
                                            <p:cond delay="499"/>
                                          </p:stCondLst>
                                        </p:cTn>
                                        <p:tgtEl>
                                          <p:spTgt spid="5">
                                            <p:txEl>
                                              <p:pRg st="0" end="0"/>
                                            </p:txEl>
                                          </p:spTgt>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par>
                                <p:cTn id="21" presetID="24" presetClass="emph" presetSubtype="0" fill="hold" nodeType="withEffect">
                                  <p:stCondLst>
                                    <p:cond delay="0"/>
                                  </p:stCondLst>
                                  <p:childTnLst>
                                    <p:animClr clrSpc="hsl" dir="cw">
                                      <p:cBhvr override="childStyle">
                                        <p:cTn id="22" dur="600" fill="hold"/>
                                        <p:tgtEl>
                                          <p:spTgt spid="3">
                                            <p:txEl>
                                              <p:pRg st="0" end="0"/>
                                            </p:txEl>
                                          </p:spTgt>
                                        </p:tgtEl>
                                        <p:attrNameLst>
                                          <p:attrName>style.color</p:attrName>
                                        </p:attrNameLst>
                                      </p:cBhvr>
                                      <p:by>
                                        <p:hsl h="0" s="-12549" l="-25098"/>
                                      </p:by>
                                    </p:animClr>
                                    <p:animClr clrSpc="hsl" dir="cw">
                                      <p:cBhvr>
                                        <p:cTn id="23" dur="600" fill="hold"/>
                                        <p:tgtEl>
                                          <p:spTgt spid="3">
                                            <p:txEl>
                                              <p:pRg st="0" end="0"/>
                                            </p:txEl>
                                          </p:spTgt>
                                        </p:tgtEl>
                                        <p:attrNameLst>
                                          <p:attrName>fillcolor</p:attrName>
                                        </p:attrNameLst>
                                      </p:cBhvr>
                                      <p:by>
                                        <p:hsl h="0" s="-12549" l="-25098"/>
                                      </p:by>
                                    </p:animClr>
                                    <p:animClr clrSpc="hsl" dir="cw">
                                      <p:cBhvr>
                                        <p:cTn id="24" dur="600" fill="hold"/>
                                        <p:tgtEl>
                                          <p:spTgt spid="3">
                                            <p:txEl>
                                              <p:pRg st="0" end="0"/>
                                            </p:txEl>
                                          </p:spTgt>
                                        </p:tgtEl>
                                        <p:attrNameLst>
                                          <p:attrName>stroke.color</p:attrName>
                                        </p:attrNameLst>
                                      </p:cBhvr>
                                      <p:by>
                                        <p:hsl h="0" s="-12549" l="-25098"/>
                                      </p:by>
                                    </p:animClr>
                                    <p:set>
                                      <p:cBhvr>
                                        <p:cTn id="25" dur="600" fill="hold"/>
                                        <p:tgtEl>
                                          <p:spTgt spid="3">
                                            <p:txEl>
                                              <p:pRg st="0" end="0"/>
                                            </p:txEl>
                                          </p:spTgt>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24" presetClass="emph" presetSubtype="0" fill="hold" nodeType="clickEffect">
                                  <p:stCondLst>
                                    <p:cond delay="0"/>
                                  </p:stCondLst>
                                  <p:childTnLst>
                                    <p:animClr clrSpc="hsl" dir="cw">
                                      <p:cBhvr override="childStyle">
                                        <p:cTn id="29" dur="500" fill="hold"/>
                                        <p:tgtEl>
                                          <p:spTgt spid="3">
                                            <p:txEl>
                                              <p:pRg st="1" end="1"/>
                                            </p:txEl>
                                          </p:spTgt>
                                        </p:tgtEl>
                                        <p:attrNameLst>
                                          <p:attrName>style.color</p:attrName>
                                        </p:attrNameLst>
                                      </p:cBhvr>
                                      <p:by>
                                        <p:hsl h="0" s="-12549" l="-25098"/>
                                      </p:by>
                                    </p:animClr>
                                    <p:animClr clrSpc="hsl" dir="cw">
                                      <p:cBhvr>
                                        <p:cTn id="30" dur="500" fill="hold"/>
                                        <p:tgtEl>
                                          <p:spTgt spid="3">
                                            <p:txEl>
                                              <p:pRg st="1" end="1"/>
                                            </p:txEl>
                                          </p:spTgt>
                                        </p:tgtEl>
                                        <p:attrNameLst>
                                          <p:attrName>fillcolor</p:attrName>
                                        </p:attrNameLst>
                                      </p:cBhvr>
                                      <p:by>
                                        <p:hsl h="0" s="-12549" l="-25098"/>
                                      </p:by>
                                    </p:animClr>
                                    <p:animClr clrSpc="hsl" dir="cw">
                                      <p:cBhvr>
                                        <p:cTn id="31" dur="500" fill="hold"/>
                                        <p:tgtEl>
                                          <p:spTgt spid="3">
                                            <p:txEl>
                                              <p:pRg st="1" end="1"/>
                                            </p:txEl>
                                          </p:spTgt>
                                        </p:tgtEl>
                                        <p:attrNameLst>
                                          <p:attrName>stroke.color</p:attrName>
                                        </p:attrNameLst>
                                      </p:cBhvr>
                                      <p:by>
                                        <p:hsl h="0" s="-12549" l="-25098"/>
                                      </p:by>
                                    </p:animClr>
                                    <p:set>
                                      <p:cBhvr>
                                        <p:cTn id="32" dur="500" fill="hold"/>
                                        <p:tgtEl>
                                          <p:spTgt spid="3">
                                            <p:txEl>
                                              <p:pRg st="1" end="1"/>
                                            </p:txEl>
                                          </p:spTgt>
                                        </p:tgtEl>
                                        <p:attrNameLst>
                                          <p:attrName>fill.type</p:attrName>
                                        </p:attrNameLst>
                                      </p:cBhvr>
                                      <p:to>
                                        <p:strVal val="solid"/>
                                      </p:to>
                                    </p:set>
                                  </p:childTnLst>
                                </p:cTn>
                              </p:par>
                              <p:par>
                                <p:cTn id="33" presetID="10" presetClass="entr" presetSubtype="0" fill="hold"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4" y="260649"/>
            <a:ext cx="7786687" cy="1224136"/>
          </a:xfrm>
        </p:spPr>
        <p:txBody>
          <a:bodyPr/>
          <a:lstStyle/>
          <a:p>
            <a:r>
              <a:rPr lang="en-GB" sz="5400" b="1" dirty="0" smtClean="0"/>
              <a:t>Access</a:t>
            </a:r>
            <a:endParaRPr lang="en-GB" sz="5400" b="1" dirty="0"/>
          </a:p>
        </p:txBody>
      </p:sp>
      <p:sp>
        <p:nvSpPr>
          <p:cNvPr id="3" name="Content Placeholder 2"/>
          <p:cNvSpPr>
            <a:spLocks noGrp="1"/>
          </p:cNvSpPr>
          <p:nvPr>
            <p:ph idx="1"/>
          </p:nvPr>
        </p:nvSpPr>
        <p:spPr>
          <a:xfrm>
            <a:off x="395536" y="1340769"/>
            <a:ext cx="8218735" cy="4176464"/>
          </a:xfrm>
        </p:spPr>
        <p:txBody>
          <a:bodyPr/>
          <a:lstStyle/>
          <a:p>
            <a:pPr marL="457200" indent="-457200">
              <a:buFont typeface="Arial" panose="020B0604020202020204" pitchFamily="34" charset="0"/>
              <a:buChar char="•"/>
            </a:pPr>
            <a:r>
              <a:rPr lang="en-GB" sz="2800" dirty="0" smtClean="0"/>
              <a:t>Define the social foundation and identify the technologies needed to support it</a:t>
            </a:r>
            <a:r>
              <a:rPr lang="en-GB" sz="2800" dirty="0" smtClean="0">
                <a:solidFill>
                  <a:schemeClr val="bg1">
                    <a:lumMod val="75000"/>
                  </a:schemeClr>
                </a:solidFill>
              </a:rPr>
              <a:t/>
            </a:r>
            <a:br>
              <a:rPr lang="en-GB" sz="2800" dirty="0" smtClean="0">
                <a:solidFill>
                  <a:schemeClr val="bg1">
                    <a:lumMod val="75000"/>
                  </a:schemeClr>
                </a:solidFill>
              </a:rPr>
            </a:br>
            <a:endParaRPr lang="en-GB" sz="2800" dirty="0" smtClean="0">
              <a:solidFill>
                <a:schemeClr val="bg1">
                  <a:lumMod val="75000"/>
                </a:schemeClr>
              </a:solidFill>
            </a:endParaRPr>
          </a:p>
        </p:txBody>
      </p:sp>
    </p:spTree>
    <p:extLst>
      <p:ext uri="{BB962C8B-B14F-4D97-AF65-F5344CB8AC3E}">
        <p14:creationId xmlns:p14="http://schemas.microsoft.com/office/powerpoint/2010/main" val="29692249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888" y="-4890"/>
            <a:ext cx="9158888" cy="5545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0423220"/>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4" y="260649"/>
            <a:ext cx="7786687" cy="1224136"/>
          </a:xfrm>
        </p:spPr>
        <p:txBody>
          <a:bodyPr/>
          <a:lstStyle/>
          <a:p>
            <a:r>
              <a:rPr lang="en-GB" sz="5400" b="1" dirty="0" smtClean="0"/>
              <a:t>Access</a:t>
            </a:r>
            <a:endParaRPr lang="en-GB" sz="5400" b="1" dirty="0"/>
          </a:p>
        </p:txBody>
      </p:sp>
      <p:sp>
        <p:nvSpPr>
          <p:cNvPr id="3" name="Content Placeholder 2"/>
          <p:cNvSpPr>
            <a:spLocks noGrp="1"/>
          </p:cNvSpPr>
          <p:nvPr>
            <p:ph idx="1"/>
          </p:nvPr>
        </p:nvSpPr>
        <p:spPr>
          <a:xfrm>
            <a:off x="395536" y="1340769"/>
            <a:ext cx="8218735" cy="4176464"/>
          </a:xfrm>
        </p:spPr>
        <p:txBody>
          <a:bodyPr/>
          <a:lstStyle/>
          <a:p>
            <a:pPr marL="457200" indent="-457200">
              <a:buFont typeface="Arial" panose="020B0604020202020204" pitchFamily="34" charset="0"/>
              <a:buChar char="•"/>
            </a:pPr>
            <a:r>
              <a:rPr lang="en-GB" sz="2800" dirty="0" smtClean="0">
                <a:solidFill>
                  <a:schemeClr val="bg1">
                    <a:lumMod val="75000"/>
                  </a:schemeClr>
                </a:solidFill>
              </a:rPr>
              <a:t>Define the social foundation and identify the technologies needed to support it</a:t>
            </a:r>
            <a:br>
              <a:rPr lang="en-GB" sz="2800" dirty="0" smtClean="0">
                <a:solidFill>
                  <a:schemeClr val="bg1">
                    <a:lumMod val="75000"/>
                  </a:schemeClr>
                </a:solidFill>
              </a:rPr>
            </a:br>
            <a:endParaRPr lang="en-GB" sz="2800" dirty="0" smtClean="0">
              <a:solidFill>
                <a:schemeClr val="bg1">
                  <a:lumMod val="75000"/>
                </a:schemeClr>
              </a:solidFill>
            </a:endParaRPr>
          </a:p>
          <a:p>
            <a:pPr marL="457200" indent="-457200">
              <a:buFont typeface="Arial" panose="020B0604020202020204" pitchFamily="34" charset="0"/>
              <a:buChar char="•"/>
            </a:pPr>
            <a:r>
              <a:rPr lang="en-GB" sz="2800" dirty="0"/>
              <a:t>I</a:t>
            </a:r>
            <a:r>
              <a:rPr lang="en-GB" sz="2800" dirty="0" smtClean="0"/>
              <a:t>mprove our understanding of what influences the success of innovation and technology transfer in developing economies</a:t>
            </a:r>
            <a:br>
              <a:rPr lang="en-GB" sz="2800" dirty="0" smtClean="0"/>
            </a:br>
            <a:endParaRPr lang="en-GB" sz="2800" dirty="0" smtClean="0"/>
          </a:p>
        </p:txBody>
      </p:sp>
    </p:spTree>
    <p:extLst>
      <p:ext uri="{BB962C8B-B14F-4D97-AF65-F5344CB8AC3E}">
        <p14:creationId xmlns:p14="http://schemas.microsoft.com/office/powerpoint/2010/main" val="2948977395"/>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208" y="0"/>
            <a:ext cx="9273208" cy="6855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777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4" y="260649"/>
            <a:ext cx="7786687" cy="1224136"/>
          </a:xfrm>
        </p:spPr>
        <p:txBody>
          <a:bodyPr/>
          <a:lstStyle/>
          <a:p>
            <a:r>
              <a:rPr lang="en-GB" sz="5400" b="1" dirty="0" smtClean="0"/>
              <a:t>Access</a:t>
            </a:r>
            <a:endParaRPr lang="en-GB" sz="5400" b="1" dirty="0"/>
          </a:p>
        </p:txBody>
      </p:sp>
      <p:sp>
        <p:nvSpPr>
          <p:cNvPr id="3" name="Content Placeholder 2"/>
          <p:cNvSpPr>
            <a:spLocks noGrp="1"/>
          </p:cNvSpPr>
          <p:nvPr>
            <p:ph idx="1"/>
          </p:nvPr>
        </p:nvSpPr>
        <p:spPr>
          <a:xfrm>
            <a:off x="395536" y="1340769"/>
            <a:ext cx="8218735" cy="4176464"/>
          </a:xfrm>
        </p:spPr>
        <p:txBody>
          <a:bodyPr/>
          <a:lstStyle/>
          <a:p>
            <a:pPr marL="457200" indent="-457200">
              <a:buFont typeface="Arial" panose="020B0604020202020204" pitchFamily="34" charset="0"/>
              <a:buChar char="•"/>
            </a:pPr>
            <a:r>
              <a:rPr lang="en-GB" sz="2800" dirty="0" smtClean="0">
                <a:solidFill>
                  <a:schemeClr val="bg1">
                    <a:lumMod val="75000"/>
                  </a:schemeClr>
                </a:solidFill>
              </a:rPr>
              <a:t>Can we agree the social foundation and the technologies needed to support it?</a:t>
            </a:r>
            <a:br>
              <a:rPr lang="en-GB" sz="2800" dirty="0" smtClean="0">
                <a:solidFill>
                  <a:schemeClr val="bg1">
                    <a:lumMod val="75000"/>
                  </a:schemeClr>
                </a:solidFill>
              </a:rPr>
            </a:br>
            <a:endParaRPr lang="en-GB" sz="2800" dirty="0" smtClean="0">
              <a:solidFill>
                <a:schemeClr val="bg1">
                  <a:lumMod val="75000"/>
                </a:schemeClr>
              </a:solidFill>
            </a:endParaRPr>
          </a:p>
          <a:p>
            <a:pPr marL="457200" indent="-457200">
              <a:buFont typeface="Arial" panose="020B0604020202020204" pitchFamily="34" charset="0"/>
              <a:buChar char="•"/>
            </a:pPr>
            <a:r>
              <a:rPr lang="en-GB" sz="2800" dirty="0">
                <a:solidFill>
                  <a:schemeClr val="bg1">
                    <a:lumMod val="75000"/>
                  </a:schemeClr>
                </a:solidFill>
              </a:rPr>
              <a:t>I</a:t>
            </a:r>
            <a:r>
              <a:rPr lang="en-GB" sz="2800" dirty="0" smtClean="0">
                <a:solidFill>
                  <a:schemeClr val="bg1">
                    <a:lumMod val="75000"/>
                  </a:schemeClr>
                </a:solidFill>
              </a:rPr>
              <a:t>mprove our understanding of what influences the success of innovation and technology transfer in developing </a:t>
            </a:r>
            <a:r>
              <a:rPr lang="en-GB" sz="2800" dirty="0">
                <a:solidFill>
                  <a:schemeClr val="bg1">
                    <a:lumMod val="75000"/>
                  </a:schemeClr>
                </a:solidFill>
              </a:rPr>
              <a:t>economies.</a:t>
            </a:r>
            <a:r>
              <a:rPr lang="en-GB" sz="2800" dirty="0" smtClean="0"/>
              <a:t/>
            </a:r>
            <a:br>
              <a:rPr lang="en-GB" sz="2800" dirty="0" smtClean="0"/>
            </a:br>
            <a:endParaRPr lang="en-GB" sz="2800" dirty="0" smtClean="0"/>
          </a:p>
          <a:p>
            <a:pPr marL="457200" indent="-457200">
              <a:buFont typeface="Arial" panose="020B0604020202020204" pitchFamily="34" charset="0"/>
              <a:buChar char="•"/>
            </a:pPr>
            <a:r>
              <a:rPr lang="en-GB" sz="2800" dirty="0" smtClean="0"/>
              <a:t>Change the finance debate</a:t>
            </a:r>
            <a:endParaRPr lang="en-GB" sz="2800" dirty="0"/>
          </a:p>
        </p:txBody>
      </p:sp>
    </p:spTree>
    <p:extLst>
      <p:ext uri="{BB962C8B-B14F-4D97-AF65-F5344CB8AC3E}">
        <p14:creationId xmlns:p14="http://schemas.microsoft.com/office/powerpoint/2010/main" val="2948977395"/>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700808"/>
            <a:ext cx="7786687" cy="1858963"/>
          </a:xfrm>
        </p:spPr>
        <p:txBody>
          <a:bodyPr/>
          <a:lstStyle/>
          <a:p>
            <a:r>
              <a:rPr lang="en-GB" sz="5400" dirty="0" smtClean="0"/>
              <a:t>45 years on…</a:t>
            </a:r>
            <a:endParaRPr lang="en-GB" sz="5400" dirty="0"/>
          </a:p>
        </p:txBody>
      </p:sp>
    </p:spTree>
    <p:extLst>
      <p:ext uri="{BB962C8B-B14F-4D97-AF65-F5344CB8AC3E}">
        <p14:creationId xmlns:p14="http://schemas.microsoft.com/office/powerpoint/2010/main" val="2784452130"/>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Finance- requirement vs available</a:t>
            </a:r>
          </a:p>
        </p:txBody>
      </p:sp>
      <p:cxnSp>
        <p:nvCxnSpPr>
          <p:cNvPr id="5" name="Straight Connector 4"/>
          <p:cNvCxnSpPr/>
          <p:nvPr/>
        </p:nvCxnSpPr>
        <p:spPr>
          <a:xfrm>
            <a:off x="1547664" y="1628800"/>
            <a:ext cx="0" cy="41044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532298" y="5733256"/>
            <a:ext cx="67841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03648" y="3645024"/>
            <a:ext cx="1440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03648" y="1628800"/>
            <a:ext cx="1440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62501" y="3491716"/>
            <a:ext cx="441146" cy="369332"/>
          </a:xfrm>
          <a:prstGeom prst="rect">
            <a:avLst/>
          </a:prstGeom>
          <a:noFill/>
        </p:spPr>
        <p:txBody>
          <a:bodyPr wrap="none" rtlCol="0">
            <a:spAutoFit/>
          </a:bodyPr>
          <a:lstStyle/>
          <a:p>
            <a:r>
              <a:rPr lang="en-GB" dirty="0" smtClean="0"/>
              <a:t>50</a:t>
            </a:r>
            <a:endParaRPr lang="en-GB" dirty="0"/>
          </a:p>
        </p:txBody>
      </p:sp>
      <p:sp>
        <p:nvSpPr>
          <p:cNvPr id="12" name="TextBox 11"/>
          <p:cNvSpPr txBox="1"/>
          <p:nvPr/>
        </p:nvSpPr>
        <p:spPr>
          <a:xfrm>
            <a:off x="827586" y="1412776"/>
            <a:ext cx="569387" cy="369332"/>
          </a:xfrm>
          <a:prstGeom prst="rect">
            <a:avLst/>
          </a:prstGeom>
          <a:noFill/>
        </p:spPr>
        <p:txBody>
          <a:bodyPr wrap="none" rtlCol="0">
            <a:spAutoFit/>
          </a:bodyPr>
          <a:lstStyle/>
          <a:p>
            <a:r>
              <a:rPr lang="en-GB" dirty="0" smtClean="0"/>
              <a:t>100</a:t>
            </a:r>
            <a:endParaRPr lang="en-GB" dirty="0"/>
          </a:p>
        </p:txBody>
      </p:sp>
      <p:sp>
        <p:nvSpPr>
          <p:cNvPr id="13" name="TextBox 12"/>
          <p:cNvSpPr txBox="1"/>
          <p:nvPr/>
        </p:nvSpPr>
        <p:spPr>
          <a:xfrm rot="16200000">
            <a:off x="-418208" y="3360889"/>
            <a:ext cx="2428870" cy="369332"/>
          </a:xfrm>
          <a:prstGeom prst="rect">
            <a:avLst/>
          </a:prstGeom>
          <a:noFill/>
        </p:spPr>
        <p:txBody>
          <a:bodyPr wrap="none" rtlCol="0">
            <a:spAutoFit/>
          </a:bodyPr>
          <a:lstStyle/>
          <a:p>
            <a:r>
              <a:rPr lang="en-GB" b="1" dirty="0" smtClean="0"/>
              <a:t>$ billions per annum</a:t>
            </a:r>
            <a:endParaRPr lang="en-GB" b="1" dirty="0"/>
          </a:p>
        </p:txBody>
      </p:sp>
      <p:sp>
        <p:nvSpPr>
          <p:cNvPr id="14" name="Rectangle 13"/>
          <p:cNvSpPr/>
          <p:nvPr/>
        </p:nvSpPr>
        <p:spPr>
          <a:xfrm>
            <a:off x="2411760" y="4035550"/>
            <a:ext cx="648072" cy="1680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dirty="0">
              <a:solidFill>
                <a:schemeClr val="tx1"/>
              </a:solidFill>
            </a:endParaRPr>
          </a:p>
        </p:txBody>
      </p:sp>
      <p:sp>
        <p:nvSpPr>
          <p:cNvPr id="15" name="Rectangle 14"/>
          <p:cNvSpPr/>
          <p:nvPr/>
        </p:nvSpPr>
        <p:spPr>
          <a:xfrm>
            <a:off x="2411069" y="3681028"/>
            <a:ext cx="648072" cy="34802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70831" y="3681029"/>
            <a:ext cx="304800" cy="354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43210" y="4619600"/>
            <a:ext cx="361951"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1657572" y="5843921"/>
            <a:ext cx="2232248" cy="923330"/>
          </a:xfrm>
          <a:prstGeom prst="rect">
            <a:avLst/>
          </a:prstGeom>
          <a:noFill/>
        </p:spPr>
        <p:txBody>
          <a:bodyPr wrap="square" rtlCol="0">
            <a:spAutoFit/>
          </a:bodyPr>
          <a:lstStyle/>
          <a:p>
            <a:pPr algn="ctr"/>
            <a:r>
              <a:rPr lang="en-GB" b="1" dirty="0" smtClean="0"/>
              <a:t>Annual cost to achieve universal access by 2030</a:t>
            </a:r>
            <a:endParaRPr lang="en-GB" b="1" dirty="0"/>
          </a:p>
        </p:txBody>
      </p:sp>
      <p:sp>
        <p:nvSpPr>
          <p:cNvPr id="17" name="TextBox 16"/>
          <p:cNvSpPr txBox="1"/>
          <p:nvPr/>
        </p:nvSpPr>
        <p:spPr>
          <a:xfrm>
            <a:off x="2020379" y="3234463"/>
            <a:ext cx="1471501" cy="338554"/>
          </a:xfrm>
          <a:prstGeom prst="rect">
            <a:avLst/>
          </a:prstGeom>
          <a:noFill/>
        </p:spPr>
        <p:txBody>
          <a:bodyPr wrap="square" rtlCol="0">
            <a:spAutoFit/>
          </a:bodyPr>
          <a:lstStyle/>
          <a:p>
            <a:r>
              <a:rPr lang="en-GB" sz="1600" dirty="0" smtClean="0"/>
              <a:t>IEA 2011 Est.</a:t>
            </a:r>
            <a:endParaRPr lang="en-GB" sz="1600" dirty="0"/>
          </a:p>
        </p:txBody>
      </p:sp>
      <p:sp>
        <p:nvSpPr>
          <p:cNvPr id="21" name="TextBox 20"/>
          <p:cNvSpPr txBox="1"/>
          <p:nvPr/>
        </p:nvSpPr>
        <p:spPr>
          <a:xfrm>
            <a:off x="3923928" y="5877273"/>
            <a:ext cx="2232248" cy="923330"/>
          </a:xfrm>
          <a:prstGeom prst="rect">
            <a:avLst/>
          </a:prstGeom>
          <a:noFill/>
        </p:spPr>
        <p:txBody>
          <a:bodyPr wrap="square" rtlCol="0">
            <a:spAutoFit/>
          </a:bodyPr>
          <a:lstStyle/>
          <a:p>
            <a:pPr algn="ctr"/>
            <a:r>
              <a:rPr lang="en-GB" b="1" dirty="0" smtClean="0"/>
              <a:t>Current annual investment in access</a:t>
            </a:r>
            <a:endParaRPr lang="en-GB" b="1" dirty="0"/>
          </a:p>
        </p:txBody>
      </p:sp>
      <p:grpSp>
        <p:nvGrpSpPr>
          <p:cNvPr id="18" name="Group 17"/>
          <p:cNvGrpSpPr/>
          <p:nvPr/>
        </p:nvGrpSpPr>
        <p:grpSpPr>
          <a:xfrm>
            <a:off x="4499992" y="5375920"/>
            <a:ext cx="648072" cy="345461"/>
            <a:chOff x="4499992" y="4180874"/>
            <a:chExt cx="648072" cy="1680452"/>
          </a:xfrm>
        </p:grpSpPr>
        <p:sp>
          <p:nvSpPr>
            <p:cNvPr id="22" name="Rectangle 21"/>
            <p:cNvSpPr/>
            <p:nvPr/>
          </p:nvSpPr>
          <p:spPr>
            <a:xfrm>
              <a:off x="4499992" y="4180874"/>
              <a:ext cx="648072" cy="1680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dirty="0">
                <a:solidFill>
                  <a:schemeClr val="tx1"/>
                </a:solidFill>
              </a:endParaRPr>
            </a:p>
          </p:txBody>
        </p:sp>
        <p:pic>
          <p:nvPicPr>
            <p:cNvPr id="2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31442" y="4589115"/>
              <a:ext cx="36195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 name="TextBox 18"/>
          <p:cNvSpPr txBox="1"/>
          <p:nvPr/>
        </p:nvSpPr>
        <p:spPr>
          <a:xfrm>
            <a:off x="3025723" y="4759990"/>
            <a:ext cx="1098378" cy="338554"/>
          </a:xfrm>
          <a:prstGeom prst="rect">
            <a:avLst/>
          </a:prstGeom>
          <a:noFill/>
        </p:spPr>
        <p:txBody>
          <a:bodyPr wrap="none" rtlCol="0">
            <a:spAutoFit/>
          </a:bodyPr>
          <a:lstStyle/>
          <a:p>
            <a:r>
              <a:rPr lang="en-GB" sz="1600" dirty="0" smtClean="0"/>
              <a:t>$44.5 b/</a:t>
            </a:r>
            <a:r>
              <a:rPr lang="en-GB" sz="1600" dirty="0" err="1" smtClean="0"/>
              <a:t>yr</a:t>
            </a:r>
            <a:endParaRPr lang="en-GB" sz="1600" dirty="0"/>
          </a:p>
        </p:txBody>
      </p:sp>
      <p:sp>
        <p:nvSpPr>
          <p:cNvPr id="26" name="TextBox 25"/>
          <p:cNvSpPr txBox="1"/>
          <p:nvPr/>
        </p:nvSpPr>
        <p:spPr>
          <a:xfrm>
            <a:off x="3015162" y="3666510"/>
            <a:ext cx="984565" cy="338554"/>
          </a:xfrm>
          <a:prstGeom prst="rect">
            <a:avLst/>
          </a:prstGeom>
          <a:noFill/>
        </p:spPr>
        <p:txBody>
          <a:bodyPr wrap="none" rtlCol="0">
            <a:spAutoFit/>
          </a:bodyPr>
          <a:lstStyle/>
          <a:p>
            <a:r>
              <a:rPr lang="en-GB" sz="1600" dirty="0" smtClean="0"/>
              <a:t>$4.4 b/</a:t>
            </a:r>
            <a:r>
              <a:rPr lang="en-GB" sz="1600" dirty="0" err="1" smtClean="0"/>
              <a:t>yr</a:t>
            </a:r>
            <a:endParaRPr lang="en-GB" sz="1600" dirty="0"/>
          </a:p>
        </p:txBody>
      </p:sp>
      <p:grpSp>
        <p:nvGrpSpPr>
          <p:cNvPr id="24" name="Group 23"/>
          <p:cNvGrpSpPr/>
          <p:nvPr/>
        </p:nvGrpSpPr>
        <p:grpSpPr>
          <a:xfrm>
            <a:off x="4503024" y="5327498"/>
            <a:ext cx="648072" cy="45719"/>
            <a:chOff x="4788024" y="3833428"/>
            <a:chExt cx="648072" cy="354521"/>
          </a:xfrm>
        </p:grpSpPr>
        <p:sp>
          <p:nvSpPr>
            <p:cNvPr id="27" name="Rectangle 26"/>
            <p:cNvSpPr/>
            <p:nvPr/>
          </p:nvSpPr>
          <p:spPr>
            <a:xfrm>
              <a:off x="4788024" y="3833428"/>
              <a:ext cx="648072" cy="34802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47785" y="3833428"/>
              <a:ext cx="304800" cy="354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TextBox 29"/>
          <p:cNvSpPr txBox="1"/>
          <p:nvPr/>
        </p:nvSpPr>
        <p:spPr>
          <a:xfrm>
            <a:off x="4290132" y="4904917"/>
            <a:ext cx="1013825" cy="338554"/>
          </a:xfrm>
          <a:prstGeom prst="rect">
            <a:avLst/>
          </a:prstGeom>
          <a:noFill/>
        </p:spPr>
        <p:txBody>
          <a:bodyPr wrap="square" rtlCol="0">
            <a:spAutoFit/>
          </a:bodyPr>
          <a:lstStyle/>
          <a:p>
            <a:r>
              <a:rPr lang="en-GB" sz="1600" dirty="0" smtClean="0"/>
              <a:t>IEA 2013</a:t>
            </a:r>
            <a:endParaRPr lang="en-GB" sz="1600" dirty="0"/>
          </a:p>
        </p:txBody>
      </p:sp>
      <p:sp>
        <p:nvSpPr>
          <p:cNvPr id="31" name="TextBox 30"/>
          <p:cNvSpPr txBox="1"/>
          <p:nvPr/>
        </p:nvSpPr>
        <p:spPr>
          <a:xfrm>
            <a:off x="5201813" y="5394702"/>
            <a:ext cx="1098378" cy="338554"/>
          </a:xfrm>
          <a:prstGeom prst="rect">
            <a:avLst/>
          </a:prstGeom>
          <a:noFill/>
        </p:spPr>
        <p:txBody>
          <a:bodyPr wrap="none" rtlCol="0">
            <a:spAutoFit/>
          </a:bodyPr>
          <a:lstStyle/>
          <a:p>
            <a:r>
              <a:rPr lang="en-GB" sz="1600" dirty="0" smtClean="0"/>
              <a:t>$12.7 b/</a:t>
            </a:r>
            <a:r>
              <a:rPr lang="en-GB" sz="1600" dirty="0" err="1" smtClean="0"/>
              <a:t>yr</a:t>
            </a:r>
            <a:endParaRPr lang="en-GB" sz="1600" dirty="0"/>
          </a:p>
        </p:txBody>
      </p:sp>
      <p:sp>
        <p:nvSpPr>
          <p:cNvPr id="32" name="TextBox 31"/>
          <p:cNvSpPr txBox="1"/>
          <p:nvPr/>
        </p:nvSpPr>
        <p:spPr>
          <a:xfrm>
            <a:off x="5292081" y="5034662"/>
            <a:ext cx="984565" cy="338554"/>
          </a:xfrm>
          <a:prstGeom prst="rect">
            <a:avLst/>
          </a:prstGeom>
          <a:noFill/>
        </p:spPr>
        <p:txBody>
          <a:bodyPr wrap="none" rtlCol="0">
            <a:spAutoFit/>
          </a:bodyPr>
          <a:lstStyle/>
          <a:p>
            <a:r>
              <a:rPr lang="en-GB" sz="1600" dirty="0" smtClean="0"/>
              <a:t>$0.4 b/</a:t>
            </a:r>
            <a:r>
              <a:rPr lang="en-GB" sz="1600" dirty="0" err="1" smtClean="0"/>
              <a:t>yr</a:t>
            </a:r>
            <a:endParaRPr lang="en-GB" sz="1600" dirty="0"/>
          </a:p>
        </p:txBody>
      </p:sp>
    </p:spTree>
    <p:extLst>
      <p:ext uri="{BB962C8B-B14F-4D97-AF65-F5344CB8AC3E}">
        <p14:creationId xmlns:p14="http://schemas.microsoft.com/office/powerpoint/2010/main" val="138639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Subsidy?</a:t>
            </a:r>
            <a:endParaRPr lang="en-GB" dirty="0"/>
          </a:p>
        </p:txBody>
      </p:sp>
      <p:cxnSp>
        <p:nvCxnSpPr>
          <p:cNvPr id="5" name="Straight Connector 4"/>
          <p:cNvCxnSpPr/>
          <p:nvPr/>
        </p:nvCxnSpPr>
        <p:spPr>
          <a:xfrm>
            <a:off x="1547664" y="1628800"/>
            <a:ext cx="0" cy="41044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03648" y="3645024"/>
            <a:ext cx="1440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03648" y="1628800"/>
            <a:ext cx="1440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8210" y="1412776"/>
            <a:ext cx="697627" cy="369332"/>
          </a:xfrm>
          <a:prstGeom prst="rect">
            <a:avLst/>
          </a:prstGeom>
          <a:noFill/>
        </p:spPr>
        <p:txBody>
          <a:bodyPr wrap="none" rtlCol="0">
            <a:spAutoFit/>
          </a:bodyPr>
          <a:lstStyle/>
          <a:p>
            <a:r>
              <a:rPr lang="en-GB" dirty="0"/>
              <a:t>5</a:t>
            </a:r>
            <a:r>
              <a:rPr lang="en-GB" dirty="0" smtClean="0"/>
              <a:t>000</a:t>
            </a:r>
            <a:endParaRPr lang="en-GB" dirty="0"/>
          </a:p>
        </p:txBody>
      </p:sp>
      <p:sp>
        <p:nvSpPr>
          <p:cNvPr id="13" name="TextBox 12"/>
          <p:cNvSpPr txBox="1"/>
          <p:nvPr/>
        </p:nvSpPr>
        <p:spPr>
          <a:xfrm rot="16200000">
            <a:off x="-418208" y="3360889"/>
            <a:ext cx="2428870" cy="369332"/>
          </a:xfrm>
          <a:prstGeom prst="rect">
            <a:avLst/>
          </a:prstGeom>
          <a:noFill/>
        </p:spPr>
        <p:txBody>
          <a:bodyPr wrap="none" rtlCol="0">
            <a:spAutoFit/>
          </a:bodyPr>
          <a:lstStyle/>
          <a:p>
            <a:r>
              <a:rPr lang="en-GB" b="1" dirty="0" smtClean="0"/>
              <a:t>$ billions per annum</a:t>
            </a:r>
            <a:endParaRPr lang="en-GB" b="1" dirty="0"/>
          </a:p>
        </p:txBody>
      </p:sp>
      <p:sp>
        <p:nvSpPr>
          <p:cNvPr id="16" name="TextBox 15"/>
          <p:cNvSpPr txBox="1"/>
          <p:nvPr/>
        </p:nvSpPr>
        <p:spPr>
          <a:xfrm>
            <a:off x="1657572" y="5843921"/>
            <a:ext cx="2232248" cy="923330"/>
          </a:xfrm>
          <a:prstGeom prst="rect">
            <a:avLst/>
          </a:prstGeom>
          <a:noFill/>
        </p:spPr>
        <p:txBody>
          <a:bodyPr wrap="square" rtlCol="0">
            <a:spAutoFit/>
          </a:bodyPr>
          <a:lstStyle/>
          <a:p>
            <a:pPr algn="ctr"/>
            <a:r>
              <a:rPr lang="en-GB" b="1" dirty="0" smtClean="0"/>
              <a:t>Annual cost to achieve universal access by 2030</a:t>
            </a:r>
            <a:endParaRPr lang="en-GB" b="1" dirty="0"/>
          </a:p>
        </p:txBody>
      </p:sp>
      <p:sp>
        <p:nvSpPr>
          <p:cNvPr id="17" name="TextBox 16"/>
          <p:cNvSpPr txBox="1"/>
          <p:nvPr/>
        </p:nvSpPr>
        <p:spPr>
          <a:xfrm>
            <a:off x="2043412" y="5322695"/>
            <a:ext cx="1471501" cy="338554"/>
          </a:xfrm>
          <a:prstGeom prst="rect">
            <a:avLst/>
          </a:prstGeom>
          <a:noFill/>
        </p:spPr>
        <p:txBody>
          <a:bodyPr wrap="square" rtlCol="0">
            <a:spAutoFit/>
          </a:bodyPr>
          <a:lstStyle/>
          <a:p>
            <a:r>
              <a:rPr lang="en-GB" sz="1600" dirty="0" smtClean="0"/>
              <a:t>IEA 2011 Est.</a:t>
            </a:r>
            <a:endParaRPr lang="en-GB" sz="1600" dirty="0"/>
          </a:p>
        </p:txBody>
      </p:sp>
      <p:sp>
        <p:nvSpPr>
          <p:cNvPr id="20" name="TextBox 19"/>
          <p:cNvSpPr txBox="1"/>
          <p:nvPr/>
        </p:nvSpPr>
        <p:spPr>
          <a:xfrm>
            <a:off x="6156176" y="5818039"/>
            <a:ext cx="2232248" cy="923330"/>
          </a:xfrm>
          <a:prstGeom prst="rect">
            <a:avLst/>
          </a:prstGeom>
          <a:noFill/>
        </p:spPr>
        <p:txBody>
          <a:bodyPr wrap="square" rtlCol="0">
            <a:spAutoFit/>
          </a:bodyPr>
          <a:lstStyle/>
          <a:p>
            <a:pPr algn="ctr"/>
            <a:r>
              <a:rPr lang="en-GB" b="1" dirty="0" smtClean="0"/>
              <a:t>Annual global fossil fuel public subsidy</a:t>
            </a:r>
            <a:endParaRPr lang="en-GB" b="1" dirty="0"/>
          </a:p>
        </p:txBody>
      </p:sp>
      <p:sp>
        <p:nvSpPr>
          <p:cNvPr id="21" name="TextBox 20"/>
          <p:cNvSpPr txBox="1"/>
          <p:nvPr/>
        </p:nvSpPr>
        <p:spPr>
          <a:xfrm>
            <a:off x="3923928" y="5877273"/>
            <a:ext cx="2232248" cy="923330"/>
          </a:xfrm>
          <a:prstGeom prst="rect">
            <a:avLst/>
          </a:prstGeom>
          <a:noFill/>
        </p:spPr>
        <p:txBody>
          <a:bodyPr wrap="square" rtlCol="0">
            <a:spAutoFit/>
          </a:bodyPr>
          <a:lstStyle/>
          <a:p>
            <a:pPr algn="ctr"/>
            <a:r>
              <a:rPr lang="en-GB" b="1" dirty="0" smtClean="0"/>
              <a:t>Current annual investment in access</a:t>
            </a:r>
            <a:endParaRPr lang="en-GB" b="1" dirty="0"/>
          </a:p>
        </p:txBody>
      </p:sp>
      <p:grpSp>
        <p:nvGrpSpPr>
          <p:cNvPr id="18" name="Group 17"/>
          <p:cNvGrpSpPr/>
          <p:nvPr/>
        </p:nvGrpSpPr>
        <p:grpSpPr>
          <a:xfrm>
            <a:off x="4499992" y="5713008"/>
            <a:ext cx="648072" cy="20248"/>
            <a:chOff x="4499992" y="4180874"/>
            <a:chExt cx="648072" cy="1680452"/>
          </a:xfrm>
        </p:grpSpPr>
        <p:sp>
          <p:nvSpPr>
            <p:cNvPr id="22" name="Rectangle 21"/>
            <p:cNvSpPr/>
            <p:nvPr/>
          </p:nvSpPr>
          <p:spPr>
            <a:xfrm>
              <a:off x="4499992" y="4180874"/>
              <a:ext cx="648072" cy="1680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dirty="0">
                <a:solidFill>
                  <a:schemeClr val="tx1"/>
                </a:solidFill>
              </a:endParaRPr>
            </a:p>
          </p:txBody>
        </p:sp>
        <p:pic>
          <p:nvPicPr>
            <p:cNvPr id="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31442" y="4589115"/>
              <a:ext cx="36195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0" name="TextBox 29"/>
          <p:cNvSpPr txBox="1"/>
          <p:nvPr/>
        </p:nvSpPr>
        <p:spPr>
          <a:xfrm>
            <a:off x="4290132" y="5394703"/>
            <a:ext cx="1013825" cy="338554"/>
          </a:xfrm>
          <a:prstGeom prst="rect">
            <a:avLst/>
          </a:prstGeom>
          <a:noFill/>
        </p:spPr>
        <p:txBody>
          <a:bodyPr wrap="square" rtlCol="0">
            <a:spAutoFit/>
          </a:bodyPr>
          <a:lstStyle/>
          <a:p>
            <a:r>
              <a:rPr lang="en-GB" sz="1600" dirty="0" smtClean="0"/>
              <a:t>IEA 2013</a:t>
            </a:r>
            <a:endParaRPr lang="en-GB" sz="1600" dirty="0"/>
          </a:p>
        </p:txBody>
      </p:sp>
      <p:cxnSp>
        <p:nvCxnSpPr>
          <p:cNvPr id="38" name="Straight Connector 37"/>
          <p:cNvCxnSpPr/>
          <p:nvPr/>
        </p:nvCxnSpPr>
        <p:spPr>
          <a:xfrm flipH="1">
            <a:off x="1532299" y="5709507"/>
            <a:ext cx="7480195" cy="237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411760" y="5683250"/>
            <a:ext cx="648072" cy="27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dirty="0">
              <a:solidFill>
                <a:schemeClr val="tx1"/>
              </a:solidFill>
            </a:endParaRPr>
          </a:p>
        </p:txBody>
      </p:sp>
      <p:sp>
        <p:nvSpPr>
          <p:cNvPr id="43" name="Rectangle 42"/>
          <p:cNvSpPr/>
          <p:nvPr/>
        </p:nvSpPr>
        <p:spPr>
          <a:xfrm>
            <a:off x="6242839" y="5342559"/>
            <a:ext cx="648072" cy="353626"/>
          </a:xfrm>
          <a:prstGeom prst="rect">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b="1" dirty="0">
              <a:solidFill>
                <a:schemeClr val="tx1"/>
              </a:solidFill>
            </a:endParaRPr>
          </a:p>
        </p:txBody>
      </p:sp>
      <p:sp>
        <p:nvSpPr>
          <p:cNvPr id="44" name="TextBox 43"/>
          <p:cNvSpPr txBox="1"/>
          <p:nvPr/>
        </p:nvSpPr>
        <p:spPr>
          <a:xfrm>
            <a:off x="5853244" y="4869161"/>
            <a:ext cx="1471501" cy="338554"/>
          </a:xfrm>
          <a:prstGeom prst="rect">
            <a:avLst/>
          </a:prstGeom>
          <a:noFill/>
        </p:spPr>
        <p:txBody>
          <a:bodyPr wrap="square" rtlCol="0">
            <a:spAutoFit/>
          </a:bodyPr>
          <a:lstStyle/>
          <a:p>
            <a:r>
              <a:rPr lang="en-GB" sz="1600" dirty="0" smtClean="0"/>
              <a:t>IEA 2013 Est.</a:t>
            </a:r>
            <a:endParaRPr lang="en-GB" sz="1600" dirty="0"/>
          </a:p>
        </p:txBody>
      </p:sp>
      <p:sp>
        <p:nvSpPr>
          <p:cNvPr id="24" name="Rectangle 23"/>
          <p:cNvSpPr/>
          <p:nvPr/>
        </p:nvSpPr>
        <p:spPr>
          <a:xfrm>
            <a:off x="7380312" y="1782108"/>
            <a:ext cx="648072" cy="3903850"/>
          </a:xfrm>
          <a:prstGeom prst="rect">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b="1" dirty="0" smtClean="0">
                <a:solidFill>
                  <a:schemeClr val="tx1"/>
                </a:solidFill>
              </a:rPr>
              <a:t>$4900 billion </a:t>
            </a:r>
            <a:endParaRPr lang="en-GB" b="1" dirty="0">
              <a:solidFill>
                <a:schemeClr val="tx1"/>
              </a:solidFill>
            </a:endParaRPr>
          </a:p>
        </p:txBody>
      </p:sp>
      <p:sp>
        <p:nvSpPr>
          <p:cNvPr id="25" name="TextBox 24"/>
          <p:cNvSpPr txBox="1"/>
          <p:nvPr/>
        </p:nvSpPr>
        <p:spPr>
          <a:xfrm>
            <a:off x="7479800" y="1340769"/>
            <a:ext cx="1903549" cy="338554"/>
          </a:xfrm>
          <a:prstGeom prst="rect">
            <a:avLst/>
          </a:prstGeom>
          <a:noFill/>
        </p:spPr>
        <p:txBody>
          <a:bodyPr wrap="square" rtlCol="0">
            <a:spAutoFit/>
          </a:bodyPr>
          <a:lstStyle/>
          <a:p>
            <a:r>
              <a:rPr lang="en-GB" sz="1600" dirty="0" smtClean="0"/>
              <a:t>IMF 2013 Est.</a:t>
            </a:r>
            <a:endParaRPr lang="en-GB" sz="1600" dirty="0"/>
          </a:p>
        </p:txBody>
      </p:sp>
      <p:sp>
        <p:nvSpPr>
          <p:cNvPr id="3" name="TextBox 2"/>
          <p:cNvSpPr txBox="1"/>
          <p:nvPr/>
        </p:nvSpPr>
        <p:spPr>
          <a:xfrm>
            <a:off x="5853244" y="5301208"/>
            <a:ext cx="1441420" cy="369332"/>
          </a:xfrm>
          <a:prstGeom prst="rect">
            <a:avLst/>
          </a:prstGeom>
          <a:noFill/>
        </p:spPr>
        <p:txBody>
          <a:bodyPr wrap="none" rtlCol="0">
            <a:spAutoFit/>
          </a:bodyPr>
          <a:lstStyle/>
          <a:p>
            <a:r>
              <a:rPr lang="en-GB" b="1" dirty="0" smtClean="0"/>
              <a:t>$550 billion</a:t>
            </a:r>
            <a:endParaRPr lang="en-GB" b="1" dirty="0"/>
          </a:p>
        </p:txBody>
      </p:sp>
    </p:spTree>
    <p:extLst>
      <p:ext uri="{BB962C8B-B14F-4D97-AF65-F5344CB8AC3E}">
        <p14:creationId xmlns:p14="http://schemas.microsoft.com/office/powerpoint/2010/main" val="334309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332656"/>
            <a:ext cx="7786687" cy="1296144"/>
          </a:xfrm>
        </p:spPr>
        <p:txBody>
          <a:bodyPr/>
          <a:lstStyle/>
          <a:p>
            <a:r>
              <a:rPr lang="en-GB" sz="5400" b="1" dirty="0" smtClean="0"/>
              <a:t>Use</a:t>
            </a:r>
            <a:endParaRPr lang="en-GB" sz="5400" b="1" dirty="0"/>
          </a:p>
        </p:txBody>
      </p:sp>
      <p:sp>
        <p:nvSpPr>
          <p:cNvPr id="3" name="Content Placeholder 2"/>
          <p:cNvSpPr>
            <a:spLocks noGrp="1"/>
          </p:cNvSpPr>
          <p:nvPr>
            <p:ph idx="1"/>
          </p:nvPr>
        </p:nvSpPr>
        <p:spPr>
          <a:xfrm>
            <a:off x="827586" y="1412776"/>
            <a:ext cx="7786687" cy="3240360"/>
          </a:xfrm>
        </p:spPr>
        <p:txBody>
          <a:bodyPr/>
          <a:lstStyle/>
          <a:p>
            <a:pPr marL="457200" indent="-457200">
              <a:buFont typeface="Arial" panose="020B0604020202020204" pitchFamily="34" charset="0"/>
              <a:buChar char="•"/>
            </a:pPr>
            <a:r>
              <a:rPr lang="en-GB" sz="2800" dirty="0"/>
              <a:t>F</a:t>
            </a:r>
            <a:r>
              <a:rPr lang="en-GB" sz="2800" dirty="0" smtClean="0"/>
              <a:t>oster public debate and consensus on managing risks associated with technology development and use</a:t>
            </a:r>
            <a:br>
              <a:rPr lang="en-GB" sz="2800" dirty="0" smtClean="0"/>
            </a:br>
            <a:endParaRPr lang="en-GB" sz="2800" dirty="0" smtClean="0"/>
          </a:p>
        </p:txBody>
      </p:sp>
    </p:spTree>
    <p:extLst>
      <p:ext uri="{BB962C8B-B14F-4D97-AF65-F5344CB8AC3E}">
        <p14:creationId xmlns:p14="http://schemas.microsoft.com/office/powerpoint/2010/main" val="4050878809"/>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Choices</a:t>
            </a:r>
            <a:endParaRPr lang="en-GB"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4008" y="116633"/>
            <a:ext cx="4332275" cy="2888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descr="Image result for nuclear energ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4273" y="1772817"/>
            <a:ext cx="4167769" cy="277346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renewable energ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95066" y="3674740"/>
            <a:ext cx="4625407" cy="307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75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Choices</a:t>
            </a:r>
            <a:endParaRPr lang="en-GB"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1" y="980728"/>
            <a:ext cx="5897799"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60121" y="2852936"/>
            <a:ext cx="5402929" cy="3833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5954918"/>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Choices</a:t>
            </a:r>
            <a:endParaRPr lang="en-GB" dirty="0"/>
          </a:p>
        </p:txBody>
      </p:sp>
      <p:pic>
        <p:nvPicPr>
          <p:cNvPr id="8197"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15444" y="106288"/>
            <a:ext cx="4760223" cy="267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529" y="1937462"/>
            <a:ext cx="4813127" cy="3256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39245" y="2922911"/>
            <a:ext cx="4536423" cy="3819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4181920"/>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332656"/>
            <a:ext cx="7786687" cy="1296144"/>
          </a:xfrm>
        </p:spPr>
        <p:txBody>
          <a:bodyPr/>
          <a:lstStyle/>
          <a:p>
            <a:r>
              <a:rPr lang="en-GB" sz="5400" b="1" dirty="0" smtClean="0"/>
              <a:t>Use</a:t>
            </a:r>
            <a:endParaRPr lang="en-GB" sz="5400" b="1" dirty="0"/>
          </a:p>
        </p:txBody>
      </p:sp>
      <p:sp>
        <p:nvSpPr>
          <p:cNvPr id="3" name="Content Placeholder 2"/>
          <p:cNvSpPr>
            <a:spLocks noGrp="1"/>
          </p:cNvSpPr>
          <p:nvPr>
            <p:ph idx="1"/>
          </p:nvPr>
        </p:nvSpPr>
        <p:spPr>
          <a:xfrm>
            <a:off x="827586" y="1412776"/>
            <a:ext cx="7786687" cy="3240360"/>
          </a:xfrm>
        </p:spPr>
        <p:txBody>
          <a:bodyPr/>
          <a:lstStyle/>
          <a:p>
            <a:pPr marL="457200" indent="-457200">
              <a:buFont typeface="Arial" panose="020B0604020202020204" pitchFamily="34" charset="0"/>
              <a:buChar char="•"/>
            </a:pPr>
            <a:r>
              <a:rPr lang="en-GB" sz="2800" dirty="0">
                <a:solidFill>
                  <a:schemeClr val="bg1">
                    <a:lumMod val="75000"/>
                  </a:schemeClr>
                </a:solidFill>
              </a:rPr>
              <a:t>F</a:t>
            </a:r>
            <a:r>
              <a:rPr lang="en-GB" sz="2800" dirty="0" smtClean="0">
                <a:solidFill>
                  <a:schemeClr val="bg1">
                    <a:lumMod val="75000"/>
                  </a:schemeClr>
                </a:solidFill>
              </a:rPr>
              <a:t>oster public debate and consensus on managing risks associated with technology development and use?</a:t>
            </a:r>
            <a:br>
              <a:rPr lang="en-GB" sz="2800" dirty="0" smtClean="0">
                <a:solidFill>
                  <a:schemeClr val="bg1">
                    <a:lumMod val="75000"/>
                  </a:schemeClr>
                </a:solidFill>
              </a:rPr>
            </a:br>
            <a:endParaRPr lang="en-GB" sz="2800" dirty="0" smtClean="0">
              <a:solidFill>
                <a:schemeClr val="bg1">
                  <a:lumMod val="75000"/>
                </a:schemeClr>
              </a:solidFill>
            </a:endParaRPr>
          </a:p>
          <a:p>
            <a:pPr marL="457200" indent="-457200">
              <a:buFont typeface="Arial" panose="020B0604020202020204" pitchFamily="34" charset="0"/>
              <a:buChar char="•"/>
            </a:pPr>
            <a:r>
              <a:rPr lang="en-GB" sz="2800" dirty="0" smtClean="0"/>
              <a:t>Consider alternative economic models</a:t>
            </a:r>
          </a:p>
        </p:txBody>
      </p:sp>
    </p:spTree>
    <p:extLst>
      <p:ext uri="{BB962C8B-B14F-4D97-AF65-F5344CB8AC3E}">
        <p14:creationId xmlns:p14="http://schemas.microsoft.com/office/powerpoint/2010/main" val="798772517"/>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7" name="Picture 6"/>
          <p:cNvPicPr/>
          <p:nvPr/>
        </p:nvPicPr>
        <p:blipFill rotWithShape="1">
          <a:blip r:embed="rId2" cstate="screen">
            <a:extLst>
              <a:ext uri="{28A0092B-C50C-407E-A947-70E740481C1C}">
                <a14:useLocalDpi xmlns:a14="http://schemas.microsoft.com/office/drawing/2010/main"/>
              </a:ext>
            </a:extLst>
          </a:blip>
          <a:srcRect/>
          <a:stretch/>
        </p:blipFill>
        <p:spPr>
          <a:xfrm>
            <a:off x="467545" y="144016"/>
            <a:ext cx="8676456" cy="6525344"/>
          </a:xfrm>
          <a:prstGeom prst="rect">
            <a:avLst/>
          </a:prstGeom>
        </p:spPr>
      </p:pic>
    </p:spTree>
    <p:extLst>
      <p:ext uri="{BB962C8B-B14F-4D97-AF65-F5344CB8AC3E}">
        <p14:creationId xmlns:p14="http://schemas.microsoft.com/office/powerpoint/2010/main" val="3226322557"/>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4" y="260649"/>
            <a:ext cx="7786687" cy="1858963"/>
          </a:xfrm>
        </p:spPr>
        <p:txBody>
          <a:bodyPr/>
          <a:lstStyle/>
          <a:p>
            <a:r>
              <a:rPr lang="en-GB" sz="5400" b="1" dirty="0" smtClean="0"/>
              <a:t>Innovation</a:t>
            </a:r>
            <a:endParaRPr lang="en-GB" sz="5400" b="1" dirty="0"/>
          </a:p>
        </p:txBody>
      </p:sp>
      <p:sp>
        <p:nvSpPr>
          <p:cNvPr id="3" name="Content Placeholder 2"/>
          <p:cNvSpPr>
            <a:spLocks noGrp="1"/>
          </p:cNvSpPr>
          <p:nvPr>
            <p:ph idx="1"/>
          </p:nvPr>
        </p:nvSpPr>
        <p:spPr>
          <a:xfrm>
            <a:off x="899594" y="1340768"/>
            <a:ext cx="7786687" cy="3507190"/>
          </a:xfrm>
        </p:spPr>
        <p:txBody>
          <a:bodyPr/>
          <a:lstStyle/>
          <a:p>
            <a:pPr marL="457200" indent="-457200">
              <a:buFont typeface="Arial" panose="020B0604020202020204" pitchFamily="34" charset="0"/>
              <a:buChar char="•"/>
            </a:pPr>
            <a:r>
              <a:rPr lang="en-GB" sz="2800" dirty="0"/>
              <a:t>A</a:t>
            </a:r>
            <a:r>
              <a:rPr lang="en-GB" sz="2800" dirty="0" smtClean="0"/>
              <a:t>gree the most urgent technology innovation needs and co-ordinate research agendas and funding</a:t>
            </a:r>
            <a:br>
              <a:rPr lang="en-GB" sz="2800" dirty="0" smtClean="0"/>
            </a:br>
            <a:endParaRPr lang="en-GB" sz="2800" dirty="0" smtClean="0"/>
          </a:p>
          <a:p>
            <a:pPr marL="0" indent="0"/>
            <a:endParaRPr lang="en-GB" sz="2800" dirty="0" smtClean="0"/>
          </a:p>
        </p:txBody>
      </p:sp>
    </p:spTree>
    <p:extLst>
      <p:ext uri="{BB962C8B-B14F-4D97-AF65-F5344CB8AC3E}">
        <p14:creationId xmlns:p14="http://schemas.microsoft.com/office/powerpoint/2010/main" val="4050878809"/>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21395226">
            <a:off x="738906" y="2797880"/>
            <a:ext cx="4608513" cy="371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descr="https://sustainabledevelopment.un.org/content/images/imagebig230_104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1006307">
            <a:off x="133629" y="888358"/>
            <a:ext cx="73628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918588">
            <a:off x="3557868" y="2572180"/>
            <a:ext cx="5648325"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rot="194704">
            <a:off x="5258741" y="4470982"/>
            <a:ext cx="3501191" cy="1465345"/>
            <a:chOff x="4239163" y="3263934"/>
            <a:chExt cx="3501190" cy="1465345"/>
          </a:xfrm>
        </p:grpSpPr>
        <p:sp>
          <p:nvSpPr>
            <p:cNvPr id="4" name="Rectangle 3"/>
            <p:cNvSpPr/>
            <p:nvPr/>
          </p:nvSpPr>
          <p:spPr>
            <a:xfrm>
              <a:off x="4239163" y="3263934"/>
              <a:ext cx="3501190" cy="14653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accent1">
                      <a:lumMod val="50000"/>
                    </a:schemeClr>
                  </a:solidFill>
                </a:rPr>
                <a:t>                   </a:t>
              </a:r>
              <a:r>
                <a:rPr lang="en-GB" sz="2400" b="1" dirty="0" smtClean="0">
                  <a:solidFill>
                    <a:schemeClr val="accent1">
                      <a:lumMod val="50000"/>
                    </a:schemeClr>
                  </a:solidFill>
                </a:rPr>
                <a:t>Global Health</a:t>
              </a:r>
              <a:br>
                <a:rPr lang="en-GB" sz="2400" b="1" dirty="0" smtClean="0">
                  <a:solidFill>
                    <a:schemeClr val="accent1">
                      <a:lumMod val="50000"/>
                    </a:schemeClr>
                  </a:solidFill>
                </a:rPr>
              </a:br>
              <a:r>
                <a:rPr lang="en-GB" sz="2400" b="1" dirty="0" smtClean="0">
                  <a:solidFill>
                    <a:schemeClr val="accent1">
                      <a:lumMod val="50000"/>
                    </a:schemeClr>
                  </a:solidFill>
                </a:rPr>
                <a:t>            Observatory</a:t>
              </a:r>
              <a:endParaRPr lang="en-GB" sz="2400" b="1" dirty="0">
                <a:solidFill>
                  <a:schemeClr val="accent1">
                    <a:lumMod val="50000"/>
                  </a:schemeClr>
                </a:solidFill>
              </a:endParaRPr>
            </a:p>
          </p:txBody>
        </p:sp>
        <p:pic>
          <p:nvPicPr>
            <p:cNvPr id="12"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40288" y="3348361"/>
              <a:ext cx="1222172" cy="1249698"/>
            </a:xfrm>
            <a:prstGeom prst="rect">
              <a:avLst/>
            </a:prstGeom>
            <a:solidFill>
              <a:schemeClr val="bg1"/>
            </a:solidFill>
            <a:ln>
              <a:noFill/>
            </a:ln>
          </p:spPr>
        </p:pic>
      </p:grpSp>
    </p:spTree>
    <p:extLst>
      <p:ext uri="{BB962C8B-B14F-4D97-AF65-F5344CB8AC3E}">
        <p14:creationId xmlns:p14="http://schemas.microsoft.com/office/powerpoint/2010/main" val="4240066279"/>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7384"/>
            <a:ext cx="9144000" cy="3456384"/>
          </a:xfrm>
          <a:prstGeom prst="rect">
            <a:avLst/>
          </a:prstGeom>
        </p:spPr>
      </p:pic>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429001"/>
            <a:ext cx="9144000" cy="3456385"/>
          </a:xfrm>
          <a:prstGeom prst="rect">
            <a:avLst/>
          </a:prstGeom>
        </p:spPr>
      </p:pic>
    </p:spTree>
    <p:extLst>
      <p:ext uri="{BB962C8B-B14F-4D97-AF65-F5344CB8AC3E}">
        <p14:creationId xmlns:p14="http://schemas.microsoft.com/office/powerpoint/2010/main" val="3506806997"/>
      </p:ext>
    </p:extLst>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4" y="260649"/>
            <a:ext cx="7786687" cy="1858963"/>
          </a:xfrm>
        </p:spPr>
        <p:txBody>
          <a:bodyPr/>
          <a:lstStyle/>
          <a:p>
            <a:r>
              <a:rPr lang="en-GB" sz="5400" b="1" dirty="0" smtClean="0"/>
              <a:t>Innovation</a:t>
            </a:r>
            <a:endParaRPr lang="en-GB" sz="5400" b="1" dirty="0"/>
          </a:p>
        </p:txBody>
      </p:sp>
      <p:sp>
        <p:nvSpPr>
          <p:cNvPr id="3" name="Content Placeholder 2"/>
          <p:cNvSpPr>
            <a:spLocks noGrp="1"/>
          </p:cNvSpPr>
          <p:nvPr>
            <p:ph idx="1"/>
          </p:nvPr>
        </p:nvSpPr>
        <p:spPr>
          <a:xfrm>
            <a:off x="899594" y="1340768"/>
            <a:ext cx="7786687" cy="3507190"/>
          </a:xfrm>
        </p:spPr>
        <p:txBody>
          <a:bodyPr/>
          <a:lstStyle/>
          <a:p>
            <a:pPr marL="457200" indent="-457200">
              <a:buFont typeface="Arial" panose="020B0604020202020204" pitchFamily="34" charset="0"/>
              <a:buChar char="•"/>
            </a:pPr>
            <a:r>
              <a:rPr lang="en-GB" sz="2800" dirty="0" smtClean="0">
                <a:solidFill>
                  <a:schemeClr val="bg1">
                    <a:lumMod val="75000"/>
                  </a:schemeClr>
                </a:solidFill>
              </a:rPr>
              <a:t>How do we agree the most urgent technology innovation needs and co-ordinate research agendas and funding?</a:t>
            </a:r>
            <a:br>
              <a:rPr lang="en-GB" sz="2800" dirty="0" smtClean="0">
                <a:solidFill>
                  <a:schemeClr val="bg1">
                    <a:lumMod val="75000"/>
                  </a:schemeClr>
                </a:solidFill>
              </a:rPr>
            </a:br>
            <a:endParaRPr lang="en-GB" sz="2800" dirty="0" smtClean="0">
              <a:solidFill>
                <a:schemeClr val="bg1">
                  <a:lumMod val="75000"/>
                </a:schemeClr>
              </a:solidFill>
            </a:endParaRPr>
          </a:p>
          <a:p>
            <a:pPr marL="457200" indent="-457200">
              <a:buFont typeface="Arial" panose="020B0604020202020204" pitchFamily="34" charset="0"/>
              <a:buChar char="•"/>
            </a:pPr>
            <a:r>
              <a:rPr lang="en-GB" sz="2800" dirty="0" smtClean="0"/>
              <a:t>More emphasis on collaboration as an alternative to competition</a:t>
            </a:r>
            <a:br>
              <a:rPr lang="en-GB" sz="2800" dirty="0" smtClean="0"/>
            </a:br>
            <a:endParaRPr lang="en-GB" sz="2800" dirty="0" smtClean="0"/>
          </a:p>
        </p:txBody>
      </p:sp>
    </p:spTree>
    <p:extLst>
      <p:ext uri="{BB962C8B-B14F-4D97-AF65-F5344CB8AC3E}">
        <p14:creationId xmlns:p14="http://schemas.microsoft.com/office/powerpoint/2010/main" val="2007975546"/>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opensource.org/files/osi_standard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1196" y="187801"/>
            <a:ext cx="1693143" cy="178446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tatic1.squarespace.com/static/53c16638e4b0fb85d41808ab/t/54dcd7e6e4b08a6242cc6a26/142375933985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79305" y="226216"/>
            <a:ext cx="1255611" cy="170763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Image result for repra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5368"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56565" y="2030285"/>
            <a:ext cx="2495551"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9"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1560" y="4100404"/>
            <a:ext cx="3893309" cy="127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0"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23929" y="120001"/>
            <a:ext cx="5038587" cy="378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1" name="Picture 1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00865" y="5880257"/>
            <a:ext cx="331470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2"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782441" y="4149081"/>
            <a:ext cx="4180075" cy="2561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5628578"/>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4" y="260649"/>
            <a:ext cx="7786687" cy="1858963"/>
          </a:xfrm>
        </p:spPr>
        <p:txBody>
          <a:bodyPr/>
          <a:lstStyle/>
          <a:p>
            <a:r>
              <a:rPr lang="en-GB" sz="5400" b="1" dirty="0" smtClean="0"/>
              <a:t>Innovation</a:t>
            </a:r>
            <a:endParaRPr lang="en-GB" sz="5400" b="1" dirty="0"/>
          </a:p>
        </p:txBody>
      </p:sp>
      <p:sp>
        <p:nvSpPr>
          <p:cNvPr id="3" name="Content Placeholder 2"/>
          <p:cNvSpPr>
            <a:spLocks noGrp="1"/>
          </p:cNvSpPr>
          <p:nvPr>
            <p:ph idx="1"/>
          </p:nvPr>
        </p:nvSpPr>
        <p:spPr>
          <a:xfrm>
            <a:off x="899594" y="1340768"/>
            <a:ext cx="7786687" cy="4104456"/>
          </a:xfrm>
        </p:spPr>
        <p:txBody>
          <a:bodyPr/>
          <a:lstStyle/>
          <a:p>
            <a:pPr marL="457200" indent="-457200">
              <a:buFont typeface="Arial" panose="020B0604020202020204" pitchFamily="34" charset="0"/>
              <a:buChar char="•"/>
            </a:pPr>
            <a:r>
              <a:rPr lang="en-GB" sz="2800" dirty="0" smtClean="0">
                <a:solidFill>
                  <a:schemeClr val="bg1">
                    <a:lumMod val="75000"/>
                  </a:schemeClr>
                </a:solidFill>
              </a:rPr>
              <a:t>How do we agree the most urgent technology innovation needs and co-ordinate research agendas and funding?</a:t>
            </a:r>
            <a:br>
              <a:rPr lang="en-GB" sz="2800" dirty="0" smtClean="0">
                <a:solidFill>
                  <a:schemeClr val="bg1">
                    <a:lumMod val="75000"/>
                  </a:schemeClr>
                </a:solidFill>
              </a:rPr>
            </a:br>
            <a:endParaRPr lang="en-GB" sz="2800" dirty="0" smtClean="0">
              <a:solidFill>
                <a:schemeClr val="bg1">
                  <a:lumMod val="75000"/>
                </a:schemeClr>
              </a:solidFill>
            </a:endParaRPr>
          </a:p>
          <a:p>
            <a:pPr marL="457200" indent="-457200">
              <a:buFont typeface="Arial" panose="020B0604020202020204" pitchFamily="34" charset="0"/>
              <a:buChar char="•"/>
            </a:pPr>
            <a:r>
              <a:rPr lang="en-GB" sz="2800" dirty="0"/>
              <a:t>More emphasis on collaboration as an alternative to competition</a:t>
            </a:r>
            <a:r>
              <a:rPr lang="en-GB" sz="2800" dirty="0">
                <a:solidFill>
                  <a:schemeClr val="bg1">
                    <a:lumMod val="75000"/>
                  </a:schemeClr>
                </a:solidFill>
              </a:rPr>
              <a:t/>
            </a:r>
            <a:br>
              <a:rPr lang="en-GB" sz="2800" dirty="0">
                <a:solidFill>
                  <a:schemeClr val="bg1">
                    <a:lumMod val="75000"/>
                  </a:schemeClr>
                </a:solidFill>
              </a:rPr>
            </a:br>
            <a:endParaRPr lang="en-GB" sz="2800" dirty="0">
              <a:solidFill>
                <a:schemeClr val="bg1">
                  <a:lumMod val="75000"/>
                </a:schemeClr>
              </a:solidFill>
            </a:endParaRPr>
          </a:p>
          <a:p>
            <a:pPr marL="457200" indent="-457200">
              <a:buFont typeface="Arial" panose="020B0604020202020204" pitchFamily="34" charset="0"/>
              <a:buChar char="•"/>
            </a:pPr>
            <a:r>
              <a:rPr lang="en-GB" sz="2800" dirty="0"/>
              <a:t>A</a:t>
            </a:r>
            <a:r>
              <a:rPr lang="en-GB" sz="2800" dirty="0" smtClean="0"/>
              <a:t>ccept and support a more entrepreneurial role for governments</a:t>
            </a:r>
            <a:endParaRPr lang="en-GB" sz="2800" dirty="0"/>
          </a:p>
        </p:txBody>
      </p:sp>
    </p:spTree>
    <p:extLst>
      <p:ext uri="{BB962C8B-B14F-4D97-AF65-F5344CB8AC3E}">
        <p14:creationId xmlns:p14="http://schemas.microsoft.com/office/powerpoint/2010/main" val="34377220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24" presetClass="emph" presetSubtype="0" fill="hold" nodeType="withEffect">
                                  <p:stCondLst>
                                    <p:cond delay="0"/>
                                  </p:stCondLst>
                                  <p:childTnLst>
                                    <p:animClr clrSpc="hsl" dir="cw">
                                      <p:cBhvr override="childStyle">
                                        <p:cTn id="9" dur="500" fill="hold"/>
                                        <p:tgtEl>
                                          <p:spTgt spid="3">
                                            <p:txEl>
                                              <p:pRg st="1" end="1"/>
                                            </p:txEl>
                                          </p:spTgt>
                                        </p:tgtEl>
                                        <p:attrNameLst>
                                          <p:attrName>style.color</p:attrName>
                                        </p:attrNameLst>
                                      </p:cBhvr>
                                      <p:by>
                                        <p:hsl h="0" s="-12549" l="-25098"/>
                                      </p:by>
                                    </p:animClr>
                                    <p:animClr clrSpc="hsl" dir="cw">
                                      <p:cBhvr>
                                        <p:cTn id="10" dur="500" fill="hold"/>
                                        <p:tgtEl>
                                          <p:spTgt spid="3">
                                            <p:txEl>
                                              <p:pRg st="1" end="1"/>
                                            </p:txEl>
                                          </p:spTgt>
                                        </p:tgtEl>
                                        <p:attrNameLst>
                                          <p:attrName>fillcolor</p:attrName>
                                        </p:attrNameLst>
                                      </p:cBhvr>
                                      <p:by>
                                        <p:hsl h="0" s="-12549" l="-25098"/>
                                      </p:by>
                                    </p:animClr>
                                    <p:animClr clrSpc="hsl" dir="cw">
                                      <p:cBhvr>
                                        <p:cTn id="11" dur="500" fill="hold"/>
                                        <p:tgtEl>
                                          <p:spTgt spid="3">
                                            <p:txEl>
                                              <p:pRg st="1" end="1"/>
                                            </p:txEl>
                                          </p:spTgt>
                                        </p:tgtEl>
                                        <p:attrNameLst>
                                          <p:attrName>stroke.color</p:attrName>
                                        </p:attrNameLst>
                                      </p:cBhvr>
                                      <p:by>
                                        <p:hsl h="0" s="-12549" l="-25098"/>
                                      </p:by>
                                    </p:animClr>
                                    <p:set>
                                      <p:cBhvr>
                                        <p:cTn id="12" dur="500" fill="hold"/>
                                        <p:tgtEl>
                                          <p:spTgt spid="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60032" y="116632"/>
            <a:ext cx="4152307" cy="629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36719" y="201828"/>
            <a:ext cx="3672408" cy="6801862"/>
          </a:xfrm>
          <a:prstGeom prst="rect">
            <a:avLst/>
          </a:prstGeom>
          <a:noFill/>
        </p:spPr>
        <p:txBody>
          <a:bodyPr wrap="square" rtlCol="0">
            <a:spAutoFit/>
          </a:bodyPr>
          <a:lstStyle/>
          <a:p>
            <a:r>
              <a:rPr lang="en-GB" sz="2000" b="1" dirty="0" smtClean="0">
                <a:solidFill>
                  <a:srgbClr val="002060"/>
                </a:solidFill>
              </a:rPr>
              <a:t>Setting direction where market signals are too weak</a:t>
            </a:r>
            <a:br>
              <a:rPr lang="en-GB" sz="2000" b="1" dirty="0" smtClean="0">
                <a:solidFill>
                  <a:srgbClr val="002060"/>
                </a:solidFill>
              </a:rPr>
            </a:br>
            <a:endParaRPr lang="en-GB" sz="2000" b="1" dirty="0" smtClean="0">
              <a:solidFill>
                <a:srgbClr val="002060"/>
              </a:solidFill>
            </a:endParaRPr>
          </a:p>
          <a:p>
            <a:endParaRPr lang="en-GB" sz="2000" b="1" dirty="0">
              <a:solidFill>
                <a:srgbClr val="002060"/>
              </a:solidFill>
            </a:endParaRPr>
          </a:p>
          <a:p>
            <a:r>
              <a:rPr lang="en-GB" sz="2000" b="1" dirty="0" smtClean="0">
                <a:solidFill>
                  <a:srgbClr val="002060"/>
                </a:solidFill>
              </a:rPr>
              <a:t>Investing where risks, complexities, or costs are too high for the private sector to act alone.</a:t>
            </a:r>
          </a:p>
          <a:p>
            <a:r>
              <a:rPr lang="en-GB" sz="2000" b="1" dirty="0" smtClean="0">
                <a:solidFill>
                  <a:srgbClr val="002060"/>
                </a:solidFill>
              </a:rPr>
              <a:t/>
            </a:r>
            <a:br>
              <a:rPr lang="en-GB" sz="2000" b="1" dirty="0" smtClean="0">
                <a:solidFill>
                  <a:srgbClr val="002060"/>
                </a:solidFill>
              </a:rPr>
            </a:br>
            <a:endParaRPr lang="en-GB" sz="2000" b="1" dirty="0">
              <a:solidFill>
                <a:srgbClr val="002060"/>
              </a:solidFill>
            </a:endParaRPr>
          </a:p>
          <a:p>
            <a:r>
              <a:rPr lang="en-GB" sz="2000" b="1" dirty="0" smtClean="0">
                <a:solidFill>
                  <a:srgbClr val="002060"/>
                </a:solidFill>
              </a:rPr>
              <a:t>Changing the rules to reward value addition and penalise parasitic and product-less behaviour by corporations.</a:t>
            </a:r>
          </a:p>
          <a:p>
            <a:r>
              <a:rPr lang="en-GB" sz="2000" b="1" dirty="0" smtClean="0">
                <a:solidFill>
                  <a:srgbClr val="002060"/>
                </a:solidFill>
              </a:rPr>
              <a:t/>
            </a:r>
            <a:br>
              <a:rPr lang="en-GB" sz="2000" b="1" dirty="0" smtClean="0">
                <a:solidFill>
                  <a:srgbClr val="002060"/>
                </a:solidFill>
              </a:rPr>
            </a:br>
            <a:endParaRPr lang="en-GB" sz="2000" b="1" dirty="0">
              <a:solidFill>
                <a:srgbClr val="002060"/>
              </a:solidFill>
            </a:endParaRPr>
          </a:p>
          <a:p>
            <a:r>
              <a:rPr lang="en-GB" sz="2000" b="1" dirty="0" smtClean="0">
                <a:solidFill>
                  <a:srgbClr val="002060"/>
                </a:solidFill>
              </a:rPr>
              <a:t>Move from de-risking for private investors to the sharing of risk and reward</a:t>
            </a:r>
          </a:p>
          <a:p>
            <a:endParaRPr lang="en-GB" dirty="0"/>
          </a:p>
          <a:p>
            <a:endParaRPr lang="en-GB" dirty="0"/>
          </a:p>
        </p:txBody>
      </p:sp>
      <p:cxnSp>
        <p:nvCxnSpPr>
          <p:cNvPr id="5" name="Straight Connector 4"/>
          <p:cNvCxnSpPr>
            <a:stCxn id="14339" idx="1"/>
          </p:cNvCxnSpPr>
          <p:nvPr/>
        </p:nvCxnSpPr>
        <p:spPr>
          <a:xfrm flipH="1" flipV="1">
            <a:off x="4322322" y="764705"/>
            <a:ext cx="537711" cy="2498212"/>
          </a:xfrm>
          <a:prstGeom prst="line">
            <a:avLst/>
          </a:prstGeom>
          <a:ln w="4445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4339" idx="1"/>
          </p:cNvCxnSpPr>
          <p:nvPr/>
        </p:nvCxnSpPr>
        <p:spPr>
          <a:xfrm flipH="1" flipV="1">
            <a:off x="3923928" y="2276873"/>
            <a:ext cx="936104" cy="986044"/>
          </a:xfrm>
          <a:prstGeom prst="line">
            <a:avLst/>
          </a:prstGeom>
          <a:ln w="4445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4339" idx="1"/>
          </p:cNvCxnSpPr>
          <p:nvPr/>
        </p:nvCxnSpPr>
        <p:spPr>
          <a:xfrm flipH="1">
            <a:off x="4067944" y="3262916"/>
            <a:ext cx="792088" cy="670140"/>
          </a:xfrm>
          <a:prstGeom prst="line">
            <a:avLst/>
          </a:prstGeom>
          <a:ln w="44450">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4339" idx="1"/>
          </p:cNvCxnSpPr>
          <p:nvPr/>
        </p:nvCxnSpPr>
        <p:spPr>
          <a:xfrm flipH="1">
            <a:off x="4067944" y="3262916"/>
            <a:ext cx="792088" cy="2614356"/>
          </a:xfrm>
          <a:prstGeom prst="line">
            <a:avLst/>
          </a:prstGeom>
          <a:ln w="44450">
            <a:solidFill>
              <a:srgbClr val="FF000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941864"/>
      </p:ext>
    </p:extLst>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204864"/>
            <a:ext cx="8496944" cy="1080120"/>
          </a:xfrm>
        </p:spPr>
        <p:txBody>
          <a:bodyPr/>
          <a:lstStyle/>
          <a:p>
            <a:r>
              <a:rPr lang="en-GB" sz="5400" b="1" dirty="0" smtClean="0"/>
              <a:t>So is Small </a:t>
            </a:r>
            <a:r>
              <a:rPr lang="en-GB" sz="5400" b="1" dirty="0"/>
              <a:t>s</a:t>
            </a:r>
            <a:r>
              <a:rPr lang="en-GB" sz="5400" b="1" dirty="0" smtClean="0"/>
              <a:t>till Beautiful? </a:t>
            </a:r>
            <a:endParaRPr lang="en-GB" sz="5400" b="1" dirty="0"/>
          </a:p>
        </p:txBody>
      </p:sp>
    </p:spTree>
    <p:extLst>
      <p:ext uri="{BB962C8B-B14F-4D97-AF65-F5344CB8AC3E}">
        <p14:creationId xmlns:p14="http://schemas.microsoft.com/office/powerpoint/2010/main" val="2370738905"/>
      </p:ext>
    </p:extLst>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88640"/>
            <a:ext cx="4405922" cy="3300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488828"/>
            <a:ext cx="4405922" cy="3300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472" y="2060848"/>
            <a:ext cx="4555232" cy="34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816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CEDECAP%20(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6780" y="467582"/>
            <a:ext cx="4144381" cy="276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roup wind u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32496" y="1721185"/>
            <a:ext cx="4104902" cy="3078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Kenya Nov 2008 03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9616" y="3542665"/>
            <a:ext cx="4024858" cy="3018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437895"/>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39" y="620689"/>
            <a:ext cx="7786687" cy="1858963"/>
          </a:xfrm>
        </p:spPr>
        <p:txBody>
          <a:bodyPr/>
          <a:lstStyle/>
          <a:p>
            <a:r>
              <a:rPr lang="en-GB" sz="5400" b="1" dirty="0" smtClean="0"/>
              <a:t>Technology Injustices</a:t>
            </a:r>
            <a:endParaRPr lang="en-GB" sz="5400" b="1" dirty="0"/>
          </a:p>
        </p:txBody>
      </p:sp>
      <p:sp>
        <p:nvSpPr>
          <p:cNvPr id="3" name="Content Placeholder 2"/>
          <p:cNvSpPr>
            <a:spLocks noGrp="1"/>
          </p:cNvSpPr>
          <p:nvPr>
            <p:ph idx="1"/>
          </p:nvPr>
        </p:nvSpPr>
        <p:spPr>
          <a:xfrm>
            <a:off x="900117" y="2010043"/>
            <a:ext cx="7786687" cy="719137"/>
          </a:xfrm>
        </p:spPr>
        <p:txBody>
          <a:bodyPr/>
          <a:lstStyle/>
          <a:p>
            <a:pPr marL="457200" indent="-457200">
              <a:buFont typeface="Arial" panose="020B0604020202020204" pitchFamily="34" charset="0"/>
              <a:buChar char="•"/>
            </a:pPr>
            <a:r>
              <a:rPr lang="en-GB" sz="4400" dirty="0" smtClean="0"/>
              <a:t>Access</a:t>
            </a:r>
          </a:p>
          <a:p>
            <a:pPr marL="457200" indent="-457200">
              <a:buFont typeface="Arial" panose="020B0604020202020204" pitchFamily="34" charset="0"/>
              <a:buChar char="•"/>
            </a:pPr>
            <a:r>
              <a:rPr lang="en-GB" sz="4400" dirty="0" smtClean="0"/>
              <a:t>Use</a:t>
            </a:r>
          </a:p>
          <a:p>
            <a:pPr marL="457200" indent="-457200">
              <a:buFont typeface="Arial" panose="020B0604020202020204" pitchFamily="34" charset="0"/>
              <a:buChar char="•"/>
            </a:pPr>
            <a:r>
              <a:rPr lang="en-GB" sz="4400" dirty="0" smtClean="0"/>
              <a:t>Innovation</a:t>
            </a:r>
            <a:endParaRPr lang="en-GB" sz="4400" dirty="0"/>
          </a:p>
        </p:txBody>
      </p:sp>
    </p:spTree>
    <p:extLst>
      <p:ext uri="{BB962C8B-B14F-4D97-AF65-F5344CB8AC3E}">
        <p14:creationId xmlns:p14="http://schemas.microsoft.com/office/powerpoint/2010/main" val="3556335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
                                            <p:txEl>
                                              <p:pRg st="1" end="1"/>
                                            </p:txEl>
                                          </p:spTgt>
                                        </p:tgtEl>
                                      </p:cBhvr>
                                    </p:animEffect>
                                    <p:set>
                                      <p:cBhvr>
                                        <p:cTn id="18" dur="1" fill="hold">
                                          <p:stCondLst>
                                            <p:cond delay="499"/>
                                          </p:stCondLst>
                                        </p:cTn>
                                        <p:tgtEl>
                                          <p:spTgt spid="3">
                                            <p:txEl>
                                              <p:pRg st="1" end="1"/>
                                            </p:txEl>
                                          </p:spTgt>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3">
                                            <p:txEl>
                                              <p:pRg st="2" end="2"/>
                                            </p:txEl>
                                          </p:spTgt>
                                        </p:tgtEl>
                                      </p:cBhvr>
                                    </p:animEffect>
                                    <p:set>
                                      <p:cBhvr>
                                        <p:cTn id="21"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581" y="269842"/>
            <a:ext cx="7786687" cy="1858963"/>
          </a:xfrm>
        </p:spPr>
        <p:txBody>
          <a:bodyPr/>
          <a:lstStyle/>
          <a:p>
            <a:endParaRPr lang="en-GB"/>
          </a:p>
        </p:txBody>
      </p:sp>
      <p:pic>
        <p:nvPicPr>
          <p:cNvPr id="19458"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4796"/>
            <a:ext cx="914740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0476" y="1119949"/>
            <a:ext cx="2767836"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40476" y="2992156"/>
            <a:ext cx="1831732" cy="1512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40476" y="4528707"/>
            <a:ext cx="1656184" cy="1944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5256586" y="255853"/>
            <a:ext cx="3456383"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6768752" y="947357"/>
            <a:ext cx="2304256" cy="4608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rot="1705958">
            <a:off x="2058621" y="620281"/>
            <a:ext cx="2337172" cy="3175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rot="20042266">
            <a:off x="4783645" y="1942406"/>
            <a:ext cx="1928416" cy="3360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rot="16882945">
            <a:off x="2105413" y="3123895"/>
            <a:ext cx="2307375" cy="3526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p:nvSpPr>
        <p:spPr>
          <a:xfrm>
            <a:off x="3935269" y="2920148"/>
            <a:ext cx="313204" cy="2160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p:cNvSpPr/>
          <p:nvPr/>
        </p:nvSpPr>
        <p:spPr>
          <a:xfrm>
            <a:off x="3638500" y="3729191"/>
            <a:ext cx="144016" cy="18002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40476" y="327860"/>
            <a:ext cx="5216110"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935270" y="1119946"/>
            <a:ext cx="1105293" cy="2016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7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04657" y="153203"/>
            <a:ext cx="3052049" cy="1867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696660" y="6160508"/>
            <a:ext cx="5072092"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1668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4" grpId="0" animBg="1"/>
      <p:bldP spid="15" grpId="0" animBg="1"/>
      <p:bldP spid="13" grpId="0" animBg="1"/>
      <p:bldP spid="16" grpId="0" animBg="1"/>
      <p:bldP spid="18"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100" y="1340768"/>
            <a:ext cx="1668661" cy="1084263"/>
          </a:xfrm>
        </p:spPr>
        <p:txBody>
          <a:bodyPr/>
          <a:lstStyle/>
          <a:p>
            <a:r>
              <a:rPr lang="en-GB" dirty="0" smtClean="0"/>
              <a:t>1879</a:t>
            </a:r>
            <a:endParaRPr lang="en-GB" dirty="0"/>
          </a:p>
        </p:txBody>
      </p:sp>
      <p:sp>
        <p:nvSpPr>
          <p:cNvPr id="10" name="Rectangle 9"/>
          <p:cNvSpPr/>
          <p:nvPr/>
        </p:nvSpPr>
        <p:spPr>
          <a:xfrm>
            <a:off x="5652122" y="260649"/>
            <a:ext cx="3456383"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00193" y="157999"/>
            <a:ext cx="3052049" cy="1867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3568" y="2132856"/>
            <a:ext cx="6096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4808364"/>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Community Energy Scotland">
  <a:themeElements>
    <a:clrScheme name="title slide -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slide - blu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slide -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slide -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slide -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slide -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slide -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slide -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slide -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slide -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slide -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slide -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slide -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slide -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yellow">
  <a:themeElements>
    <a:clrScheme name="yello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yellow">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yello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yello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yello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yello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yello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yello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yello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yello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yello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yello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yello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yello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red">
  <a:themeElements>
    <a:clrScheme name="r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ed">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final slide - thank you (blue)">
  <a:themeElements>
    <a:clrScheme name="final slide - thank you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inal slide - thank you (blu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 slide - thank you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l slide - thank you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inal slide - thank you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inal slide - thank you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inal slide - thank you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inal slide - thank you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inal slide - thank you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inal slide - thank you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inal slide - thank you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inal slide - thank you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inal slide - thank you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inal slide - thank you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final slide - thank you (magenta)">
  <a:themeElements>
    <a:clrScheme name="final slide - thank you (magen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inal slide - thank you (magenta)">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 slide - thank you (magen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l slide - thank you (magen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inal slide - thank you (magen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inal slide - thank you (magen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inal slide - thank you (magen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inal slide - thank you (magen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inal slide - thank you (magen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inal slide - thank you (magen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inal slide - thank you (magen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inal slide - thank you (magen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inal slide - thank you (magen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inal slide - thank you (magen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final slide - thank you (cyan)">
  <a:themeElements>
    <a:clrScheme name="final slide - thank you (cya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inal slide - thank you (cya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 slide - thank you (cya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l slide - thank you (cya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inal slide - thank you (cya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inal slide - thank you (cya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inal slide - thank you (cya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inal slide - thank you (cya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inal slide - thank you (cya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inal slide - thank you (cya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inal slide - thank you (cya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inal slide - thank you (cya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inal slide - thank you (cya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inal slide - thank you (cya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Community Energy Scotland">
  <a:themeElements>
    <a:clrScheme name="title slide -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slide - blu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slide -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slide -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slide -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slide -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slide -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slide -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slide -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slide -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slide -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slide -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slide -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slide -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Community Energy Scotland">
  <a:themeElements>
    <a:clrScheme name="title slide -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slide - blu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slide -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slide -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slide -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slide -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slide -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slide -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slide -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slide -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slide -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slide -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slide -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slide -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Community Energy Scotland">
  <a:themeElements>
    <a:clrScheme name="title slide -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slide - blu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slide -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slide -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slide -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slide -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slide -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slide -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slide -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slide -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slide -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slide -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slide -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slide -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Community Energy Scotland">
  <a:themeElements>
    <a:clrScheme name="title slide -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slide - blu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slide -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slide -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slide -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slide -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slide -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slide -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slide -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slide -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slide -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slide -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slide -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slide -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 - magenta">
  <a:themeElements>
    <a:clrScheme name="title slide - magen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slide - magenta">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slide - magen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slide - magen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slide - magen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slide - magen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slide - magen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slide - magen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slide - magen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slide - magen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slide - magen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slide - magen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slide - magen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slide - magen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slide - cyan">
  <a:themeElements>
    <a:clrScheme name="title slide - cya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slide - cya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slide - cya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slide - cya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slide - cya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slide - cya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slide - cya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slide - cya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slide - cya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slide - cya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slide - cya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slide - cya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slide - cya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slide - cya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ilac">
  <a:themeElements>
    <a:clrScheme name="lila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ila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ila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ila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ila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ila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ila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ila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ilac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ila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ila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ila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ila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ila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agenta">
  <a:themeElements>
    <a:clrScheme name="magen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genta">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gen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gen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gen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gen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gen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gen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gen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gen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gen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gen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gen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gen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ue">
  <a:themeElements>
    <a:clrScheme name="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u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light blue">
  <a:themeElements>
    <a:clrScheme name="light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ight blu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ight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ight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ight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ight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ight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ight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ight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ight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ight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ight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ight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ight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yan">
  <a:themeElements>
    <a:clrScheme name="cya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ya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ya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ya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ya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ya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ya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ya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ya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ya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ya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ya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ya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ya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green">
  <a:themeElements>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ree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12a91f62-aa11-4392-b3ac-70c1991e7747" ContentTypeId="0x010100E1D297E866C6A44F8EDB328FB4727B4F10" PreviousValue="false"/>
</file>

<file path=customXml/item3.xml><?xml version="1.0" encoding="utf-8"?>
<p:properties xmlns:p="http://schemas.microsoft.com/office/2006/metadata/properties" xmlns:xsi="http://www.w3.org/2001/XMLSchema-instance" xmlns:pc="http://schemas.microsoft.com/office/infopath/2007/PartnerControls">
  <documentManagement>
    <TaxCatchAll xmlns="873b80ed-a4d2-4d92-b672-2a420c26d9e1">
      <Value>24</Value>
      <Value>134</Value>
      <Value>1</Value>
      <Value>693</Value>
    </TaxCatchAll>
    <Location_x0020_AreaTaxHTField0 xmlns="873b80ed-a4d2-4d92-b672-2a420c26d9e1">
      <Terms xmlns="http://schemas.microsoft.com/office/infopath/2007/PartnerControls"/>
    </Location_x0020_AreaTaxHTField0>
    <OrgTaxHTField0 xmlns="873b80ed-a4d2-4d92-b672-2a420c26d9e1">
      <Terms xmlns="http://schemas.microsoft.com/office/infopath/2007/PartnerControls">
        <TermInfo xmlns="http://schemas.microsoft.com/office/infopath/2007/PartnerControls">
          <TermName xmlns="http://schemas.microsoft.com/office/infopath/2007/PartnerControls">Practa</TermName>
          <TermId xmlns="http://schemas.microsoft.com/office/infopath/2007/PartnerControls">fb2cde24-ea12-499f-ae1d-548cfe8a1dc6</TermId>
        </TermInfo>
      </Terms>
    </OrgTaxHTField0>
    <Document_x0020_StatusTaxHTField0 xmlns="873b80ed-a4d2-4d92-b672-2a420c26d9e1">
      <Terms xmlns="http://schemas.microsoft.com/office/infopath/2007/PartnerControls"/>
    </Document_x0020_StatusTaxHTField0>
    <UnitTaxHTField0 xmlns="873b80ed-a4d2-4d92-b672-2a420c26d9e1">
      <Terms xmlns="http://schemas.microsoft.com/office/infopath/2007/PartnerControls">
        <TermInfo xmlns="http://schemas.microsoft.com/office/infopath/2007/PartnerControls">
          <TermName xmlns="http://schemas.microsoft.com/office/infopath/2007/PartnerControls">CEO</TermName>
          <TermId xmlns="http://schemas.microsoft.com/office/infopath/2007/PartnerControls">5c66891f-8655-4f6e-9697-dbb9f2566f46</TermId>
        </TermInfo>
      </Terms>
    </UnitTaxHTField0>
    <Cal_YearTaxHTField0 xmlns="873b80ed-a4d2-4d92-b672-2a420c26d9e1">
      <Terms xmlns="http://schemas.microsoft.com/office/infopath/2007/PartnerControls">
        <TermInfo xmlns="http://schemas.microsoft.com/office/infopath/2007/PartnerControls">
          <TermName xmlns="http://schemas.microsoft.com/office/infopath/2007/PartnerControls">2015</TermName>
          <TermId xmlns="http://schemas.microsoft.com/office/infopath/2007/PartnerControls">75104875-eb9f-4001-9492-1462f27eff2a</TermId>
        </TermInfo>
      </Terms>
    </Cal_YearTaxHTField0>
    <Subject_x0020_TypeTaxHTField0 xmlns="873b80ed-a4d2-4d92-b672-2a420c26d9e1">
      <Terms xmlns="http://schemas.microsoft.com/office/infopath/2007/PartnerControls"/>
    </Subject_x0020_TypeTaxHTField0>
    <C_x002F_R_x0020_OfficeTaxHTField0 xmlns="873b80ed-a4d2-4d92-b672-2a420c26d9e1">
      <Terms xmlns="http://schemas.microsoft.com/office/infopath/2007/PartnerControls">
        <TermInfo xmlns="http://schemas.microsoft.com/office/infopath/2007/PartnerControls">
          <TermName xmlns="http://schemas.microsoft.com/office/infopath/2007/PartnerControls">UK</TermName>
          <TermId xmlns="http://schemas.microsoft.com/office/infopath/2007/PartnerControls">5ed35a90-2c37-47ee-b575-c9f90b896db7</TermId>
        </TermInfo>
      </Terms>
    </C_x002F_R_x0020_OfficeTaxHTField0>
    <Document_x0020_TypeTaxHTField0 xmlns="873b80ed-a4d2-4d92-b672-2a420c26d9e1">
      <Terms xmlns="http://schemas.microsoft.com/office/infopath/2007/PartnerControls"/>
    </Document_x0020_TypeTaxHTField0>
  </documentManagement>
</p:properties>
</file>

<file path=customXml/item4.xml><?xml version="1.0" encoding="utf-8"?>
<ct:contentTypeSchema xmlns:ct="http://schemas.microsoft.com/office/2006/metadata/contentType" xmlns:ma="http://schemas.microsoft.com/office/2006/metadata/properties/metaAttributes" ct:_="" ma:_="" ma:contentTypeName="CEO Documents" ma:contentTypeID="0x010100E1D297E866C6A44F8EDB328FB4727B4F1000D3FDF2ECBCE74C47BB15B1A5E061781E" ma:contentTypeVersion="18" ma:contentTypeDescription="CEO Directorate Documents" ma:contentTypeScope="" ma:versionID="59f06158234de60f4d7f60c91ed99dc6">
  <xsd:schema xmlns:xsd="http://www.w3.org/2001/XMLSchema" xmlns:xs="http://www.w3.org/2001/XMLSchema" xmlns:p="http://schemas.microsoft.com/office/2006/metadata/properties" xmlns:ns3="873b80ed-a4d2-4d92-b672-2a420c26d9e1" targetNamespace="http://schemas.microsoft.com/office/2006/metadata/properties" ma:root="true" ma:fieldsID="5f3cfbc9a472d9d0c6ccf8cb1037e8cb" ns3:_="">
    <xsd:import namespace="873b80ed-a4d2-4d92-b672-2a420c26d9e1"/>
    <xsd:element name="properties">
      <xsd:complexType>
        <xsd:sequence>
          <xsd:element name="documentManagement">
            <xsd:complexType>
              <xsd:all>
                <xsd:element ref="ns3:TaxCatchAll" minOccurs="0"/>
                <xsd:element ref="ns3:TaxCatchAllLabel" minOccurs="0"/>
                <xsd:element ref="ns3:Cal_YearTaxHTField0" minOccurs="0"/>
                <xsd:element ref="ns3:Location_x0020_AreaTaxHTField0" minOccurs="0"/>
                <xsd:element ref="ns3:Document_x0020_StatusTaxHTField0" minOccurs="0"/>
                <xsd:element ref="ns3:Document_x0020_TypeTaxHTField0" minOccurs="0"/>
                <xsd:element ref="ns3:Subject_x0020_TypeTaxHTField0" minOccurs="0"/>
                <xsd:element ref="ns3:C_x002F_R_x0020_OfficeTaxHTField0" minOccurs="0"/>
                <xsd:element ref="ns3:UnitTaxHTField0" minOccurs="0"/>
                <xsd:element ref="ns3:Org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3b80ed-a4d2-4d92-b672-2a420c26d9e1" elementFormDefault="qualified">
    <xsd:import namespace="http://schemas.microsoft.com/office/2006/documentManagement/types"/>
    <xsd:import namespace="http://schemas.microsoft.com/office/infopath/2007/PartnerControls"/>
    <xsd:element name="TaxCatchAll" ma:index="5" nillable="true" ma:displayName="Taxonomy Catch All Column" ma:description="" ma:hidden="true" ma:list="{952fcfe8-01ab-4496-b2a8-3ef05737fa79}" ma:internalName="TaxCatchAll" ma:showField="CatchAllData" ma:web="7d81d896-6574-4bdf-bd8f-eb142b437a1c">
      <xsd:complexType>
        <xsd:complexContent>
          <xsd:extension base="dms:MultiChoiceLookup">
            <xsd:sequence>
              <xsd:element name="Value" type="dms:Lookup" maxOccurs="unbounded" minOccurs="0" nillable="true"/>
            </xsd:sequence>
          </xsd:extension>
        </xsd:complexContent>
      </xsd:complexType>
    </xsd:element>
    <xsd:element name="TaxCatchAllLabel" ma:index="6" nillable="true" ma:displayName="Taxonomy Catch All Column1" ma:description="" ma:hidden="true" ma:list="{952fcfe8-01ab-4496-b2a8-3ef05737fa79}" ma:internalName="TaxCatchAllLabel" ma:readOnly="true" ma:showField="CatchAllDataLabel" ma:web="7d81d896-6574-4bdf-bd8f-eb142b437a1c">
      <xsd:complexType>
        <xsd:complexContent>
          <xsd:extension base="dms:MultiChoiceLookup">
            <xsd:sequence>
              <xsd:element name="Value" type="dms:Lookup" maxOccurs="unbounded" minOccurs="0" nillable="true"/>
            </xsd:sequence>
          </xsd:extension>
        </xsd:complexContent>
      </xsd:complexType>
    </xsd:element>
    <xsd:element name="Cal_YearTaxHTField0" ma:index="11" nillable="true" ma:taxonomy="true" ma:internalName="Cal_YearTaxHTField0" ma:taxonomyFieldName="Cal_Year" ma:displayName="Cal_Year" ma:default="645;#2013|073be135-ca53-4f8f-919b-e65cff8643c5" ma:fieldId="{64d1c937-c830-427b-8130-0f8e6956244b}" ma:sspId="12a91f62-aa11-4392-b3ac-70c1991e7747" ma:termSetId="699fce52-170a-4ee6-8f90-19a84b3d06fb" ma:anchorId="00000000-0000-0000-0000-000000000000" ma:open="false" ma:isKeyword="false">
      <xsd:complexType>
        <xsd:sequence>
          <xsd:element ref="pc:Terms" minOccurs="0" maxOccurs="1"/>
        </xsd:sequence>
      </xsd:complexType>
    </xsd:element>
    <xsd:element name="Location_x0020_AreaTaxHTField0" ma:index="13" nillable="true" ma:taxonomy="true" ma:internalName="Location_x0020_AreaTaxHTField0" ma:taxonomyFieldName="Location_x0020_Area" ma:displayName="Location Area" ma:default="" ma:fieldId="{29ced5a1-bc65-4d86-a8a9-e828c001a8bc}" ma:sspId="12a91f62-aa11-4392-b3ac-70c1991e7747" ma:termSetId="aa2de820-6208-4d61-b32b-d10bc8ce1885" ma:anchorId="00000000-0000-0000-0000-000000000000" ma:open="false" ma:isKeyword="false">
      <xsd:complexType>
        <xsd:sequence>
          <xsd:element ref="pc:Terms" minOccurs="0" maxOccurs="1"/>
        </xsd:sequence>
      </xsd:complexType>
    </xsd:element>
    <xsd:element name="Document_x0020_StatusTaxHTField0" ma:index="16" nillable="true" ma:taxonomy="true" ma:internalName="Document_x0020_StatusTaxHTField0" ma:taxonomyFieldName="Document_x0020_Status" ma:displayName="Document Status" ma:default="" ma:fieldId="{2c13bc83-8dfa-450d-8f0d-68a8510d10c5}" ma:sspId="12a91f62-aa11-4392-b3ac-70c1991e7747" ma:termSetId="237f2f0f-f747-430e-bbd3-41253a0c3026" ma:anchorId="00000000-0000-0000-0000-000000000000" ma:open="false" ma:isKeyword="false">
      <xsd:complexType>
        <xsd:sequence>
          <xsd:element ref="pc:Terms" minOccurs="0" maxOccurs="1"/>
        </xsd:sequence>
      </xsd:complexType>
    </xsd:element>
    <xsd:element name="Document_x0020_TypeTaxHTField0" ma:index="17" nillable="true" ma:taxonomy="true" ma:internalName="Document_x0020_TypeTaxHTField0" ma:taxonomyFieldName="Document_x0020_Type" ma:displayName="Document Type" ma:default="" ma:fieldId="{a37a3516-07ea-43fe-8c82-f733d108098d}" ma:sspId="12a91f62-aa11-4392-b3ac-70c1991e7747" ma:termSetId="114e84cf-c141-4b05-a465-0ab643f5b9d3" ma:anchorId="00000000-0000-0000-0000-000000000000" ma:open="true" ma:isKeyword="false">
      <xsd:complexType>
        <xsd:sequence>
          <xsd:element ref="pc:Terms" minOccurs="0" maxOccurs="1"/>
        </xsd:sequence>
      </xsd:complexType>
    </xsd:element>
    <xsd:element name="Subject_x0020_TypeTaxHTField0" ma:index="19" nillable="true" ma:taxonomy="true" ma:internalName="Subject_x0020_TypeTaxHTField0" ma:taxonomyFieldName="Subject_x0020_Type" ma:displayName="Subject Type" ma:default="" ma:fieldId="{fbc17906-7e27-4e24-a27e-20d6a21516bb}" ma:sspId="12a91f62-aa11-4392-b3ac-70c1991e7747" ma:termSetId="9a4cbea9-0e28-4966-958b-0e245356a945" ma:anchorId="00000000-0000-0000-0000-000000000000" ma:open="false" ma:isKeyword="false">
      <xsd:complexType>
        <xsd:sequence>
          <xsd:element ref="pc:Terms" minOccurs="0" maxOccurs="1"/>
        </xsd:sequence>
      </xsd:complexType>
    </xsd:element>
    <xsd:element name="C_x002F_R_x0020_OfficeTaxHTField0" ma:index="24" nillable="true" ma:taxonomy="true" ma:internalName="C_x002F_R_x0020_OfficeTaxHTField0" ma:taxonomyFieldName="C_x002F_R_x0020_Office" ma:displayName="Intl Office" ma:readOnly="false" ma:default="" ma:fieldId="{8848f214-cd0e-442a-a689-9b4cc6a08efe}" ma:sspId="12a91f62-aa11-4392-b3ac-70c1991e7747" ma:termSetId="d6e5477c-d444-4d42-94ee-d128c6305d41" ma:anchorId="00000000-0000-0000-0000-000000000000" ma:open="false" ma:isKeyword="false">
      <xsd:complexType>
        <xsd:sequence>
          <xsd:element ref="pc:Terms" minOccurs="0" maxOccurs="1"/>
        </xsd:sequence>
      </xsd:complexType>
    </xsd:element>
    <xsd:element name="UnitTaxHTField0" ma:index="25" nillable="true" ma:taxonomy="true" ma:internalName="UnitTaxHTField0" ma:taxonomyFieldName="Unit" ma:displayName="Unit" ma:readOnly="false" ma:default="" ma:fieldId="{884af58c-31a2-42e7-b9ef-4069aafacd0d}" ma:sspId="12a91f62-aa11-4392-b3ac-70c1991e7747" ma:termSetId="410eed34-8d91-4a35-9f65-e48bdcb83bd5" ma:anchorId="00000000-0000-0000-0000-000000000000" ma:open="false" ma:isKeyword="false">
      <xsd:complexType>
        <xsd:sequence>
          <xsd:element ref="pc:Terms" minOccurs="0" maxOccurs="1"/>
        </xsd:sequence>
      </xsd:complexType>
    </xsd:element>
    <xsd:element name="OrgTaxHTField0" ma:index="26" nillable="true" ma:taxonomy="true" ma:internalName="OrgTaxHTField0" ma:taxonomyFieldName="Org" ma:displayName="Org" ma:readOnly="false" ma:default="" ma:fieldId="{d7da38cc-d0b4-4efe-a9eb-04845b3c3202}" ma:sspId="12a91f62-aa11-4392-b3ac-70c1991e7747" ma:termSetId="93d714a2-c766-4798-baa7-8fee565e1736"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 ma:displayName="Author"/>
        <xsd:element ref="dcterms:created" minOccurs="0" maxOccurs="1"/>
        <xsd:element ref="dc:identifier" minOccurs="0" maxOccurs="1"/>
        <xsd:element name="contentType" minOccurs="0" maxOccurs="1" type="xsd:string" ma:index="1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3AC990-E852-4418-8FD6-1B124650AABB}">
  <ds:schemaRefs>
    <ds:schemaRef ds:uri="http://schemas.microsoft.com/sharepoint/v3/contenttype/forms"/>
  </ds:schemaRefs>
</ds:datastoreItem>
</file>

<file path=customXml/itemProps2.xml><?xml version="1.0" encoding="utf-8"?>
<ds:datastoreItem xmlns:ds="http://schemas.openxmlformats.org/officeDocument/2006/customXml" ds:itemID="{9E7C9549-5FC0-4341-88A2-BFC81533B124}">
  <ds:schemaRefs>
    <ds:schemaRef ds:uri="Microsoft.SharePoint.Taxonomy.ContentTypeSync"/>
  </ds:schemaRefs>
</ds:datastoreItem>
</file>

<file path=customXml/itemProps3.xml><?xml version="1.0" encoding="utf-8"?>
<ds:datastoreItem xmlns:ds="http://schemas.openxmlformats.org/officeDocument/2006/customXml" ds:itemID="{B62DAFC8-A020-46C7-BBC8-2865EDE66473}">
  <ds:schemaRefs>
    <ds:schemaRef ds:uri="http://purl.org/dc/terms/"/>
    <ds:schemaRef ds:uri="873b80ed-a4d2-4d92-b672-2a420c26d9e1"/>
    <ds:schemaRef ds:uri="http://schemas.microsoft.com/office/2006/metadata/properties"/>
    <ds:schemaRef ds:uri="http://schemas.openxmlformats.org/package/2006/metadata/core-properties"/>
    <ds:schemaRef ds:uri="http://schemas.microsoft.com/office/infopath/2007/PartnerControls"/>
    <ds:schemaRef ds:uri="http://purl.org/dc/dcmitype/"/>
    <ds:schemaRef ds:uri="http://schemas.microsoft.com/office/2006/documentManagement/types"/>
    <ds:schemaRef ds:uri="http://purl.org/dc/elements/1.1/"/>
    <ds:schemaRef ds:uri="http://www.w3.org/XML/1998/namespace"/>
  </ds:schemaRefs>
</ds:datastoreItem>
</file>

<file path=customXml/itemProps4.xml><?xml version="1.0" encoding="utf-8"?>
<ds:datastoreItem xmlns:ds="http://schemas.openxmlformats.org/officeDocument/2006/customXml" ds:itemID="{DC8D8309-22EB-4D29-887A-80DAACBE77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3b80ed-a4d2-4d92-b672-2a420c26d9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Community Energy Scotland</Template>
  <TotalTime>3758</TotalTime>
  <Words>3603</Words>
  <Application>Microsoft Office PowerPoint</Application>
  <PresentationFormat>On-screen Show (4:3)</PresentationFormat>
  <Paragraphs>398</Paragraphs>
  <Slides>66</Slides>
  <Notes>23</Notes>
  <HiddenSlides>0</HiddenSlides>
  <MMClips>0</MMClips>
  <ScaleCrop>false</ScaleCrop>
  <HeadingPairs>
    <vt:vector size="4" baseType="variant">
      <vt:variant>
        <vt:lpstr>Theme</vt:lpstr>
      </vt:variant>
      <vt:variant>
        <vt:i4>18</vt:i4>
      </vt:variant>
      <vt:variant>
        <vt:lpstr>Slide Titles</vt:lpstr>
      </vt:variant>
      <vt:variant>
        <vt:i4>66</vt:i4>
      </vt:variant>
    </vt:vector>
  </HeadingPairs>
  <TitlesOfParts>
    <vt:vector size="84" baseType="lpstr">
      <vt:lpstr>Community Energy Scotland</vt:lpstr>
      <vt:lpstr>title slide - magenta</vt:lpstr>
      <vt:lpstr>title slide - cyan</vt:lpstr>
      <vt:lpstr>lilac</vt:lpstr>
      <vt:lpstr>magenta</vt:lpstr>
      <vt:lpstr>blue</vt:lpstr>
      <vt:lpstr>light blue</vt:lpstr>
      <vt:lpstr>cyan</vt:lpstr>
      <vt:lpstr>green</vt:lpstr>
      <vt:lpstr>yellow</vt:lpstr>
      <vt:lpstr>red</vt:lpstr>
      <vt:lpstr>final slide - thank you (blue)</vt:lpstr>
      <vt:lpstr>final slide - thank you (magenta)</vt:lpstr>
      <vt:lpstr>final slide - thank you (cyan)</vt:lpstr>
      <vt:lpstr>1_Community Energy Scotland</vt:lpstr>
      <vt:lpstr>2_Community Energy Scotland</vt:lpstr>
      <vt:lpstr>3_Community Energy Scotland</vt:lpstr>
      <vt:lpstr>4_Community Energy Scotland</vt:lpstr>
      <vt:lpstr>Is Small still Beautiful?</vt:lpstr>
      <vt:lpstr>PowerPoint Presentation</vt:lpstr>
      <vt:lpstr>PowerPoint Presentation</vt:lpstr>
      <vt:lpstr>PowerPoint Presentation</vt:lpstr>
      <vt:lpstr>45 years on…</vt:lpstr>
      <vt:lpstr>PowerPoint Presentation</vt:lpstr>
      <vt:lpstr>Technology Injustices</vt:lpstr>
      <vt:lpstr>PowerPoint Presentation</vt:lpstr>
      <vt:lpstr>1879</vt:lpstr>
      <vt:lpstr>2015</vt:lpstr>
      <vt:lpstr>Finance- requirement vs available</vt:lpstr>
      <vt:lpstr>To achieve universal access to electricity by 2030 we need to invest $890 billion in new generating capacity as follows (i):</vt:lpstr>
      <vt:lpstr>Funding going to the wrong technology</vt:lpstr>
      <vt:lpstr>A choice is being made:</vt:lpstr>
      <vt:lpstr>PowerPoint Presentation</vt:lpstr>
      <vt:lpstr>PowerPoint Presentation</vt:lpstr>
      <vt:lpstr>30% of the world’s population lacks access to WHO’s list of essential medicines </vt:lpstr>
      <vt:lpstr>Most developing country farmers have no access to technical advice</vt:lpstr>
      <vt:lpstr>3.2 billion people in Africa and Asia lack internet access</vt:lpstr>
      <vt:lpstr>Technology Injustices</vt:lpstr>
      <vt:lpstr>An addiction to fossil fuels</vt:lpstr>
      <vt:lpstr>Misuse of antibiotics</vt:lpstr>
      <vt:lpstr>PowerPoint Presentation</vt:lpstr>
      <vt:lpstr>PowerPoint Presentation</vt:lpstr>
      <vt:lpstr>Destabilising the global food supply</vt:lpstr>
      <vt:lpstr>Since the 1900s, 75 % of plant genetic diversity has been lost as farmers worldwide have left their multiple local varieties for genetically uniform, high-yielding varieties.  </vt:lpstr>
      <vt:lpstr>PowerPoint Presentation</vt:lpstr>
      <vt:lpstr>Technology Injustices</vt:lpstr>
      <vt:lpstr>10/90 Gap today</vt:lpstr>
      <vt:lpstr>Weak market signals for R&amp;D on diseases of poverty</vt:lpstr>
      <vt:lpstr>But weak market signals for  new medicines in the US too!</vt:lpstr>
      <vt:lpstr>Agriculture R&amp;D – different sector, same story</vt:lpstr>
      <vt:lpstr>Renewable vs fossil fuel subsidy</vt:lpstr>
      <vt:lpstr>Governing Technology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Technology Justice</vt:lpstr>
      <vt:lpstr>So is Small still Beautiful? </vt:lpstr>
      <vt:lpstr>PowerPoint Presentation</vt:lpstr>
      <vt:lpstr>Access</vt:lpstr>
      <vt:lpstr>PowerPoint Presentation</vt:lpstr>
      <vt:lpstr>Access</vt:lpstr>
      <vt:lpstr>PowerPoint Presentation</vt:lpstr>
      <vt:lpstr>Access</vt:lpstr>
      <vt:lpstr>Finance- requirement vs available</vt:lpstr>
      <vt:lpstr>Subsidy?</vt:lpstr>
      <vt:lpstr>Use</vt:lpstr>
      <vt:lpstr>Choices</vt:lpstr>
      <vt:lpstr>Choices</vt:lpstr>
      <vt:lpstr>Choices</vt:lpstr>
      <vt:lpstr>Use</vt:lpstr>
      <vt:lpstr>PowerPoint Presentation</vt:lpstr>
      <vt:lpstr>Innovation</vt:lpstr>
      <vt:lpstr>PowerPoint Presentation</vt:lpstr>
      <vt:lpstr>Innovation</vt:lpstr>
      <vt:lpstr>PowerPoint Presentation</vt:lpstr>
      <vt:lpstr>Innovation</vt:lpstr>
      <vt:lpstr>PowerPoint Presentation</vt:lpstr>
      <vt:lpstr>So is Small still Beautiful?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Renewable Energy &amp; Poverty</dc:title>
  <dc:creator>Simon Trace</dc:creator>
  <cp:lastModifiedBy>Simon Trace</cp:lastModifiedBy>
  <cp:revision>182</cp:revision>
  <dcterms:created xsi:type="dcterms:W3CDTF">2014-12-08T12:06:48Z</dcterms:created>
  <dcterms:modified xsi:type="dcterms:W3CDTF">2016-09-02T19:45:51Z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ment">
    <vt:lpwstr/>
  </property>
  <property fmtid="{D5CDD505-2E9C-101B-9397-08002B2CF9AE}" pid="3" name="doctype">
    <vt:lpwstr>Powerpoint</vt:lpwstr>
  </property>
  <property fmtid="{D5CDD505-2E9C-101B-9397-08002B2CF9AE}" pid="4" name="Description0">
    <vt:lpwstr>Powerpoint template</vt:lpwstr>
  </property>
  <property fmtid="{D5CDD505-2E9C-101B-9397-08002B2CF9AE}" pid="5" name="Display Name">
    <vt:lpwstr>New Powerpoint</vt:lpwstr>
  </property>
  <property fmtid="{D5CDD505-2E9C-101B-9397-08002B2CF9AE}" pid="6" name="ContentTypeId">
    <vt:lpwstr>0x010100E1D297E866C6A44F8EDB328FB4727B4F1000D3FDF2ECBCE74C47BB15B1A5E061781E</vt:lpwstr>
  </property>
  <property fmtid="{D5CDD505-2E9C-101B-9397-08002B2CF9AE}" pid="7" name="Unit">
    <vt:lpwstr>134;#CEO|5c66891f-8655-4f6e-9697-dbb9f2566f46</vt:lpwstr>
  </property>
  <property fmtid="{D5CDD505-2E9C-101B-9397-08002B2CF9AE}" pid="8" name="Org">
    <vt:lpwstr>24;#Practa|fb2cde24-ea12-499f-ae1d-548cfe8a1dc6</vt:lpwstr>
  </property>
  <property fmtid="{D5CDD505-2E9C-101B-9397-08002B2CF9AE}" pid="9" name="Cal_Year">
    <vt:lpwstr>693;#2015|75104875-eb9f-4001-9492-1462f27eff2a</vt:lpwstr>
  </property>
  <property fmtid="{D5CDD505-2E9C-101B-9397-08002B2CF9AE}" pid="10" name="C/R Office">
    <vt:lpwstr>1;#UK|5ed35a90-2c37-47ee-b575-c9f90b896db7</vt:lpwstr>
  </property>
</Properties>
</file>