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56" r:id="rId3"/>
    <p:sldId id="266" r:id="rId4"/>
    <p:sldId id="262" r:id="rId5"/>
    <p:sldId id="267" r:id="rId6"/>
    <p:sldId id="272" r:id="rId7"/>
    <p:sldId id="269" r:id="rId8"/>
    <p:sldId id="258" r:id="rId9"/>
    <p:sldId id="271" r:id="rId10"/>
    <p:sldId id="270" r:id="rId11"/>
    <p:sldId id="277" r:id="rId12"/>
    <p:sldId id="257" r:id="rId13"/>
    <p:sldId id="278" r:id="rId14"/>
    <p:sldId id="279" r:id="rId15"/>
    <p:sldId id="275" r:id="rId16"/>
    <p:sldId id="264" r:id="rId17"/>
    <p:sldId id="260" r:id="rId18"/>
    <p:sldId id="273" r:id="rId19"/>
    <p:sldId id="274" r:id="rId20"/>
    <p:sldId id="263" r:id="rId21"/>
    <p:sldId id="281" r:id="rId22"/>
    <p:sldId id="282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D86"/>
    <a:srgbClr val="FFDB6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43D3C-2C0F-4D29-8C61-F106D7058B51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076E4-FAF6-423F-B06B-69D3E4FAD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6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A2CAE7-2A3A-4563-8432-222E02C3D6C5}" type="slidenum">
              <a:rPr lang="en-GB" altLang="en-US" sz="1000"/>
              <a:pPr/>
              <a:t>1</a:t>
            </a:fld>
            <a:endParaRPr lang="en-GB" altLang="en-US" sz="1000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5621338" y="0"/>
            <a:ext cx="4300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5621338" y="6451600"/>
            <a:ext cx="4300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GB" altLang="en-US" sz="1000" i="1"/>
              <a:t>52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6451600"/>
            <a:ext cx="4300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0" y="0"/>
            <a:ext cx="4300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271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72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99261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076E4-FAF6-423F-B06B-69D3E4FADBA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84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2D879-C723-4E06-9B3B-8AD4B41EB50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GB" altLang="en-US" sz="1000" i="1"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pPr defTabSz="762000"/>
            <a:endParaRPr lang="en-US" altLang="en-US"/>
          </a:p>
        </p:txBody>
      </p:sp>
      <p:sp>
        <p:nvSpPr>
          <p:cNvPr id="1331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9386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304FA8-C00F-4DFF-9CF2-8FCDA8462463}" type="slidenum">
              <a:rPr lang="en-GB" altLang="en-US" sz="1000"/>
              <a:pPr/>
              <a:t>5</a:t>
            </a:fld>
            <a:endParaRPr lang="en-GB" altLang="en-US" sz="10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59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A66D74-1F28-4794-852B-37ACA7FC8E5B}" type="slidenum">
              <a:rPr lang="en-GB" altLang="en-US" sz="1000"/>
              <a:pPr/>
              <a:t>7</a:t>
            </a:fld>
            <a:endParaRPr lang="en-GB" altLang="en-US" sz="1000"/>
          </a:p>
        </p:txBody>
      </p:sp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3908" name="Rectangle 3"/>
          <p:cNvSpPr>
            <a:spLocks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GB" altLang="en-US" sz="1000" i="1"/>
              <a:t>17</a:t>
            </a:r>
          </a:p>
        </p:txBody>
      </p:sp>
      <p:sp>
        <p:nvSpPr>
          <p:cNvPr id="123909" name="Rectangle 4"/>
          <p:cNvSpPr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3910" name="Rectangle 5"/>
          <p:cNvSpPr>
            <a:spLocks noChangeArrowheads="1"/>
          </p:cNvSpPr>
          <p:nvPr/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3911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3912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005570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FEE22E-D65D-4B33-91F4-39DEC952E311}" type="slidenum">
              <a:rPr lang="en-GB" altLang="en-US" sz="1000"/>
              <a:pPr/>
              <a:t>9</a:t>
            </a:fld>
            <a:endParaRPr lang="en-GB" altLang="en-US" sz="1000"/>
          </a:p>
        </p:txBody>
      </p:sp>
      <p:sp>
        <p:nvSpPr>
          <p:cNvPr id="122883" name="Rectangle 2"/>
          <p:cNvSpPr>
            <a:spLocks noChangeArrowheads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2884" name="Rectangle 3"/>
          <p:cNvSpPr>
            <a:spLocks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GB" altLang="en-US" sz="1000" i="1"/>
              <a:t>17</a:t>
            </a:r>
          </a:p>
        </p:txBody>
      </p:sp>
      <p:sp>
        <p:nvSpPr>
          <p:cNvPr id="122885" name="Rectangle 4"/>
          <p:cNvSpPr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2886" name="Rectangle 5"/>
          <p:cNvSpPr>
            <a:spLocks noChangeArrowheads="1"/>
          </p:cNvSpPr>
          <p:nvPr/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2887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888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10439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6B3D58-228F-4FB0-9F59-12C6DEE6EE31}" type="slidenum">
              <a:rPr lang="en-GB" altLang="en-US" sz="1000"/>
              <a:pPr/>
              <a:t>10</a:t>
            </a:fld>
            <a:endParaRPr lang="en-GB" altLang="en-US" sz="1000"/>
          </a:p>
        </p:txBody>
      </p:sp>
      <p:sp>
        <p:nvSpPr>
          <p:cNvPr id="124931" name="Rectangle 2"/>
          <p:cNvSpPr>
            <a:spLocks noChangeArrowheads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4932" name="Rectangle 3"/>
          <p:cNvSpPr>
            <a:spLocks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GB" altLang="en-US" sz="1000" i="1"/>
              <a:t>18</a:t>
            </a:r>
          </a:p>
        </p:txBody>
      </p:sp>
      <p:sp>
        <p:nvSpPr>
          <p:cNvPr id="124933" name="Rectangle 4"/>
          <p:cNvSpPr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4934" name="Rectangle 5"/>
          <p:cNvSpPr>
            <a:spLocks noChangeArrowheads="1"/>
          </p:cNvSpPr>
          <p:nvPr/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4935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4936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12853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C052F1F-A97D-486D-A34F-BB5BA6F32159}" type="slidenum">
              <a:rPr lang="en-GB" sz="1000"/>
              <a:pPr/>
              <a:t>17</a:t>
            </a:fld>
            <a:endParaRPr lang="en-GB" sz="10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0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13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9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38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436C2-3297-4AC5-AD11-E9226482A8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911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7F1509-93A6-4396-A3FE-CA239924E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22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2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29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49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888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52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1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16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97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A7326-D049-457B-886F-2DE194AED3EE}" type="datetimeFigureOut">
              <a:rPr lang="en-GB" smtClean="0"/>
              <a:t>03/10/2016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6103C-F09A-488F-9A3F-138BE4A9A5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0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hyperlink" Target="http://www.sma.de/en/products/solarinverters/sunny-boy-3600-5000-smart-energy.html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cid:image001.jpg@01CFB700.E798AF60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CFT0529_06314425127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1B677.24B5E940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38100" y="38100"/>
            <a:ext cx="9066213" cy="678021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75" name="Picture 9" descr="winterroo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4624" y="0"/>
            <a:ext cx="10729192" cy="7549797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8100" y="-19050"/>
            <a:ext cx="7486228" cy="584775"/>
          </a:xfrm>
          <a:prstGeom prst="rect">
            <a:avLst/>
          </a:prstGeom>
          <a:gradFill flip="none" rotWithShape="1">
            <a:gsLst>
              <a:gs pos="0">
                <a:srgbClr val="FFDB69">
                  <a:tint val="66000"/>
                  <a:satMod val="160000"/>
                </a:srgbClr>
              </a:gs>
              <a:gs pos="50000">
                <a:srgbClr val="FFDB69">
                  <a:tint val="44500"/>
                  <a:satMod val="160000"/>
                </a:srgbClr>
              </a:gs>
              <a:gs pos="100000">
                <a:srgbClr val="FFDB69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 The </a:t>
            </a:r>
            <a:r>
              <a:rPr lang="en-GB" sz="3200" b="1" dirty="0">
                <a:solidFill>
                  <a:schemeClr val="tx2"/>
                </a:solidFill>
                <a:cs typeface="Courier New" panose="02070309020205020404" pitchFamily="49" charset="0"/>
              </a:rPr>
              <a:t>Solar</a:t>
            </a:r>
            <a:r>
              <a:rPr lang="en-GB" sz="3200" b="1" dirty="0">
                <a:solidFill>
                  <a:schemeClr val="tx2"/>
                </a:solidFill>
              </a:rPr>
              <a:t> - Eco - Dream Home / Life - 1995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7362310" y="80451"/>
            <a:ext cx="2106234" cy="2052405"/>
          </a:xfrm>
          <a:prstGeom prst="cloudCallout">
            <a:avLst>
              <a:gd name="adj1" fmla="val -195868"/>
              <a:gd name="adj2" fmla="val 80347"/>
            </a:avLst>
          </a:prstGeom>
          <a:solidFill>
            <a:srgbClr val="FFD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Why</a:t>
            </a:r>
          </a:p>
          <a:p>
            <a:pPr algn="ctr"/>
            <a:r>
              <a:rPr lang="en-GB" sz="60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0426580"/>
      </p:ext>
    </p:extLst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75782" name="Object 6"/>
          <p:cNvGraphicFramePr>
            <a:graphicFrameLocks/>
          </p:cNvGraphicFramePr>
          <p:nvPr/>
        </p:nvGraphicFramePr>
        <p:xfrm>
          <a:off x="304800" y="225425"/>
          <a:ext cx="8818563" cy="661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Image" r:id="rId4" imgW="6092015" imgH="4571429" progId="Photoshop.Image.3">
                  <p:embed/>
                </p:oleObj>
              </mc:Choice>
              <mc:Fallback>
                <p:oleObj name="Image" r:id="rId4" imgW="6092015" imgH="4571429" progId="Photoshop.Image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5425"/>
                        <a:ext cx="8818563" cy="6615113"/>
                      </a:xfrm>
                      <a:prstGeom prst="rect">
                        <a:avLst/>
                      </a:prstGeom>
                      <a:solidFill>
                        <a:srgbClr val="7878DE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0"/>
            <a:ext cx="8382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8304213" y="1588"/>
            <a:ext cx="838200" cy="6856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5" name="TextBox 8"/>
          <p:cNvSpPr txBox="1">
            <a:spLocks noChangeArrowheads="1"/>
          </p:cNvSpPr>
          <p:nvPr/>
        </p:nvSpPr>
        <p:spPr bwMode="auto">
          <a:xfrm>
            <a:off x="2722563" y="4581525"/>
            <a:ext cx="10572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Radiator</a:t>
            </a:r>
          </a:p>
        </p:txBody>
      </p:sp>
      <p:sp>
        <p:nvSpPr>
          <p:cNvPr id="75786" name="TextBox 9"/>
          <p:cNvSpPr txBox="1">
            <a:spLocks noChangeArrowheads="1"/>
          </p:cNvSpPr>
          <p:nvPr/>
        </p:nvSpPr>
        <p:spPr bwMode="auto">
          <a:xfrm>
            <a:off x="2268538" y="1690688"/>
            <a:ext cx="10556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Radiator</a:t>
            </a:r>
          </a:p>
        </p:txBody>
      </p:sp>
      <p:sp>
        <p:nvSpPr>
          <p:cNvPr id="75787" name="Rectangle 10"/>
          <p:cNvSpPr>
            <a:spLocks noChangeArrowheads="1"/>
          </p:cNvSpPr>
          <p:nvPr/>
        </p:nvSpPr>
        <p:spPr bwMode="auto">
          <a:xfrm>
            <a:off x="3851275" y="4446588"/>
            <a:ext cx="87313" cy="914400"/>
          </a:xfrm>
          <a:prstGeom prst="rect">
            <a:avLst/>
          </a:prstGeom>
          <a:solidFill>
            <a:srgbClr val="FF33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8" name="Rectangle 11"/>
          <p:cNvSpPr>
            <a:spLocks noChangeArrowheads="1"/>
          </p:cNvSpPr>
          <p:nvPr/>
        </p:nvSpPr>
        <p:spPr bwMode="auto">
          <a:xfrm>
            <a:off x="3341688" y="1419225"/>
            <a:ext cx="85725" cy="914400"/>
          </a:xfrm>
          <a:prstGeom prst="rect">
            <a:avLst/>
          </a:prstGeom>
          <a:solidFill>
            <a:srgbClr val="FF33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9" name="TextBox 12"/>
          <p:cNvSpPr txBox="1">
            <a:spLocks noChangeArrowheads="1"/>
          </p:cNvSpPr>
          <p:nvPr/>
        </p:nvSpPr>
        <p:spPr bwMode="auto">
          <a:xfrm>
            <a:off x="604837" y="-27384"/>
            <a:ext cx="7932737" cy="584775"/>
          </a:xfrm>
          <a:prstGeom prst="rect">
            <a:avLst/>
          </a:prstGeom>
          <a:solidFill>
            <a:srgbClr val="FEED8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Ventilation Strategies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5513" y="2924175"/>
            <a:ext cx="1985962" cy="708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latin typeface="Calibri" pitchFamily="34" charset="0"/>
                <a:cs typeface="Arial" pitchFamily="34" charset="0"/>
              </a:rPr>
              <a:t>Stack Ventilation </a:t>
            </a:r>
          </a:p>
          <a:p>
            <a:pPr>
              <a:defRPr/>
            </a:pPr>
            <a:r>
              <a:rPr lang="en-GB" sz="2000" dirty="0">
                <a:latin typeface="Calibri" pitchFamily="34" charset="0"/>
                <a:cs typeface="Arial" pitchFamily="34" charset="0"/>
              </a:rPr>
              <a:t>In Hot Spells </a:t>
            </a:r>
          </a:p>
        </p:txBody>
      </p:sp>
      <p:sp>
        <p:nvSpPr>
          <p:cNvPr id="15" name="Left Arrow 14"/>
          <p:cNvSpPr/>
          <p:nvPr/>
        </p:nvSpPr>
        <p:spPr bwMode="auto">
          <a:xfrm>
            <a:off x="2174875" y="3860800"/>
            <a:ext cx="4632325" cy="904875"/>
          </a:xfrm>
          <a:prstGeom prst="lef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GB" sz="2000" dirty="0">
                <a:latin typeface="Calibri" pitchFamily="34" charset="0"/>
              </a:rPr>
              <a:t>Good Cross ventilation flow</a:t>
            </a:r>
          </a:p>
        </p:txBody>
      </p:sp>
      <p:sp>
        <p:nvSpPr>
          <p:cNvPr id="75792" name="Left Arrow 2"/>
          <p:cNvSpPr>
            <a:spLocks noChangeArrowheads="1"/>
          </p:cNvSpPr>
          <p:nvPr/>
        </p:nvSpPr>
        <p:spPr bwMode="auto">
          <a:xfrm>
            <a:off x="6659563" y="2276475"/>
            <a:ext cx="1368425" cy="720725"/>
          </a:xfrm>
          <a:prstGeom prst="leftArrow">
            <a:avLst>
              <a:gd name="adj1" fmla="val 50000"/>
              <a:gd name="adj2" fmla="val 49963"/>
            </a:avLst>
          </a:prstGeom>
          <a:solidFill>
            <a:srgbClr val="FF33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>
                <a:latin typeface="Calibri" panose="020F0502020204030204" pitchFamily="34" charset="0"/>
              </a:rPr>
              <a:t>Winter</a:t>
            </a:r>
          </a:p>
        </p:txBody>
      </p:sp>
      <p:sp>
        <p:nvSpPr>
          <p:cNvPr id="18" name="Left Arrow 17"/>
          <p:cNvSpPr/>
          <p:nvPr/>
        </p:nvSpPr>
        <p:spPr bwMode="auto">
          <a:xfrm>
            <a:off x="6634163" y="1155700"/>
            <a:ext cx="1670050" cy="720725"/>
          </a:xfrm>
          <a:prstGeom prst="lef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GB" sz="2000" dirty="0">
                <a:latin typeface="Calibri" pitchFamily="34" charset="0"/>
              </a:rPr>
              <a:t>Summer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838200" y="5160963"/>
            <a:ext cx="1687513" cy="78898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GB" sz="2000" dirty="0">
                <a:latin typeface="Calibri" pitchFamily="34" charset="0"/>
              </a:rPr>
              <a:t>Hot Spell</a:t>
            </a:r>
          </a:p>
        </p:txBody>
      </p:sp>
      <p:sp>
        <p:nvSpPr>
          <p:cNvPr id="20" name="Right Arrow 19"/>
          <p:cNvSpPr/>
          <p:nvPr/>
        </p:nvSpPr>
        <p:spPr bwMode="auto">
          <a:xfrm>
            <a:off x="838200" y="1296988"/>
            <a:ext cx="1687513" cy="78898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GB" sz="2000" dirty="0">
                <a:latin typeface="Calibri" pitchFamily="34" charset="0"/>
              </a:rPr>
              <a:t>Hot Spell</a:t>
            </a:r>
          </a:p>
        </p:txBody>
      </p:sp>
      <p:sp>
        <p:nvSpPr>
          <p:cNvPr id="5" name="Up Arrow 4"/>
          <p:cNvSpPr/>
          <p:nvPr/>
        </p:nvSpPr>
        <p:spPr bwMode="auto">
          <a:xfrm>
            <a:off x="4572000" y="2738438"/>
            <a:ext cx="484188" cy="97790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8537575" y="44450"/>
            <a:ext cx="371475" cy="6740525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>
              <a:defRPr/>
            </a:pPr>
            <a:endParaRPr lang="en-GB" sz="18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COOLED</a:t>
            </a:r>
          </a:p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 AIR </a:t>
            </a:r>
          </a:p>
          <a:p>
            <a:pPr>
              <a:defRPr/>
            </a:pPr>
            <a:endParaRPr lang="en-GB" sz="18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FROM GARDEN</a:t>
            </a:r>
          </a:p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3363" y="60325"/>
            <a:ext cx="371475" cy="6738938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>
              <a:defRPr/>
            </a:pPr>
            <a:endParaRPr lang="en-GB" sz="18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COOLED</a:t>
            </a:r>
          </a:p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 AIR </a:t>
            </a:r>
          </a:p>
          <a:p>
            <a:pPr>
              <a:defRPr/>
            </a:pPr>
            <a:endParaRPr lang="en-GB" sz="18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FROM GARDEN</a:t>
            </a:r>
          </a:p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5799" name="TextBox 23"/>
          <p:cNvSpPr txBox="1">
            <a:spLocks noChangeArrowheads="1"/>
          </p:cNvSpPr>
          <p:nvPr/>
        </p:nvSpPr>
        <p:spPr bwMode="auto">
          <a:xfrm>
            <a:off x="5195888" y="1860550"/>
            <a:ext cx="137795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Warm Flue </a:t>
            </a:r>
          </a:p>
        </p:txBody>
      </p:sp>
      <p:sp>
        <p:nvSpPr>
          <p:cNvPr id="75800" name="Flowchart: Merge 24"/>
          <p:cNvSpPr>
            <a:spLocks noChangeArrowheads="1"/>
          </p:cNvSpPr>
          <p:nvPr/>
        </p:nvSpPr>
        <p:spPr bwMode="auto">
          <a:xfrm>
            <a:off x="5384800" y="2389188"/>
            <a:ext cx="517525" cy="407987"/>
          </a:xfrm>
          <a:prstGeom prst="flowChartMerge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687185"/>
      </p:ext>
    </p:extLst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2588" y="1970088"/>
            <a:ext cx="3548062" cy="3616325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Much Extra Energy Needed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4381500" y="2592388"/>
            <a:ext cx="2292350" cy="2211387"/>
          </a:xfrm>
          <a:prstGeom prst="rect">
            <a:avLst/>
          </a:prstGeom>
          <a:solidFill>
            <a:srgbClr val="F0CB6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1200" b="1">
                <a:latin typeface="Arial" panose="020B0604020202020204" pitchFamily="34" charset="0"/>
              </a:rPr>
              <a:t>Some Extra Energy Needed</a:t>
            </a: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7240588" y="2968625"/>
            <a:ext cx="1344612" cy="1316038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992188" y="5842000"/>
            <a:ext cx="1836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Building </a:t>
            </a:r>
          </a:p>
        </p:txBody>
      </p:sp>
      <p:sp>
        <p:nvSpPr>
          <p:cNvPr id="134150" name="TextBox 6"/>
          <p:cNvSpPr txBox="1">
            <a:spLocks noChangeArrowheads="1"/>
          </p:cNvSpPr>
          <p:nvPr/>
        </p:nvSpPr>
        <p:spPr bwMode="auto">
          <a:xfrm>
            <a:off x="4554538" y="5786438"/>
            <a:ext cx="2079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So/So Building </a:t>
            </a:r>
          </a:p>
        </p:txBody>
      </p:sp>
      <p:sp>
        <p:nvSpPr>
          <p:cNvPr id="134151" name="TextBox 7"/>
          <p:cNvSpPr txBox="1">
            <a:spLocks noChangeArrowheads="1"/>
          </p:cNvSpPr>
          <p:nvPr/>
        </p:nvSpPr>
        <p:spPr bwMode="auto">
          <a:xfrm>
            <a:off x="6956425" y="5756275"/>
            <a:ext cx="2020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Building </a:t>
            </a:r>
          </a:p>
        </p:txBody>
      </p:sp>
      <p:cxnSp>
        <p:nvCxnSpPr>
          <p:cNvPr id="134152" name="Straight Arrow Connector 2"/>
          <p:cNvCxnSpPr>
            <a:cxnSpLocks noChangeShapeType="1"/>
          </p:cNvCxnSpPr>
          <p:nvPr/>
        </p:nvCxnSpPr>
        <p:spPr bwMode="auto">
          <a:xfrm>
            <a:off x="150813" y="2982913"/>
            <a:ext cx="8826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53" name="Straight Arrow Connector 8"/>
          <p:cNvCxnSpPr>
            <a:cxnSpLocks noChangeShapeType="1"/>
          </p:cNvCxnSpPr>
          <p:nvPr/>
        </p:nvCxnSpPr>
        <p:spPr bwMode="auto">
          <a:xfrm>
            <a:off x="150813" y="4298950"/>
            <a:ext cx="88265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154" name="TextBox 10"/>
          <p:cNvSpPr txBox="1">
            <a:spLocks noChangeArrowheads="1"/>
          </p:cNvSpPr>
          <p:nvPr/>
        </p:nvSpPr>
        <p:spPr bwMode="auto">
          <a:xfrm>
            <a:off x="7177088" y="1930400"/>
            <a:ext cx="2017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Limit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Local Climate </a:t>
            </a:r>
          </a:p>
        </p:txBody>
      </p:sp>
      <p:sp>
        <p:nvSpPr>
          <p:cNvPr id="134155" name="TextBox 19"/>
          <p:cNvSpPr txBox="1">
            <a:spLocks noChangeArrowheads="1"/>
          </p:cNvSpPr>
          <p:nvPr/>
        </p:nvSpPr>
        <p:spPr bwMode="auto">
          <a:xfrm>
            <a:off x="7210425" y="4746625"/>
            <a:ext cx="1954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Limit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Local Climate</a:t>
            </a:r>
          </a:p>
        </p:txBody>
      </p:sp>
      <p:cxnSp>
        <p:nvCxnSpPr>
          <p:cNvPr id="134156" name="Straight Arrow Connector 12"/>
          <p:cNvCxnSpPr>
            <a:cxnSpLocks noChangeShapeType="1"/>
          </p:cNvCxnSpPr>
          <p:nvPr/>
        </p:nvCxnSpPr>
        <p:spPr bwMode="auto">
          <a:xfrm>
            <a:off x="7232650" y="2211388"/>
            <a:ext cx="7938" cy="7302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57" name="Straight Arrow Connector 16"/>
          <p:cNvCxnSpPr>
            <a:cxnSpLocks noChangeShapeType="1"/>
          </p:cNvCxnSpPr>
          <p:nvPr/>
        </p:nvCxnSpPr>
        <p:spPr bwMode="auto">
          <a:xfrm flipV="1">
            <a:off x="7254875" y="4325938"/>
            <a:ext cx="0" cy="9826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158" name="TextBox 1"/>
          <p:cNvSpPr txBox="1">
            <a:spLocks noChangeArrowheads="1"/>
          </p:cNvSpPr>
          <p:nvPr/>
        </p:nvSpPr>
        <p:spPr bwMode="auto">
          <a:xfrm>
            <a:off x="1841500" y="3409950"/>
            <a:ext cx="656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alibri" panose="020F0502020204030204" pitchFamily="34" charset="0"/>
              </a:rPr>
              <a:t>Acceptable Amplitude for a Good Building</a:t>
            </a:r>
          </a:p>
        </p:txBody>
      </p:sp>
      <p:sp>
        <p:nvSpPr>
          <p:cNvPr id="134159" name="Up-Down Arrow 4"/>
          <p:cNvSpPr>
            <a:spLocks noChangeArrowheads="1"/>
          </p:cNvSpPr>
          <p:nvPr/>
        </p:nvSpPr>
        <p:spPr bwMode="auto">
          <a:xfrm>
            <a:off x="889000" y="3044825"/>
            <a:ext cx="484188" cy="1216025"/>
          </a:xfrm>
          <a:prstGeom prst="upDownArrow">
            <a:avLst>
              <a:gd name="adj1" fmla="val 50000"/>
              <a:gd name="adj2" fmla="val 50043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4160" name="Freeform 2"/>
          <p:cNvSpPr>
            <a:spLocks/>
          </p:cNvSpPr>
          <p:nvPr/>
        </p:nvSpPr>
        <p:spPr bwMode="auto">
          <a:xfrm>
            <a:off x="425450" y="2976563"/>
            <a:ext cx="8482013" cy="1292225"/>
          </a:xfrm>
          <a:custGeom>
            <a:avLst/>
            <a:gdLst>
              <a:gd name="T0" fmla="*/ 0 w 2749"/>
              <a:gd name="T1" fmla="*/ 2147483646 h 358"/>
              <a:gd name="T2" fmla="*/ 2147483646 w 2749"/>
              <a:gd name="T3" fmla="*/ 2147483646 h 358"/>
              <a:gd name="T4" fmla="*/ 2147483646 w 2749"/>
              <a:gd name="T5" fmla="*/ 2147483646 h 358"/>
              <a:gd name="T6" fmla="*/ 2147483646 w 2749"/>
              <a:gd name="T7" fmla="*/ 2147483646 h 358"/>
              <a:gd name="T8" fmla="*/ 2147483646 w 2749"/>
              <a:gd name="T9" fmla="*/ 2147483646 h 358"/>
              <a:gd name="T10" fmla="*/ 2147483646 w 2749"/>
              <a:gd name="T11" fmla="*/ 2147483646 h 3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49" h="358">
                <a:moveTo>
                  <a:pt x="0" y="54"/>
                </a:moveTo>
                <a:cubicBezTo>
                  <a:pt x="87" y="96"/>
                  <a:pt x="341" y="313"/>
                  <a:pt x="515" y="306"/>
                </a:cubicBezTo>
                <a:cubicBezTo>
                  <a:pt x="689" y="299"/>
                  <a:pt x="858" y="12"/>
                  <a:pt x="1045" y="9"/>
                </a:cubicBezTo>
                <a:cubicBezTo>
                  <a:pt x="1231" y="7"/>
                  <a:pt x="1423" y="290"/>
                  <a:pt x="1634" y="291"/>
                </a:cubicBezTo>
                <a:cubicBezTo>
                  <a:pt x="1844" y="291"/>
                  <a:pt x="2124" y="0"/>
                  <a:pt x="2310" y="11"/>
                </a:cubicBezTo>
                <a:cubicBezTo>
                  <a:pt x="2496" y="22"/>
                  <a:pt x="2658" y="286"/>
                  <a:pt x="2749" y="358"/>
                </a:cubicBezTo>
              </a:path>
            </a:pathLst>
          </a:cu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4161" name="Freeform 9"/>
          <p:cNvSpPr>
            <a:spLocks/>
          </p:cNvSpPr>
          <p:nvPr/>
        </p:nvSpPr>
        <p:spPr bwMode="auto">
          <a:xfrm>
            <a:off x="503238" y="1930400"/>
            <a:ext cx="7908925" cy="3911600"/>
          </a:xfrm>
          <a:custGeom>
            <a:avLst/>
            <a:gdLst>
              <a:gd name="T0" fmla="*/ 0 w 3426"/>
              <a:gd name="T1" fmla="*/ 2147483646 h 2700"/>
              <a:gd name="T2" fmla="*/ 2147483646 w 3426"/>
              <a:gd name="T3" fmla="*/ 2147483646 h 2700"/>
              <a:gd name="T4" fmla="*/ 2147483646 w 3426"/>
              <a:gd name="T5" fmla="*/ 2147483646 h 2700"/>
              <a:gd name="T6" fmla="*/ 2147483646 w 3426"/>
              <a:gd name="T7" fmla="*/ 2147483646 h 2700"/>
              <a:gd name="T8" fmla="*/ 2147483646 w 3426"/>
              <a:gd name="T9" fmla="*/ 2147483646 h 2700"/>
              <a:gd name="T10" fmla="*/ 2147483646 w 3426"/>
              <a:gd name="T11" fmla="*/ 2147483646 h 27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26" h="2700">
                <a:moveTo>
                  <a:pt x="0" y="1891"/>
                </a:moveTo>
                <a:cubicBezTo>
                  <a:pt x="56" y="1974"/>
                  <a:pt x="180" y="2700"/>
                  <a:pt x="336" y="2391"/>
                </a:cubicBezTo>
                <a:cubicBezTo>
                  <a:pt x="492" y="2082"/>
                  <a:pt x="692" y="29"/>
                  <a:pt x="937" y="35"/>
                </a:cubicBezTo>
                <a:cubicBezTo>
                  <a:pt x="1182" y="41"/>
                  <a:pt x="1507" y="2437"/>
                  <a:pt x="1807" y="2433"/>
                </a:cubicBezTo>
                <a:cubicBezTo>
                  <a:pt x="2106" y="2428"/>
                  <a:pt x="2463" y="0"/>
                  <a:pt x="2732" y="6"/>
                </a:cubicBezTo>
                <a:cubicBezTo>
                  <a:pt x="3002" y="11"/>
                  <a:pt x="3282" y="1955"/>
                  <a:pt x="3426" y="2468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4162" name="Rectangle 1"/>
          <p:cNvSpPr>
            <a:spLocks noChangeArrowheads="1"/>
          </p:cNvSpPr>
          <p:nvPr/>
        </p:nvSpPr>
        <p:spPr bwMode="auto">
          <a:xfrm>
            <a:off x="7138988" y="3400425"/>
            <a:ext cx="1547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panose="020F0502020204030204" pitchFamily="34" charset="0"/>
              </a:rPr>
              <a:t>No Extra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panose="020F0502020204030204" pitchFamily="34" charset="0"/>
              </a:rPr>
              <a:t>Energy Needed</a:t>
            </a:r>
          </a:p>
        </p:txBody>
      </p:sp>
      <p:sp>
        <p:nvSpPr>
          <p:cNvPr id="1341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solidFill>
            <a:srgbClr val="FEED86"/>
          </a:solidFill>
        </p:spPr>
        <p:txBody>
          <a:bodyPr/>
          <a:lstStyle/>
          <a:p>
            <a:pPr algn="ctr"/>
            <a:r>
              <a:rPr lang="en-GB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GB" alt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Loads, Costs and Impacts </a:t>
            </a:r>
            <a:r>
              <a:rPr lang="en-GB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Vary in       </a:t>
            </a:r>
            <a:br>
              <a:rPr lang="en-GB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Different Level 1 Buildings </a:t>
            </a:r>
          </a:p>
        </p:txBody>
      </p:sp>
    </p:spTree>
    <p:extLst>
      <p:ext uri="{BB962C8B-B14F-4D97-AF65-F5344CB8AC3E}">
        <p14:creationId xmlns:p14="http://schemas.microsoft.com/office/powerpoint/2010/main" val="158859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07-12-H69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788024" y="1628800"/>
            <a:ext cx="360040" cy="1914512"/>
          </a:xfrm>
          <a:prstGeom prst="down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67544" y="764704"/>
            <a:ext cx="7416824" cy="461665"/>
          </a:xfrm>
          <a:prstGeom prst="rect">
            <a:avLst/>
          </a:prstGeom>
          <a:solidFill>
            <a:srgbClr val="FEED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THE OXFORD ECOHOUSE - A WELL BEHAVED BUILDING </a:t>
            </a:r>
          </a:p>
        </p:txBody>
      </p:sp>
    </p:spTree>
    <p:extLst>
      <p:ext uri="{BB962C8B-B14F-4D97-AF65-F5344CB8AC3E}">
        <p14:creationId xmlns:p14="http://schemas.microsoft.com/office/powerpoint/2010/main" val="59458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>
          <a:xfrm>
            <a:off x="-39688" y="-14288"/>
            <a:ext cx="9266238" cy="765176"/>
          </a:xfrm>
          <a:solidFill>
            <a:srgbClr val="FEED86"/>
          </a:solidFill>
        </p:spPr>
        <p:txBody>
          <a:bodyPr/>
          <a:lstStyle/>
          <a:p>
            <a:pPr algn="ctr"/>
            <a:r>
              <a:rPr lang="en-GB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LEVEL 2: </a:t>
            </a:r>
            <a:r>
              <a:rPr lang="en-GB" alt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OPPORTUNTIES </a:t>
            </a:r>
          </a:p>
        </p:txBody>
      </p:sp>
      <p:sp>
        <p:nvSpPr>
          <p:cNvPr id="135171" name="TextBox 8"/>
          <p:cNvSpPr txBox="1">
            <a:spLocks noChangeArrowheads="1"/>
          </p:cNvSpPr>
          <p:nvPr/>
        </p:nvSpPr>
        <p:spPr bwMode="auto">
          <a:xfrm>
            <a:off x="0" y="742950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you can Change for Climate Control</a:t>
            </a:r>
            <a:r>
              <a:rPr lang="en-GB" alt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U-values / Occupancy / Internal Loads / Opening Windows / Infiltration / Furnishings / Local-Central Heating /Cooling systems / Shades / Curtains / Blinds / Conservatories / Porches / Landscape..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Machines are only level 2 / replaceable elements</a:t>
            </a:r>
            <a:endParaRPr lang="en-GB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517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473325"/>
            <a:ext cx="33162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Picture 5"/>
          <p:cNvSpPr>
            <a:spLocks noChangeAspect="1"/>
          </p:cNvSpPr>
          <p:nvPr/>
        </p:nvSpPr>
        <p:spPr bwMode="auto">
          <a:xfrm>
            <a:off x="26988" y="4397375"/>
            <a:ext cx="3316287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13517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816350"/>
            <a:ext cx="24368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5" name="Picture 15"/>
          <p:cNvSpPr>
            <a:spLocks noChangeAspect="1"/>
          </p:cNvSpPr>
          <p:nvPr/>
        </p:nvSpPr>
        <p:spPr bwMode="auto">
          <a:xfrm>
            <a:off x="3359150" y="4411663"/>
            <a:ext cx="32464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1351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2595563"/>
            <a:ext cx="2338388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743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8" name="Picture 6"/>
          <p:cNvSpPr>
            <a:spLocks noChangeAspect="1"/>
          </p:cNvSpPr>
          <p:nvPr/>
        </p:nvSpPr>
        <p:spPr bwMode="auto">
          <a:xfrm>
            <a:off x="3359150" y="2743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13517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545013"/>
            <a:ext cx="164306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545013"/>
            <a:ext cx="28829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4545013"/>
            <a:ext cx="1646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2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2759075"/>
            <a:ext cx="15065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6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ChangeArrowheads="1"/>
          </p:cNvSpPr>
          <p:nvPr/>
        </p:nvSpPr>
        <p:spPr bwMode="auto">
          <a:xfrm>
            <a:off x="287338" y="1419225"/>
            <a:ext cx="4325937" cy="377983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6195" name="Rectangle 2"/>
          <p:cNvSpPr>
            <a:spLocks noChangeArrowheads="1"/>
          </p:cNvSpPr>
          <p:nvPr/>
        </p:nvSpPr>
        <p:spPr bwMode="auto">
          <a:xfrm>
            <a:off x="4845050" y="4803775"/>
            <a:ext cx="4079875" cy="395288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Mechanical Heating </a:t>
            </a:r>
          </a:p>
        </p:txBody>
      </p:sp>
      <p:sp>
        <p:nvSpPr>
          <p:cNvPr id="166916" name="Rectangle 3"/>
          <p:cNvSpPr>
            <a:spLocks noChangeArrowheads="1"/>
          </p:cNvSpPr>
          <p:nvPr/>
        </p:nvSpPr>
        <p:spPr bwMode="auto">
          <a:xfrm>
            <a:off x="314325" y="1458565"/>
            <a:ext cx="4298950" cy="2006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n-GB" altLang="en-US" sz="2000" b="1" dirty="0">
                <a:solidFill>
                  <a:schemeClr val="tx2"/>
                </a:solidFill>
                <a:latin typeface="Calibri" pitchFamily="34" charset="0"/>
              </a:rPr>
              <a:t>Mechanical Cooling </a:t>
            </a:r>
          </a:p>
        </p:txBody>
      </p:sp>
      <p:sp>
        <p:nvSpPr>
          <p:cNvPr id="136197" name="Rectangle 4"/>
          <p:cNvSpPr>
            <a:spLocks noChangeArrowheads="1"/>
          </p:cNvSpPr>
          <p:nvPr/>
        </p:nvSpPr>
        <p:spPr bwMode="auto">
          <a:xfrm>
            <a:off x="314325" y="3425825"/>
            <a:ext cx="4298950" cy="1773238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Mechanical Heating </a:t>
            </a:r>
          </a:p>
        </p:txBody>
      </p:sp>
      <p:sp>
        <p:nvSpPr>
          <p:cNvPr id="136198" name="TextBox 5"/>
          <p:cNvSpPr txBox="1">
            <a:spLocks noChangeArrowheads="1"/>
          </p:cNvSpPr>
          <p:nvPr/>
        </p:nvSpPr>
        <p:spPr bwMode="auto">
          <a:xfrm>
            <a:off x="314325" y="6192838"/>
            <a:ext cx="3665538" cy="461962"/>
          </a:xfrm>
          <a:prstGeom prst="rect">
            <a:avLst/>
          </a:prstGeom>
          <a:solidFill>
            <a:srgbClr val="FEED8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alibri" panose="020F0502020204030204" pitchFamily="34" charset="0"/>
              </a:rPr>
              <a:t>  High Energy Building</a:t>
            </a:r>
          </a:p>
        </p:txBody>
      </p:sp>
      <p:sp>
        <p:nvSpPr>
          <p:cNvPr id="136199" name="Rectangle 6"/>
          <p:cNvSpPr>
            <a:spLocks noChangeArrowheads="1"/>
          </p:cNvSpPr>
          <p:nvPr/>
        </p:nvSpPr>
        <p:spPr bwMode="auto">
          <a:xfrm>
            <a:off x="4845050" y="4408488"/>
            <a:ext cx="4079875" cy="395287"/>
          </a:xfrm>
          <a:prstGeom prst="rect">
            <a:avLst/>
          </a:prstGeom>
          <a:solidFill>
            <a:srgbClr val="B2B2E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Mechanical Cooling</a:t>
            </a:r>
          </a:p>
        </p:txBody>
      </p:sp>
      <p:sp>
        <p:nvSpPr>
          <p:cNvPr id="136200" name="Rectangle 7"/>
          <p:cNvSpPr>
            <a:spLocks noChangeArrowheads="1"/>
          </p:cNvSpPr>
          <p:nvPr/>
        </p:nvSpPr>
        <p:spPr bwMode="auto">
          <a:xfrm>
            <a:off x="4845050" y="2524125"/>
            <a:ext cx="4079875" cy="1884363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b="1">
                <a:latin typeface="Calibri" panose="020F0502020204030204" pitchFamily="34" charset="0"/>
              </a:rPr>
              <a:t>Natural Ventilation – opening windows – with shutters / shade / curtains to Pre-heat / cool air </a:t>
            </a:r>
          </a:p>
        </p:txBody>
      </p:sp>
      <p:sp>
        <p:nvSpPr>
          <p:cNvPr id="136201" name="Rectangle 8"/>
          <p:cNvSpPr>
            <a:spLocks noChangeArrowheads="1"/>
          </p:cNvSpPr>
          <p:nvPr/>
        </p:nvSpPr>
        <p:spPr bwMode="auto">
          <a:xfrm>
            <a:off x="4845050" y="1419225"/>
            <a:ext cx="4079875" cy="11049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b="1">
                <a:latin typeface="Calibri" panose="020F0502020204030204" pitchFamily="34" charset="0"/>
              </a:rPr>
              <a:t>Passive Solar Heating with good summer shading and orientation so no over-heating - thermal mass</a:t>
            </a:r>
          </a:p>
        </p:txBody>
      </p:sp>
      <p:sp>
        <p:nvSpPr>
          <p:cNvPr id="136202" name="TextBox 9"/>
          <p:cNvSpPr txBox="1">
            <a:spLocks noChangeArrowheads="1"/>
          </p:cNvSpPr>
          <p:nvPr/>
        </p:nvSpPr>
        <p:spPr bwMode="auto">
          <a:xfrm>
            <a:off x="5227638" y="6192838"/>
            <a:ext cx="3486150" cy="461962"/>
          </a:xfrm>
          <a:prstGeom prst="rect">
            <a:avLst/>
          </a:prstGeom>
          <a:solidFill>
            <a:srgbClr val="FEED8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Calibri" panose="020F0502020204030204" pitchFamily="34" charset="0"/>
              </a:rPr>
              <a:t>Low Energy Building</a:t>
            </a:r>
          </a:p>
        </p:txBody>
      </p:sp>
      <p:sp>
        <p:nvSpPr>
          <p:cNvPr id="136203" name="TextBox 10"/>
          <p:cNvSpPr txBox="1">
            <a:spLocks noChangeArrowheads="1"/>
          </p:cNvSpPr>
          <p:nvPr/>
        </p:nvSpPr>
        <p:spPr bwMode="auto">
          <a:xfrm>
            <a:off x="4763" y="-27384"/>
            <a:ext cx="9139237" cy="831850"/>
          </a:xfrm>
          <a:prstGeom prst="rect">
            <a:avLst/>
          </a:prstGeom>
          <a:solidFill>
            <a:srgbClr val="FEED8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Same </a:t>
            </a:r>
            <a:r>
              <a:rPr lang="en-GB" alt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LEVEL 1: SO/SO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Building can be a </a:t>
            </a:r>
            <a:r>
              <a:rPr lang="en-GB" altLang="en-US" sz="2400" b="1" dirty="0">
                <a:solidFill>
                  <a:srgbClr val="008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Good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GB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Bad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 Energy Building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Depending on the</a:t>
            </a:r>
            <a:r>
              <a:rPr lang="en-GB" alt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LEVEL 2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Adaptive Opportunities it offers occupants </a:t>
            </a:r>
          </a:p>
        </p:txBody>
      </p:sp>
      <p:sp>
        <p:nvSpPr>
          <p:cNvPr id="136204" name="Oval 1"/>
          <p:cNvSpPr>
            <a:spLocks noChangeArrowheads="1"/>
          </p:cNvSpPr>
          <p:nvPr/>
        </p:nvSpPr>
        <p:spPr bwMode="auto">
          <a:xfrm>
            <a:off x="150813" y="1187450"/>
            <a:ext cx="4572000" cy="42037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6205" name="Oval 2"/>
          <p:cNvSpPr>
            <a:spLocks noChangeArrowheads="1"/>
          </p:cNvSpPr>
          <p:nvPr/>
        </p:nvSpPr>
        <p:spPr bwMode="auto">
          <a:xfrm>
            <a:off x="4499992" y="4247851"/>
            <a:ext cx="4453731" cy="119737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136206" name="Straight Arrow Connector 4"/>
          <p:cNvCxnSpPr>
            <a:cxnSpLocks noChangeShapeType="1"/>
            <a:stCxn id="136208" idx="0"/>
          </p:cNvCxnSpPr>
          <p:nvPr/>
        </p:nvCxnSpPr>
        <p:spPr bwMode="auto">
          <a:xfrm flipV="1">
            <a:off x="4845050" y="5199063"/>
            <a:ext cx="763588" cy="576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7" name="Straight Arrow Connector 8"/>
          <p:cNvCxnSpPr>
            <a:cxnSpLocks noChangeShapeType="1"/>
          </p:cNvCxnSpPr>
          <p:nvPr/>
        </p:nvCxnSpPr>
        <p:spPr bwMode="auto">
          <a:xfrm flipH="1" flipV="1">
            <a:off x="3744913" y="5002213"/>
            <a:ext cx="828675" cy="7556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208" name="TextBox 10"/>
          <p:cNvSpPr txBox="1">
            <a:spLocks noChangeArrowheads="1"/>
          </p:cNvSpPr>
          <p:nvPr/>
        </p:nvSpPr>
        <p:spPr bwMode="auto">
          <a:xfrm>
            <a:off x="3117850" y="5775325"/>
            <a:ext cx="3454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Many HVAC Engineers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85" y="3571874"/>
            <a:ext cx="851873" cy="704057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683568" y="2239564"/>
            <a:ext cx="1008112" cy="110569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694363" y="3729831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GOOD SOLAR BUILDING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3357" y="2533650"/>
            <a:ext cx="2572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BAD SOLAR BUILDING </a:t>
            </a:r>
          </a:p>
        </p:txBody>
      </p:sp>
    </p:spTree>
    <p:extLst>
      <p:ext uri="{BB962C8B-B14F-4D97-AF65-F5344CB8AC3E}">
        <p14:creationId xmlns:p14="http://schemas.microsoft.com/office/powerpoint/2010/main" val="580762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-122238" y="12700"/>
            <a:ext cx="9266238" cy="765175"/>
          </a:xfrm>
          <a:solidFill>
            <a:srgbClr val="FEED86"/>
          </a:solidFill>
        </p:spPr>
        <p:txBody>
          <a:bodyPr/>
          <a:lstStyle/>
          <a:p>
            <a:r>
              <a:rPr lang="en-GB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 STEP 3:  THE THINGS TO DO WITH THE MIND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741363"/>
            <a:ext cx="9144000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accent6"/>
                </a:solidFill>
                <a:latin typeface="Calibri" pitchFamily="34" charset="0"/>
                <a:cs typeface="Arial" pitchFamily="34" charset="0"/>
              </a:rPr>
              <a:t>SENSATION: </a:t>
            </a:r>
            <a:r>
              <a:rPr lang="en-GB" sz="28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Involving Feelings, Perception, First Impressions  </a:t>
            </a:r>
          </a:p>
          <a:p>
            <a:pPr>
              <a:defRPr/>
            </a:pPr>
            <a:endParaRPr lang="en-GB" sz="2000" b="1" dirty="0">
              <a:solidFill>
                <a:schemeClr val="accent2"/>
              </a:solidFill>
              <a:latin typeface="Calibri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>
                <a:latin typeface="Calibri" pitchFamily="34" charset="0"/>
                <a:cs typeface="Arial" pitchFamily="34" charset="0"/>
              </a:rPr>
              <a:t>View – Art - Sounds - Scents –Style - Colour – Light - Formal Composition of Shapes  - Decoration  -  Furnishings - people / events associated with the building etc. </a:t>
            </a:r>
          </a:p>
        </p:txBody>
      </p:sp>
      <p:pic>
        <p:nvPicPr>
          <p:cNvPr id="6554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3001963"/>
            <a:ext cx="318611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3001963"/>
            <a:ext cx="23622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995863"/>
            <a:ext cx="303847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910138"/>
            <a:ext cx="29781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3001963"/>
            <a:ext cx="298926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Left-Right Arrow 9"/>
          <p:cNvSpPr>
            <a:spLocks noChangeArrowheads="1"/>
          </p:cNvSpPr>
          <p:nvPr/>
        </p:nvSpPr>
        <p:spPr bwMode="auto">
          <a:xfrm>
            <a:off x="2633663" y="2154238"/>
            <a:ext cx="3821112" cy="600075"/>
          </a:xfrm>
          <a:prstGeom prst="leftRightArrow">
            <a:avLst>
              <a:gd name="adj1" fmla="val 50000"/>
              <a:gd name="adj2" fmla="val 5005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5546" name="TextBox 10"/>
          <p:cNvSpPr txBox="1">
            <a:spLocks noChangeArrowheads="1"/>
          </p:cNvSpPr>
          <p:nvPr/>
        </p:nvSpPr>
        <p:spPr bwMode="auto">
          <a:xfrm>
            <a:off x="6545263" y="2144713"/>
            <a:ext cx="2592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b="1">
                <a:solidFill>
                  <a:srgbClr val="FF0000"/>
                </a:solidFill>
                <a:latin typeface="Calibri" panose="020F0502020204030204" pitchFamily="34" charset="0"/>
              </a:rPr>
              <a:t>WOW</a:t>
            </a:r>
          </a:p>
          <a:p>
            <a:pPr algn="ctr"/>
            <a:r>
              <a:rPr lang="en-GB" altLang="en-US" b="1">
                <a:solidFill>
                  <a:srgbClr val="FF0000"/>
                </a:solidFill>
                <a:latin typeface="Calibri" panose="020F0502020204030204" pitchFamily="34" charset="0"/>
              </a:rPr>
              <a:t>Immediate Impact </a:t>
            </a:r>
          </a:p>
        </p:txBody>
      </p:sp>
      <p:sp>
        <p:nvSpPr>
          <p:cNvPr id="65547" name="TextBox 12"/>
          <p:cNvSpPr txBox="1">
            <a:spLocks noChangeArrowheads="1"/>
          </p:cNvSpPr>
          <p:nvPr/>
        </p:nvSpPr>
        <p:spPr bwMode="auto">
          <a:xfrm>
            <a:off x="192088" y="2154238"/>
            <a:ext cx="2486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b="1">
                <a:solidFill>
                  <a:srgbClr val="008000"/>
                </a:solidFill>
                <a:latin typeface="Calibri" panose="020F0502020204030204" pitchFamily="34" charset="0"/>
              </a:rPr>
              <a:t>WELL BEING</a:t>
            </a:r>
          </a:p>
          <a:p>
            <a:pPr algn="ctr"/>
            <a:r>
              <a:rPr lang="en-GB" altLang="en-US" b="1">
                <a:solidFill>
                  <a:srgbClr val="008000"/>
                </a:solidFill>
                <a:latin typeface="Calibri" panose="020F0502020204030204" pitchFamily="34" charset="0"/>
              </a:rPr>
              <a:t>Deeper sensation </a:t>
            </a:r>
          </a:p>
        </p:txBody>
      </p:sp>
      <p:pic>
        <p:nvPicPr>
          <p:cNvPr id="6554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995863"/>
            <a:ext cx="25447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TextBox 1"/>
          <p:cNvSpPr txBox="1">
            <a:spLocks noChangeArrowheads="1"/>
          </p:cNvSpPr>
          <p:nvPr/>
        </p:nvSpPr>
        <p:spPr bwMode="auto">
          <a:xfrm>
            <a:off x="2824163" y="2605088"/>
            <a:ext cx="2306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>
                <a:latin typeface="Calibri" panose="020F0502020204030204" pitchFamily="34" charset="0"/>
              </a:rPr>
              <a:t>Too Many Architects</a:t>
            </a:r>
          </a:p>
        </p:txBody>
      </p:sp>
      <p:sp>
        <p:nvSpPr>
          <p:cNvPr id="65550" name="Oval 2"/>
          <p:cNvSpPr>
            <a:spLocks noChangeArrowheads="1"/>
          </p:cNvSpPr>
          <p:nvPr/>
        </p:nvSpPr>
        <p:spPr bwMode="auto">
          <a:xfrm>
            <a:off x="3271838" y="2887663"/>
            <a:ext cx="5865812" cy="3970337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65551" name="Straight Arrow Connector 4"/>
          <p:cNvCxnSpPr>
            <a:cxnSpLocks noChangeShapeType="1"/>
            <a:stCxn id="65549" idx="3"/>
          </p:cNvCxnSpPr>
          <p:nvPr/>
        </p:nvCxnSpPr>
        <p:spPr bwMode="auto">
          <a:xfrm>
            <a:off x="5130800" y="2805113"/>
            <a:ext cx="955675" cy="82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2" name="TextBox 2"/>
          <p:cNvSpPr txBox="1">
            <a:spLocks noChangeArrowheads="1"/>
          </p:cNvSpPr>
          <p:nvPr/>
        </p:nvSpPr>
        <p:spPr bwMode="auto">
          <a:xfrm flipH="1">
            <a:off x="2768600" y="2262188"/>
            <a:ext cx="188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 b="1">
                <a:latin typeface="Calibri" panose="020F0502020204030204" pitchFamily="34" charset="0"/>
              </a:rPr>
              <a:t>DELIGHT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6471206"/>
            <a:ext cx="720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SOLAR OFTEN CONFLICTS     WITH ‘WOW ASPIRATIONS     OF ARCHITECTS  </a:t>
            </a:r>
          </a:p>
        </p:txBody>
      </p:sp>
    </p:spTree>
    <p:extLst>
      <p:ext uri="{BB962C8B-B14F-4D97-AF65-F5344CB8AC3E}">
        <p14:creationId xmlns:p14="http://schemas.microsoft.com/office/powerpoint/2010/main" val="139739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12" y="17760"/>
            <a:ext cx="9129688" cy="830997"/>
          </a:xfrm>
          <a:prstGeom prst="rect">
            <a:avLst/>
          </a:prstGeom>
          <a:solidFill>
            <a:srgbClr val="FEED86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20 YEARS ON – THERE ARE OVER A MILLION SOLAR HOMES IN BRITAIN</a:t>
            </a:r>
          </a:p>
          <a:p>
            <a:pPr algn="ctr"/>
            <a:r>
              <a:rPr lang="en-GB" sz="2400" b="1" dirty="0"/>
              <a:t>SHARING THE DREAM </a:t>
            </a:r>
          </a:p>
        </p:txBody>
      </p:sp>
    </p:spTree>
    <p:extLst>
      <p:ext uri="{BB962C8B-B14F-4D97-AF65-F5344CB8AC3E}">
        <p14:creationId xmlns:p14="http://schemas.microsoft.com/office/powerpoint/2010/main" val="971247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ue house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513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2563" y="1196752"/>
            <a:ext cx="2828595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Inverter that continues to work </a:t>
            </a:r>
          </a:p>
          <a:p>
            <a:r>
              <a:rPr lang="en-GB" sz="1600" dirty="0"/>
              <a:t>When the grid fails </a:t>
            </a:r>
          </a:p>
          <a:p>
            <a:r>
              <a:rPr lang="en-GB" sz="1600" dirty="0"/>
              <a:t>(with some battery capacity)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4128" y="2974684"/>
            <a:ext cx="2071849" cy="338554"/>
          </a:xfrm>
          <a:prstGeom prst="rect">
            <a:avLst/>
          </a:prstGeom>
          <a:solidFill>
            <a:srgbClr val="FFFF6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SMA Battery Installed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82722" y="2331939"/>
            <a:ext cx="2808436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Update Gas Condensing Boiler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128" y="3641768"/>
            <a:ext cx="2271071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Range of local heating </a:t>
            </a:r>
          </a:p>
          <a:p>
            <a:r>
              <a:rPr lang="en-GB" sz="1600" dirty="0"/>
              <a:t>And cooling technologies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7494" y="5257838"/>
            <a:ext cx="2334229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Electric car charging point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23928" y="5157192"/>
            <a:ext cx="1909553" cy="31329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11960" y="3856692"/>
            <a:ext cx="151216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211960" y="2399184"/>
            <a:ext cx="145060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1"/>
          </p:cNvCxnSpPr>
          <p:nvPr/>
        </p:nvCxnSpPr>
        <p:spPr>
          <a:xfrm flipH="1" flipV="1">
            <a:off x="3923928" y="2497253"/>
            <a:ext cx="1800200" cy="6467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923928" y="1844824"/>
            <a:ext cx="173863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24132" y="4581128"/>
            <a:ext cx="240860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LED lighting throughout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457" y="5877272"/>
            <a:ext cx="324903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DC equipment and lighting loops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9130" y="13999"/>
            <a:ext cx="3580596" cy="707886"/>
          </a:xfrm>
          <a:prstGeom prst="rect">
            <a:avLst/>
          </a:prstGeom>
          <a:solidFill>
            <a:srgbClr val="FFFF6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THE SOLAR HOME DREAM JUST </a:t>
            </a:r>
          </a:p>
          <a:p>
            <a:pPr algn="ctr"/>
            <a:r>
              <a:rPr lang="en-GB" sz="2000" b="1" dirty="0"/>
              <a:t>KEEPS GETTING BETTER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23" y="2704831"/>
            <a:ext cx="791148" cy="8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7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 Placeholder 3" descr="http://img.srv2.de/bm/img/72/5/7257957f99c222068596a7b59a18a0f73b7d6f7651ad1cf8bdf142559e65ee39.jpg"/>
          <p:cNvPicPr>
            <a:picLocks noGrp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0"/>
            <a:ext cx="3995936" cy="336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img.srv2.de/bm/img/4f/6/4f64aee9e012d1e35a212ef9dc7403a9a2bb878f4a66dfd1a7e5ad7a88d1166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717032"/>
            <a:ext cx="3995936" cy="311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283968" y="116632"/>
            <a:ext cx="4788024" cy="3168352"/>
          </a:xfrm>
          <a:prstGeom prst="rect">
            <a:avLst/>
          </a:prstGeom>
        </p:spPr>
      </p:pic>
      <p:pic>
        <p:nvPicPr>
          <p:cNvPr id="8" name="Picture 7" descr="Description: download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38955"/>
            <a:ext cx="3744416" cy="31126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-36512" y="3369623"/>
            <a:ext cx="9180512" cy="369332"/>
          </a:xfrm>
          <a:prstGeom prst="rect">
            <a:avLst/>
          </a:prstGeom>
          <a:solidFill>
            <a:srgbClr val="FEED86"/>
          </a:solidFill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SMAFuturaGlobal-Regular"/>
                <a:hlinkClick r:id="rId7"/>
              </a:rPr>
              <a:t>http://www.sma.de/en/products/solarinverters/sunny-boy-3600-5000-smart-energy.html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SMAFuturaGlobal-Regular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506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d:CFT0529_06314425127.pn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00"/>
            <a:ext cx="8442684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436096" y="404664"/>
            <a:ext cx="30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   Daily Production 12.284kWh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03" y="3573016"/>
            <a:ext cx="7318518" cy="34802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00404" y="3774201"/>
            <a:ext cx="274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Daily Production 11.11kWh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8803" y="-53459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First Day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584" y="3577009"/>
            <a:ext cx="2958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Most Recent Reading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1640" y="3196952"/>
            <a:ext cx="656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Reading from the 21 year old 4 </a:t>
            </a:r>
            <a:r>
              <a:rPr lang="en-GB" dirty="0" err="1"/>
              <a:t>kWp</a:t>
            </a:r>
            <a:r>
              <a:rPr lang="en-GB" dirty="0"/>
              <a:t> system on the Oxford </a:t>
            </a:r>
            <a:r>
              <a:rPr lang="en-GB" dirty="0" err="1"/>
              <a:t>Ecohouse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58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sci-american-K-Brow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6"/>
            <a:ext cx="451840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1588" y="-27384"/>
            <a:ext cx="294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Future World </a:t>
            </a:r>
            <a:r>
              <a:rPr lang="en-GB" sz="2400" b="1" dirty="0"/>
              <a:t>Choices</a:t>
            </a:r>
          </a:p>
        </p:txBody>
      </p:sp>
      <p:pic>
        <p:nvPicPr>
          <p:cNvPr id="6" name="Picture 2" descr="irrigation-photosynth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03" y="0"/>
            <a:ext cx="4627566" cy="35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9221" y="3159313"/>
            <a:ext cx="4468916" cy="461665"/>
          </a:xfrm>
          <a:prstGeom prst="rect">
            <a:avLst/>
          </a:prstGeom>
          <a:solidFill>
            <a:srgbClr val="FFDB69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+mj-lt"/>
              </a:rPr>
              <a:t>HARVESTING NATURE’S BOUNTY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" y="3696799"/>
            <a:ext cx="4938079" cy="31600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08520" y="6381328"/>
            <a:ext cx="5076056" cy="461665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WITHOUT DESTROYING THE EARTH</a:t>
            </a:r>
          </a:p>
        </p:txBody>
      </p:sp>
      <p:pic>
        <p:nvPicPr>
          <p:cNvPr id="10" name="Picture 3" descr="Middle Ea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7677" y="3724183"/>
            <a:ext cx="4241278" cy="3161201"/>
          </a:xfrm>
          <a:prstGeom prst="rect">
            <a:avLst/>
          </a:prstGeom>
          <a:noFill/>
        </p:spPr>
      </p:pic>
      <p:sp>
        <p:nvSpPr>
          <p:cNvPr id="12" name="Explosion 1 11"/>
          <p:cNvSpPr/>
          <p:nvPr/>
        </p:nvSpPr>
        <p:spPr>
          <a:xfrm>
            <a:off x="7596336" y="5517232"/>
            <a:ext cx="432048" cy="51001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294407" y="5229200"/>
            <a:ext cx="2372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b="1" dirty="0">
                <a:latin typeface="Franklin Gothic Book" panose="020B0503020102020204" pitchFamily="34" charset="0"/>
              </a:rPr>
              <a:t>250 miles x 250 miles</a:t>
            </a:r>
            <a:endParaRPr lang="en-US" alt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4170" y="-27384"/>
            <a:ext cx="2951514" cy="461665"/>
          </a:xfrm>
          <a:prstGeom prst="rect">
            <a:avLst/>
          </a:prstGeom>
          <a:solidFill>
            <a:srgbClr val="FFDB69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Let’s Run the World..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8697" y="5939988"/>
            <a:ext cx="119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All it Takes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8184" y="6446492"/>
            <a:ext cx="3032177" cy="461665"/>
          </a:xfrm>
          <a:prstGeom prst="rect">
            <a:avLst/>
          </a:prstGeom>
          <a:solidFill>
            <a:srgbClr val="FFDB6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WITH SOLAR ENERGY </a:t>
            </a:r>
          </a:p>
        </p:txBody>
      </p:sp>
    </p:spTree>
    <p:extLst>
      <p:ext uri="{BB962C8B-B14F-4D97-AF65-F5344CB8AC3E}">
        <p14:creationId xmlns:p14="http://schemas.microsoft.com/office/powerpoint/2010/main" val="3491150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cid:image002.png@01D1B677.24B5E94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48064" y="166714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Iron Shirt for Work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899" y="1711723"/>
            <a:ext cx="219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Charging Electric Bike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55776" y="2060848"/>
            <a:ext cx="18256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211960" y="1851815"/>
            <a:ext cx="927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9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22"/>
            <a:ext cx="4572000" cy="68664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13" y="0"/>
            <a:ext cx="458558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8554" y="6431757"/>
            <a:ext cx="9213933" cy="461665"/>
          </a:xfrm>
          <a:prstGeom prst="rect">
            <a:avLst/>
          </a:prstGeom>
          <a:solidFill>
            <a:srgbClr val="FFDB69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OXFORD ECOHOUSE - DESIGNED AND BUILT TO MAKE CHANGE HAPPEN</a:t>
            </a:r>
          </a:p>
        </p:txBody>
      </p:sp>
    </p:spTree>
    <p:extLst>
      <p:ext uri="{BB962C8B-B14F-4D97-AF65-F5344CB8AC3E}">
        <p14:creationId xmlns:p14="http://schemas.microsoft.com/office/powerpoint/2010/main" val="3901812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163513" y="-120650"/>
            <a:ext cx="8777287" cy="1143000"/>
          </a:xfrm>
        </p:spPr>
        <p:txBody>
          <a:bodyPr/>
          <a:lstStyle/>
          <a:p>
            <a:r>
              <a:rPr lang="en-GB" altLang="en-US" sz="3200" b="1" dirty="0">
                <a:solidFill>
                  <a:schemeClr val="tx2"/>
                </a:solidFill>
              </a:rPr>
              <a:t>Are schools of Architecture the Problem </a:t>
            </a:r>
            <a:r>
              <a:rPr lang="en-GB" altLang="en-US" sz="48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1013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513" y="1255713"/>
            <a:ext cx="3943350" cy="5445125"/>
          </a:xfrm>
        </p:spPr>
      </p:pic>
      <p:pic>
        <p:nvPicPr>
          <p:cNvPr id="1013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998913"/>
            <a:ext cx="4656137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58888"/>
            <a:ext cx="465613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749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77617"/>
            <a:ext cx="8804275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Do All our Brilliant Young Architects want to be Trained to be CAD Monkeys + Hairdressers ?</a:t>
            </a:r>
          </a:p>
        </p:txBody>
      </p:sp>
      <p:pic>
        <p:nvPicPr>
          <p:cNvPr id="11264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20617"/>
            <a:ext cx="4252912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64"/>
            <a:ext cx="9144000" cy="41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53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7704856" cy="4949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56"/>
            <a:ext cx="4605817" cy="7406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184" y="4461461"/>
            <a:ext cx="4580184" cy="461665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A SHARED DREAM - TEAM WORK </a:t>
            </a:r>
          </a:p>
        </p:txBody>
      </p:sp>
      <p:sp>
        <p:nvSpPr>
          <p:cNvPr id="6" name="Up-Down Arrow 5"/>
          <p:cNvSpPr/>
          <p:nvPr/>
        </p:nvSpPr>
        <p:spPr>
          <a:xfrm>
            <a:off x="1397338" y="758025"/>
            <a:ext cx="624724" cy="1216152"/>
          </a:xfrm>
          <a:prstGeom prst="upDownArrow">
            <a:avLst/>
          </a:prstGeom>
          <a:solidFill>
            <a:srgbClr val="FFD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15240"/>
            <a:ext cx="615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NECESSARY CHANGES</a:t>
            </a:r>
            <a:r>
              <a:rPr lang="en-GB" b="1" dirty="0"/>
              <a:t>:  </a:t>
            </a:r>
          </a:p>
          <a:p>
            <a:r>
              <a:rPr lang="en-GB" b="1" dirty="0">
                <a:solidFill>
                  <a:srgbClr val="FFC000"/>
                </a:solidFill>
              </a:rPr>
              <a:t>   </a:t>
            </a:r>
            <a:r>
              <a:rPr lang="en-GB" b="1" dirty="0"/>
              <a:t>Planners / appearance</a:t>
            </a:r>
          </a:p>
          <a:p>
            <a:r>
              <a:rPr lang="en-GB" b="1" dirty="0"/>
              <a:t>   Building </a:t>
            </a:r>
            <a:r>
              <a:rPr lang="en-GB" b="1" dirty="0" err="1"/>
              <a:t>Regs</a:t>
            </a:r>
            <a:r>
              <a:rPr lang="en-GB" b="1" dirty="0"/>
              <a:t> (Fire / structural / weight)</a:t>
            </a:r>
          </a:p>
          <a:p>
            <a:r>
              <a:rPr lang="en-GB" b="1" dirty="0"/>
              <a:t>   Utilities (First Connection Contract – </a:t>
            </a:r>
            <a:r>
              <a:rPr lang="en-GB" b="1" dirty="0">
                <a:solidFill>
                  <a:schemeClr val="bg1"/>
                </a:solidFill>
              </a:rPr>
              <a:t>SE)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36114" y="2971628"/>
            <a:ext cx="6300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Designed and Tested Support System (EETS)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Built and Connected  in-situ (CAT)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Ventilated Ridge Tile  (Redland Roofing  RR)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Integrated PV and Solar Hot water (AES + BP)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AC System Design &amp; Testing (Alan </a:t>
            </a:r>
            <a:r>
              <a:rPr lang="en-GB" dirty="0" err="1">
                <a:solidFill>
                  <a:schemeClr val="bg1"/>
                </a:solidFill>
              </a:rPr>
              <a:t>Dichler</a:t>
            </a:r>
            <a:r>
              <a:rPr lang="en-GB" dirty="0">
                <a:solidFill>
                  <a:schemeClr val="bg1"/>
                </a:solidFill>
              </a:rPr>
              <a:t> 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GAS / SHW integration  (</a:t>
            </a:r>
            <a:r>
              <a:rPr lang="en-GB" dirty="0" err="1">
                <a:solidFill>
                  <a:schemeClr val="bg1"/>
                </a:solidFill>
              </a:rPr>
              <a:t>Yorkpark</a:t>
            </a:r>
            <a:r>
              <a:rPr lang="en-GB" dirty="0">
                <a:solidFill>
                  <a:schemeClr val="bg1"/>
                </a:solidFill>
              </a:rPr>
              <a:t> – YP)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Skylight Integration (Velux)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357" y="3053671"/>
            <a:ext cx="62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EETS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288" y="278044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4112" y="3473871"/>
            <a:ext cx="54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CAT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52767" y="260090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00402" y="3238337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Franklin Gothic Book" panose="020B0503020102020204" pitchFamily="34" charset="0"/>
              </a:rPr>
              <a:t>YP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9694" y="2683422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BRIT</a:t>
            </a:r>
          </a:p>
          <a:p>
            <a:r>
              <a:rPr lang="en-GB" b="1" dirty="0"/>
              <a:t>GAS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88" y="4941168"/>
            <a:ext cx="3395998" cy="21874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37798" y="4899317"/>
            <a:ext cx="343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Lifestyles and Electric Car Dreams </a:t>
            </a:r>
          </a:p>
        </p:txBody>
      </p:sp>
      <p:pic>
        <p:nvPicPr>
          <p:cNvPr id="27" name="Pictur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98" y="4932850"/>
            <a:ext cx="2820502" cy="2195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4941168"/>
            <a:ext cx="2914774" cy="190192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82806" y="4918400"/>
            <a:ext cx="240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Do Well By Doing Good</a:t>
            </a:r>
          </a:p>
        </p:txBody>
      </p:sp>
    </p:spTree>
    <p:extLst>
      <p:ext uri="{BB962C8B-B14F-4D97-AF65-F5344CB8AC3E}">
        <p14:creationId xmlns:p14="http://schemas.microsoft.com/office/powerpoint/2010/main" val="348467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>
          <a:xfrm>
            <a:off x="-36513" y="6205666"/>
            <a:ext cx="9207500" cy="768350"/>
          </a:xfrm>
          <a:noFill/>
          <a:ln/>
        </p:spPr>
        <p:txBody>
          <a:bodyPr lIns="92075" tIns="46038" rIns="92075" bIns="46038">
            <a:normAutofit/>
          </a:bodyPr>
          <a:lstStyle/>
          <a:p>
            <a:pPr defTabSz="762000"/>
            <a:r>
              <a:rPr lang="en-GB" altLang="en-US" sz="2400" b="1" dirty="0">
                <a:solidFill>
                  <a:schemeClr val="tx1"/>
                </a:solidFill>
              </a:rPr>
              <a:t>Solar system AC output and consumption profile for best summer day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1066800" y="2757488"/>
            <a:ext cx="7620000" cy="3048000"/>
            <a:chOff x="672" y="1728"/>
            <a:chExt cx="4800" cy="1920"/>
          </a:xfrm>
        </p:grpSpPr>
        <p:grpSp>
          <p:nvGrpSpPr>
            <p:cNvPr id="12296" name="Group 8"/>
            <p:cNvGrpSpPr>
              <a:grpSpLocks/>
            </p:cNvGrpSpPr>
            <p:nvPr/>
          </p:nvGrpSpPr>
          <p:grpSpPr bwMode="auto">
            <a:xfrm>
              <a:off x="672" y="1728"/>
              <a:ext cx="4800" cy="1916"/>
              <a:chOff x="672" y="1728"/>
              <a:chExt cx="4800" cy="1916"/>
            </a:xfrm>
          </p:grpSpPr>
          <p:sp>
            <p:nvSpPr>
              <p:cNvPr id="12297" name="Rectangle 9"/>
              <p:cNvSpPr>
                <a:spLocks noChangeArrowheads="1"/>
              </p:cNvSpPr>
              <p:nvPr/>
            </p:nvSpPr>
            <p:spPr bwMode="auto">
              <a:xfrm>
                <a:off x="676" y="1732"/>
                <a:ext cx="4792" cy="19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298" name="Line 1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299" name="Line 11"/>
              <p:cNvSpPr>
                <a:spLocks noChangeShapeType="1"/>
              </p:cNvSpPr>
              <p:nvPr/>
            </p:nvSpPr>
            <p:spPr bwMode="auto">
              <a:xfrm>
                <a:off x="672" y="3072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0" name="Line 12"/>
              <p:cNvSpPr>
                <a:spLocks noChangeShapeType="1"/>
              </p:cNvSpPr>
              <p:nvPr/>
            </p:nvSpPr>
            <p:spPr bwMode="auto">
              <a:xfrm>
                <a:off x="672" y="2880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1" name="Line 13"/>
              <p:cNvSpPr>
                <a:spLocks noChangeShapeType="1"/>
              </p:cNvSpPr>
              <p:nvPr/>
            </p:nvSpPr>
            <p:spPr bwMode="auto">
              <a:xfrm>
                <a:off x="672" y="2304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2" name="Line 14"/>
              <p:cNvSpPr>
                <a:spLocks noChangeShapeType="1"/>
              </p:cNvSpPr>
              <p:nvPr/>
            </p:nvSpPr>
            <p:spPr bwMode="auto">
              <a:xfrm>
                <a:off x="672" y="2688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3" name="Line 15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4" name="Line 16"/>
              <p:cNvSpPr>
                <a:spLocks noChangeShapeType="1"/>
              </p:cNvSpPr>
              <p:nvPr/>
            </p:nvSpPr>
            <p:spPr bwMode="auto">
              <a:xfrm>
                <a:off x="672" y="3264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5" name="Line 17"/>
              <p:cNvSpPr>
                <a:spLocks noChangeShapeType="1"/>
              </p:cNvSpPr>
              <p:nvPr/>
            </p:nvSpPr>
            <p:spPr bwMode="auto">
              <a:xfrm>
                <a:off x="672" y="1728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6" name="Line 18"/>
              <p:cNvSpPr>
                <a:spLocks noChangeShapeType="1"/>
              </p:cNvSpPr>
              <p:nvPr/>
            </p:nvSpPr>
            <p:spPr bwMode="auto">
              <a:xfrm>
                <a:off x="672" y="2112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7" name="Line 19"/>
              <p:cNvSpPr>
                <a:spLocks noChangeShapeType="1"/>
              </p:cNvSpPr>
              <p:nvPr/>
            </p:nvSpPr>
            <p:spPr bwMode="auto">
              <a:xfrm>
                <a:off x="672" y="1920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2308" name="Line 20"/>
            <p:cNvSpPr>
              <a:spLocks noChangeShapeType="1"/>
            </p:cNvSpPr>
            <p:nvPr/>
          </p:nvSpPr>
          <p:spPr bwMode="auto">
            <a:xfrm flipV="1">
              <a:off x="864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9" name="Line 21"/>
            <p:cNvSpPr>
              <a:spLocks noChangeShapeType="1"/>
            </p:cNvSpPr>
            <p:nvPr/>
          </p:nvSpPr>
          <p:spPr bwMode="auto">
            <a:xfrm flipV="1">
              <a:off x="1248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0" name="Line 22"/>
            <p:cNvSpPr>
              <a:spLocks noChangeShapeType="1"/>
            </p:cNvSpPr>
            <p:nvPr/>
          </p:nvSpPr>
          <p:spPr bwMode="auto">
            <a:xfrm flipV="1">
              <a:off x="1056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1" name="Line 23"/>
            <p:cNvSpPr>
              <a:spLocks noChangeShapeType="1"/>
            </p:cNvSpPr>
            <p:nvPr/>
          </p:nvSpPr>
          <p:spPr bwMode="auto">
            <a:xfrm flipV="1">
              <a:off x="1440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2" name="Line 24"/>
            <p:cNvSpPr>
              <a:spLocks noChangeShapeType="1"/>
            </p:cNvSpPr>
            <p:nvPr/>
          </p:nvSpPr>
          <p:spPr bwMode="auto">
            <a:xfrm flipV="1">
              <a:off x="1632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3" name="Line 25"/>
            <p:cNvSpPr>
              <a:spLocks noChangeShapeType="1"/>
            </p:cNvSpPr>
            <p:nvPr/>
          </p:nvSpPr>
          <p:spPr bwMode="auto">
            <a:xfrm flipV="1">
              <a:off x="1824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4" name="Line 26"/>
            <p:cNvSpPr>
              <a:spLocks noChangeShapeType="1"/>
            </p:cNvSpPr>
            <p:nvPr/>
          </p:nvSpPr>
          <p:spPr bwMode="auto">
            <a:xfrm flipV="1">
              <a:off x="2208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5" name="Line 27"/>
            <p:cNvSpPr>
              <a:spLocks noChangeShapeType="1"/>
            </p:cNvSpPr>
            <p:nvPr/>
          </p:nvSpPr>
          <p:spPr bwMode="auto">
            <a:xfrm flipV="1">
              <a:off x="2016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6" name="Line 28"/>
            <p:cNvSpPr>
              <a:spLocks noChangeShapeType="1"/>
            </p:cNvSpPr>
            <p:nvPr/>
          </p:nvSpPr>
          <p:spPr bwMode="auto">
            <a:xfrm flipV="1">
              <a:off x="2400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7" name="Line 29"/>
            <p:cNvSpPr>
              <a:spLocks noChangeShapeType="1"/>
            </p:cNvSpPr>
            <p:nvPr/>
          </p:nvSpPr>
          <p:spPr bwMode="auto">
            <a:xfrm flipV="1">
              <a:off x="2592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8" name="Line 30"/>
            <p:cNvSpPr>
              <a:spLocks noChangeShapeType="1"/>
            </p:cNvSpPr>
            <p:nvPr/>
          </p:nvSpPr>
          <p:spPr bwMode="auto">
            <a:xfrm flipV="1">
              <a:off x="2784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9" name="Line 31"/>
            <p:cNvSpPr>
              <a:spLocks noChangeShapeType="1"/>
            </p:cNvSpPr>
            <p:nvPr/>
          </p:nvSpPr>
          <p:spPr bwMode="auto">
            <a:xfrm flipV="1">
              <a:off x="3168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0" name="Line 32"/>
            <p:cNvSpPr>
              <a:spLocks noChangeShapeType="1"/>
            </p:cNvSpPr>
            <p:nvPr/>
          </p:nvSpPr>
          <p:spPr bwMode="auto">
            <a:xfrm flipV="1">
              <a:off x="2976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1" name="Line 33"/>
            <p:cNvSpPr>
              <a:spLocks noChangeShapeType="1"/>
            </p:cNvSpPr>
            <p:nvPr/>
          </p:nvSpPr>
          <p:spPr bwMode="auto">
            <a:xfrm flipV="1">
              <a:off x="3360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2" name="Line 34"/>
            <p:cNvSpPr>
              <a:spLocks noChangeShapeType="1"/>
            </p:cNvSpPr>
            <p:nvPr/>
          </p:nvSpPr>
          <p:spPr bwMode="auto">
            <a:xfrm flipV="1">
              <a:off x="3552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3" name="Line 35"/>
            <p:cNvSpPr>
              <a:spLocks noChangeShapeType="1"/>
            </p:cNvSpPr>
            <p:nvPr/>
          </p:nvSpPr>
          <p:spPr bwMode="auto">
            <a:xfrm flipV="1">
              <a:off x="3744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4" name="Line 36"/>
            <p:cNvSpPr>
              <a:spLocks noChangeShapeType="1"/>
            </p:cNvSpPr>
            <p:nvPr/>
          </p:nvSpPr>
          <p:spPr bwMode="auto">
            <a:xfrm flipV="1">
              <a:off x="4128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5" name="Line 37"/>
            <p:cNvSpPr>
              <a:spLocks noChangeShapeType="1"/>
            </p:cNvSpPr>
            <p:nvPr/>
          </p:nvSpPr>
          <p:spPr bwMode="auto">
            <a:xfrm flipV="1">
              <a:off x="3936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6" name="Line 38"/>
            <p:cNvSpPr>
              <a:spLocks noChangeShapeType="1"/>
            </p:cNvSpPr>
            <p:nvPr/>
          </p:nvSpPr>
          <p:spPr bwMode="auto">
            <a:xfrm flipV="1">
              <a:off x="4320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7" name="Line 39"/>
            <p:cNvSpPr>
              <a:spLocks noChangeShapeType="1"/>
            </p:cNvSpPr>
            <p:nvPr/>
          </p:nvSpPr>
          <p:spPr bwMode="auto">
            <a:xfrm flipV="1">
              <a:off x="4512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8" name="Line 40"/>
            <p:cNvSpPr>
              <a:spLocks noChangeShapeType="1"/>
            </p:cNvSpPr>
            <p:nvPr/>
          </p:nvSpPr>
          <p:spPr bwMode="auto">
            <a:xfrm flipV="1">
              <a:off x="4704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9" name="Line 41"/>
            <p:cNvSpPr>
              <a:spLocks noChangeShapeType="1"/>
            </p:cNvSpPr>
            <p:nvPr/>
          </p:nvSpPr>
          <p:spPr bwMode="auto">
            <a:xfrm flipV="1">
              <a:off x="5088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30" name="Line 42"/>
            <p:cNvSpPr>
              <a:spLocks noChangeShapeType="1"/>
            </p:cNvSpPr>
            <p:nvPr/>
          </p:nvSpPr>
          <p:spPr bwMode="auto">
            <a:xfrm flipV="1">
              <a:off x="4896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31" name="Line 43"/>
            <p:cNvSpPr>
              <a:spLocks noChangeShapeType="1"/>
            </p:cNvSpPr>
            <p:nvPr/>
          </p:nvSpPr>
          <p:spPr bwMode="auto">
            <a:xfrm flipV="1">
              <a:off x="5280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32" name="Line 44"/>
            <p:cNvSpPr>
              <a:spLocks noChangeShapeType="1"/>
            </p:cNvSpPr>
            <p:nvPr/>
          </p:nvSpPr>
          <p:spPr bwMode="auto">
            <a:xfrm flipV="1">
              <a:off x="5472" y="1728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2333" name="Rectangle 45"/>
          <p:cNvSpPr>
            <a:spLocks noChangeArrowheads="1"/>
          </p:cNvSpPr>
          <p:nvPr/>
        </p:nvSpPr>
        <p:spPr bwMode="auto">
          <a:xfrm>
            <a:off x="1050925" y="5897563"/>
            <a:ext cx="7788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2000" b="1">
                <a:latin typeface="Times New Roman" panose="02020603050405020304" pitchFamily="18" charset="0"/>
              </a:rPr>
              <a:t>6        8       10     12      14      16     18      20     22      24       2       4        6</a:t>
            </a:r>
            <a:r>
              <a:rPr lang="en-GB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</a:p>
        </p:txBody>
      </p:sp>
      <p:sp>
        <p:nvSpPr>
          <p:cNvPr id="12334" name="Rectangle 46"/>
          <p:cNvSpPr>
            <a:spLocks noChangeArrowheads="1"/>
          </p:cNvSpPr>
          <p:nvPr/>
        </p:nvSpPr>
        <p:spPr bwMode="auto">
          <a:xfrm>
            <a:off x="4098925" y="6202363"/>
            <a:ext cx="1497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Hour of day</a:t>
            </a:r>
          </a:p>
        </p:txBody>
      </p:sp>
      <p:sp>
        <p:nvSpPr>
          <p:cNvPr id="12335" name="Rectangle 47"/>
          <p:cNvSpPr>
            <a:spLocks noChangeArrowheads="1"/>
          </p:cNvSpPr>
          <p:nvPr/>
        </p:nvSpPr>
        <p:spPr bwMode="auto">
          <a:xfrm>
            <a:off x="1357313" y="2243138"/>
            <a:ext cx="2549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2000">
                <a:latin typeface="Times New Roman" panose="02020603050405020304" pitchFamily="18" charset="0"/>
              </a:rPr>
              <a:t>Typical summer output</a:t>
            </a:r>
          </a:p>
        </p:txBody>
      </p:sp>
      <p:sp>
        <p:nvSpPr>
          <p:cNvPr id="12336" name="Rectangle 48"/>
          <p:cNvSpPr>
            <a:spLocks noChangeArrowheads="1"/>
          </p:cNvSpPr>
          <p:nvPr/>
        </p:nvSpPr>
        <p:spPr bwMode="auto">
          <a:xfrm>
            <a:off x="6003925" y="2241550"/>
            <a:ext cx="2573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2000" b="1">
                <a:latin typeface="Times New Roman" panose="02020603050405020304" pitchFamily="18" charset="0"/>
              </a:rPr>
              <a:t>Summer consumption</a:t>
            </a:r>
          </a:p>
        </p:txBody>
      </p:sp>
      <p:sp>
        <p:nvSpPr>
          <p:cNvPr id="12337" name="Rectangle 49"/>
          <p:cNvSpPr>
            <a:spLocks noChangeArrowheads="1"/>
          </p:cNvSpPr>
          <p:nvPr/>
        </p:nvSpPr>
        <p:spPr bwMode="auto">
          <a:xfrm>
            <a:off x="519113" y="2590800"/>
            <a:ext cx="590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latin typeface="Times New Roman" panose="02020603050405020304" pitchFamily="18" charset="0"/>
              </a:rPr>
              <a:t>2000</a:t>
            </a:r>
          </a:p>
          <a:p>
            <a:pPr eaLnBrk="0" hangingPunct="0"/>
            <a:endParaRPr lang="en-GB" altLang="en-US" sz="1600" b="1">
              <a:latin typeface="Times New Roman" panose="02020603050405020304" pitchFamily="18" charset="0"/>
            </a:endParaRPr>
          </a:p>
          <a:p>
            <a:pPr eaLnBrk="0" hangingPunct="0"/>
            <a:endParaRPr lang="en-GB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12338" name="Rectangle 50"/>
          <p:cNvSpPr>
            <a:spLocks noChangeArrowheads="1"/>
          </p:cNvSpPr>
          <p:nvPr/>
        </p:nvSpPr>
        <p:spPr bwMode="auto">
          <a:xfrm>
            <a:off x="519113" y="2895600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latin typeface="Times New Roman" panose="02020603050405020304" pitchFamily="18" charset="0"/>
              </a:rPr>
              <a:t>1800</a:t>
            </a:r>
            <a:endParaRPr lang="en-GB" altLang="en-US" sz="1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39" name="Rectangle 51"/>
          <p:cNvSpPr>
            <a:spLocks noChangeArrowheads="1"/>
          </p:cNvSpPr>
          <p:nvPr/>
        </p:nvSpPr>
        <p:spPr bwMode="auto">
          <a:xfrm>
            <a:off x="519113" y="3200400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latin typeface="Times New Roman" panose="02020603050405020304" pitchFamily="18" charset="0"/>
              </a:rPr>
              <a:t>1600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519113" y="350361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latin typeface="Times New Roman" panose="02020603050405020304" pitchFamily="18" charset="0"/>
              </a:rPr>
              <a:t>1400</a:t>
            </a:r>
          </a:p>
        </p:txBody>
      </p:sp>
      <p:sp>
        <p:nvSpPr>
          <p:cNvPr id="12341" name="Rectangle 53"/>
          <p:cNvSpPr>
            <a:spLocks noChangeArrowheads="1"/>
          </p:cNvSpPr>
          <p:nvPr/>
        </p:nvSpPr>
        <p:spPr bwMode="auto">
          <a:xfrm>
            <a:off x="519113" y="380841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solidFill>
                  <a:schemeClr val="bg1"/>
                </a:solidFill>
                <a:latin typeface="Times New Roman" panose="02020603050405020304" pitchFamily="18" charset="0"/>
              </a:rPr>
              <a:t>1200</a:t>
            </a:r>
          </a:p>
        </p:txBody>
      </p:sp>
      <p:sp>
        <p:nvSpPr>
          <p:cNvPr id="12342" name="Rectangle 54"/>
          <p:cNvSpPr>
            <a:spLocks noChangeArrowheads="1"/>
          </p:cNvSpPr>
          <p:nvPr/>
        </p:nvSpPr>
        <p:spPr bwMode="auto">
          <a:xfrm>
            <a:off x="519113" y="411321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solidFill>
                  <a:schemeClr val="bg1"/>
                </a:solidFill>
                <a:latin typeface="Times New Roman" panose="02020603050405020304" pitchFamily="18" charset="0"/>
              </a:rPr>
              <a:t>1000</a:t>
            </a:r>
          </a:p>
        </p:txBody>
      </p:sp>
      <p:sp>
        <p:nvSpPr>
          <p:cNvPr id="12343" name="Rectangle 55"/>
          <p:cNvSpPr>
            <a:spLocks noChangeArrowheads="1"/>
          </p:cNvSpPr>
          <p:nvPr/>
        </p:nvSpPr>
        <p:spPr bwMode="auto">
          <a:xfrm>
            <a:off x="595313" y="4418013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solidFill>
                  <a:schemeClr val="bg1"/>
                </a:solidFill>
                <a:latin typeface="Times New Roman" panose="02020603050405020304" pitchFamily="18" charset="0"/>
              </a:rPr>
              <a:t>800</a:t>
            </a:r>
          </a:p>
        </p:txBody>
      </p:sp>
      <p:sp>
        <p:nvSpPr>
          <p:cNvPr id="12344" name="Rectangle 56"/>
          <p:cNvSpPr>
            <a:spLocks noChangeArrowheads="1"/>
          </p:cNvSpPr>
          <p:nvPr/>
        </p:nvSpPr>
        <p:spPr bwMode="auto">
          <a:xfrm>
            <a:off x="595313" y="4722813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latin typeface="Times New Roman" panose="02020603050405020304" pitchFamily="18" charset="0"/>
              </a:rPr>
              <a:t>600</a:t>
            </a:r>
          </a:p>
        </p:txBody>
      </p:sp>
      <p:sp>
        <p:nvSpPr>
          <p:cNvPr id="12345" name="Rectangle 57"/>
          <p:cNvSpPr>
            <a:spLocks noChangeArrowheads="1"/>
          </p:cNvSpPr>
          <p:nvPr/>
        </p:nvSpPr>
        <p:spPr bwMode="auto">
          <a:xfrm>
            <a:off x="595313" y="5027613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latin typeface="Times New Roman" panose="02020603050405020304" pitchFamily="18" charset="0"/>
              </a:rPr>
              <a:t>400</a:t>
            </a:r>
          </a:p>
        </p:txBody>
      </p:sp>
      <p:sp>
        <p:nvSpPr>
          <p:cNvPr id="12346" name="Rectangle 58"/>
          <p:cNvSpPr>
            <a:spLocks noChangeArrowheads="1"/>
          </p:cNvSpPr>
          <p:nvPr/>
        </p:nvSpPr>
        <p:spPr bwMode="auto">
          <a:xfrm>
            <a:off x="595313" y="5332413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latin typeface="Times New Roman" panose="02020603050405020304" pitchFamily="18" charset="0"/>
              </a:rPr>
              <a:t>200</a:t>
            </a: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747713" y="563721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1600" b="1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2348" name="Rectangle 60"/>
          <p:cNvSpPr>
            <a:spLocks noChangeArrowheads="1"/>
          </p:cNvSpPr>
          <p:nvPr/>
        </p:nvSpPr>
        <p:spPr bwMode="auto">
          <a:xfrm rot="16200000" flipH="1">
            <a:off x="57151" y="3987800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US" sz="2000" b="1">
                <a:latin typeface="Times New Roman" panose="02020603050405020304" pitchFamily="18" charset="0"/>
              </a:rPr>
              <a:t>Watts</a:t>
            </a:r>
            <a:endParaRPr lang="en-GB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49" name="Rectangle 61"/>
          <p:cNvSpPr>
            <a:spLocks noChangeArrowheads="1"/>
          </p:cNvSpPr>
          <p:nvPr/>
        </p:nvSpPr>
        <p:spPr bwMode="auto">
          <a:xfrm>
            <a:off x="1073150" y="5568950"/>
            <a:ext cx="292100" cy="215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1377950" y="4425950"/>
            <a:ext cx="292100" cy="1358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1" name="Rectangle 63"/>
          <p:cNvSpPr>
            <a:spLocks noChangeArrowheads="1"/>
          </p:cNvSpPr>
          <p:nvPr/>
        </p:nvSpPr>
        <p:spPr bwMode="auto">
          <a:xfrm>
            <a:off x="1682750" y="4959350"/>
            <a:ext cx="2921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2" name="Rectangle 64"/>
          <p:cNvSpPr>
            <a:spLocks noChangeArrowheads="1"/>
          </p:cNvSpPr>
          <p:nvPr/>
        </p:nvSpPr>
        <p:spPr bwMode="auto">
          <a:xfrm>
            <a:off x="1987550" y="5721350"/>
            <a:ext cx="292100" cy="63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2292350" y="5645150"/>
            <a:ext cx="292100" cy="139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4" name="Rectangle 66"/>
          <p:cNvSpPr>
            <a:spLocks noChangeArrowheads="1"/>
          </p:cNvSpPr>
          <p:nvPr/>
        </p:nvSpPr>
        <p:spPr bwMode="auto">
          <a:xfrm>
            <a:off x="2597150" y="5264150"/>
            <a:ext cx="292100" cy="520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5" name="Rectangle 67"/>
          <p:cNvSpPr>
            <a:spLocks noChangeArrowheads="1"/>
          </p:cNvSpPr>
          <p:nvPr/>
        </p:nvSpPr>
        <p:spPr bwMode="auto">
          <a:xfrm>
            <a:off x="2901950" y="4806950"/>
            <a:ext cx="292100" cy="977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3206750" y="5645150"/>
            <a:ext cx="292100" cy="139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7" name="Rectangle 69"/>
          <p:cNvSpPr>
            <a:spLocks noChangeArrowheads="1"/>
          </p:cNvSpPr>
          <p:nvPr/>
        </p:nvSpPr>
        <p:spPr bwMode="auto">
          <a:xfrm>
            <a:off x="3511550" y="5035550"/>
            <a:ext cx="292100" cy="7493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8" name="Rectangle 70"/>
          <p:cNvSpPr>
            <a:spLocks noChangeArrowheads="1"/>
          </p:cNvSpPr>
          <p:nvPr/>
        </p:nvSpPr>
        <p:spPr bwMode="auto">
          <a:xfrm>
            <a:off x="3816350" y="5645150"/>
            <a:ext cx="292100" cy="139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59" name="Rectangle 71"/>
          <p:cNvSpPr>
            <a:spLocks noChangeArrowheads="1"/>
          </p:cNvSpPr>
          <p:nvPr/>
        </p:nvSpPr>
        <p:spPr bwMode="auto">
          <a:xfrm>
            <a:off x="4121150" y="5340350"/>
            <a:ext cx="292100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0" name="Rectangle 72"/>
          <p:cNvSpPr>
            <a:spLocks noChangeArrowheads="1"/>
          </p:cNvSpPr>
          <p:nvPr/>
        </p:nvSpPr>
        <p:spPr bwMode="auto">
          <a:xfrm>
            <a:off x="4425950" y="5416550"/>
            <a:ext cx="292100" cy="3683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1" name="Rectangle 73"/>
          <p:cNvSpPr>
            <a:spLocks noChangeArrowheads="1"/>
          </p:cNvSpPr>
          <p:nvPr/>
        </p:nvSpPr>
        <p:spPr bwMode="auto">
          <a:xfrm>
            <a:off x="4730750" y="5035550"/>
            <a:ext cx="292100" cy="7493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2" name="Rectangle 74"/>
          <p:cNvSpPr>
            <a:spLocks noChangeArrowheads="1"/>
          </p:cNvSpPr>
          <p:nvPr/>
        </p:nvSpPr>
        <p:spPr bwMode="auto">
          <a:xfrm>
            <a:off x="5035550" y="4883150"/>
            <a:ext cx="292100" cy="901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3" name="Rectangle 75"/>
          <p:cNvSpPr>
            <a:spLocks noChangeArrowheads="1"/>
          </p:cNvSpPr>
          <p:nvPr/>
        </p:nvSpPr>
        <p:spPr bwMode="auto">
          <a:xfrm>
            <a:off x="5340350" y="4425950"/>
            <a:ext cx="292100" cy="1358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4" name="Rectangle 76"/>
          <p:cNvSpPr>
            <a:spLocks noChangeArrowheads="1"/>
          </p:cNvSpPr>
          <p:nvPr/>
        </p:nvSpPr>
        <p:spPr bwMode="auto">
          <a:xfrm>
            <a:off x="5645150" y="4502150"/>
            <a:ext cx="292100" cy="1282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5" name="Rectangle 77"/>
          <p:cNvSpPr>
            <a:spLocks noChangeArrowheads="1"/>
          </p:cNvSpPr>
          <p:nvPr/>
        </p:nvSpPr>
        <p:spPr bwMode="auto">
          <a:xfrm>
            <a:off x="5949950" y="4349750"/>
            <a:ext cx="292100" cy="1435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6" name="Rectangle 78"/>
          <p:cNvSpPr>
            <a:spLocks noChangeArrowheads="1"/>
          </p:cNvSpPr>
          <p:nvPr/>
        </p:nvSpPr>
        <p:spPr bwMode="auto">
          <a:xfrm>
            <a:off x="6254750" y="5111750"/>
            <a:ext cx="292100" cy="673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7" name="Rectangle 79"/>
          <p:cNvSpPr>
            <a:spLocks noChangeArrowheads="1"/>
          </p:cNvSpPr>
          <p:nvPr/>
        </p:nvSpPr>
        <p:spPr bwMode="auto">
          <a:xfrm>
            <a:off x="6559550" y="5568950"/>
            <a:ext cx="292100" cy="215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8" name="Rectangle 80"/>
          <p:cNvSpPr>
            <a:spLocks noChangeArrowheads="1"/>
          </p:cNvSpPr>
          <p:nvPr/>
        </p:nvSpPr>
        <p:spPr bwMode="auto">
          <a:xfrm>
            <a:off x="6864350" y="5645150"/>
            <a:ext cx="1511300" cy="139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69" name="Freeform 81"/>
          <p:cNvSpPr>
            <a:spLocks/>
          </p:cNvSpPr>
          <p:nvPr/>
        </p:nvSpPr>
        <p:spPr bwMode="auto">
          <a:xfrm>
            <a:off x="1219200" y="2971800"/>
            <a:ext cx="3659188" cy="2820988"/>
          </a:xfrm>
          <a:custGeom>
            <a:avLst/>
            <a:gdLst>
              <a:gd name="T0" fmla="*/ 0 w 2305"/>
              <a:gd name="T1" fmla="*/ 1776 h 1777"/>
              <a:gd name="T2" fmla="*/ 192 w 2305"/>
              <a:gd name="T3" fmla="*/ 1200 h 1777"/>
              <a:gd name="T4" fmla="*/ 384 w 2305"/>
              <a:gd name="T5" fmla="*/ 768 h 1777"/>
              <a:gd name="T6" fmla="*/ 768 w 2305"/>
              <a:gd name="T7" fmla="*/ 240 h 1777"/>
              <a:gd name="T8" fmla="*/ 960 w 2305"/>
              <a:gd name="T9" fmla="*/ 48 h 1777"/>
              <a:gd name="T10" fmla="*/ 1152 w 2305"/>
              <a:gd name="T11" fmla="*/ 0 h 1777"/>
              <a:gd name="T12" fmla="*/ 1344 w 2305"/>
              <a:gd name="T13" fmla="*/ 48 h 1777"/>
              <a:gd name="T14" fmla="*/ 1536 w 2305"/>
              <a:gd name="T15" fmla="*/ 240 h 1777"/>
              <a:gd name="T16" fmla="*/ 1728 w 2305"/>
              <a:gd name="T17" fmla="*/ 480 h 1777"/>
              <a:gd name="T18" fmla="*/ 1920 w 2305"/>
              <a:gd name="T19" fmla="*/ 816 h 1777"/>
              <a:gd name="T20" fmla="*/ 2112 w 2305"/>
              <a:gd name="T21" fmla="*/ 1200 h 1777"/>
              <a:gd name="T22" fmla="*/ 2304 w 2305"/>
              <a:gd name="T23" fmla="*/ 1776 h 1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5" h="1777">
                <a:moveTo>
                  <a:pt x="0" y="1776"/>
                </a:moveTo>
                <a:lnTo>
                  <a:pt x="192" y="1200"/>
                </a:lnTo>
                <a:lnTo>
                  <a:pt x="384" y="768"/>
                </a:lnTo>
                <a:lnTo>
                  <a:pt x="768" y="240"/>
                </a:lnTo>
                <a:lnTo>
                  <a:pt x="960" y="48"/>
                </a:lnTo>
                <a:lnTo>
                  <a:pt x="1152" y="0"/>
                </a:lnTo>
                <a:lnTo>
                  <a:pt x="1344" y="48"/>
                </a:lnTo>
                <a:lnTo>
                  <a:pt x="1536" y="240"/>
                </a:lnTo>
                <a:lnTo>
                  <a:pt x="1728" y="480"/>
                </a:lnTo>
                <a:lnTo>
                  <a:pt x="1920" y="816"/>
                </a:lnTo>
                <a:lnTo>
                  <a:pt x="2112" y="1200"/>
                </a:lnTo>
                <a:lnTo>
                  <a:pt x="2304" y="1776"/>
                </a:lnTo>
              </a:path>
            </a:pathLst>
          </a:custGeom>
          <a:noFill/>
          <a:ln w="25400" cap="rnd" cmpd="sng">
            <a:solidFill>
              <a:srgbClr val="FF00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70" name="AutoShape 82"/>
          <p:cNvSpPr>
            <a:spLocks noChangeArrowheads="1"/>
          </p:cNvSpPr>
          <p:nvPr/>
        </p:nvSpPr>
        <p:spPr bwMode="auto">
          <a:xfrm>
            <a:off x="54165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1" name="AutoShape 83"/>
          <p:cNvSpPr>
            <a:spLocks noChangeArrowheads="1"/>
          </p:cNvSpPr>
          <p:nvPr/>
        </p:nvSpPr>
        <p:spPr bwMode="auto">
          <a:xfrm>
            <a:off x="51117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2" name="AutoShape 84"/>
          <p:cNvSpPr>
            <a:spLocks noChangeArrowheads="1"/>
          </p:cNvSpPr>
          <p:nvPr/>
        </p:nvSpPr>
        <p:spPr bwMode="auto">
          <a:xfrm>
            <a:off x="48069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3" name="AutoShape 85"/>
          <p:cNvSpPr>
            <a:spLocks noChangeArrowheads="1"/>
          </p:cNvSpPr>
          <p:nvPr/>
        </p:nvSpPr>
        <p:spPr bwMode="auto">
          <a:xfrm>
            <a:off x="4502150" y="48069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4" name="AutoShape 86"/>
          <p:cNvSpPr>
            <a:spLocks noChangeArrowheads="1"/>
          </p:cNvSpPr>
          <p:nvPr/>
        </p:nvSpPr>
        <p:spPr bwMode="auto">
          <a:xfrm>
            <a:off x="4197350" y="4197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5" name="AutoShape 87"/>
          <p:cNvSpPr>
            <a:spLocks noChangeArrowheads="1"/>
          </p:cNvSpPr>
          <p:nvPr/>
        </p:nvSpPr>
        <p:spPr bwMode="auto">
          <a:xfrm>
            <a:off x="3892550" y="36639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6" name="AutoShape 88"/>
          <p:cNvSpPr>
            <a:spLocks noChangeArrowheads="1"/>
          </p:cNvSpPr>
          <p:nvPr/>
        </p:nvSpPr>
        <p:spPr bwMode="auto">
          <a:xfrm>
            <a:off x="3587750" y="32829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7" name="AutoShape 89"/>
          <p:cNvSpPr>
            <a:spLocks noChangeArrowheads="1"/>
          </p:cNvSpPr>
          <p:nvPr/>
        </p:nvSpPr>
        <p:spPr bwMode="auto">
          <a:xfrm>
            <a:off x="3282950" y="29781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8" name="AutoShape 90"/>
          <p:cNvSpPr>
            <a:spLocks noChangeArrowheads="1"/>
          </p:cNvSpPr>
          <p:nvPr/>
        </p:nvSpPr>
        <p:spPr bwMode="auto">
          <a:xfrm>
            <a:off x="2978150" y="29019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79" name="AutoShape 91"/>
          <p:cNvSpPr>
            <a:spLocks noChangeArrowheads="1"/>
          </p:cNvSpPr>
          <p:nvPr/>
        </p:nvSpPr>
        <p:spPr bwMode="auto">
          <a:xfrm>
            <a:off x="2673350" y="29781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0" name="AutoShape 92"/>
          <p:cNvSpPr>
            <a:spLocks noChangeArrowheads="1"/>
          </p:cNvSpPr>
          <p:nvPr/>
        </p:nvSpPr>
        <p:spPr bwMode="auto">
          <a:xfrm>
            <a:off x="2368550" y="32829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1" name="AutoShape 93"/>
          <p:cNvSpPr>
            <a:spLocks noChangeArrowheads="1"/>
          </p:cNvSpPr>
          <p:nvPr/>
        </p:nvSpPr>
        <p:spPr bwMode="auto">
          <a:xfrm>
            <a:off x="2063750" y="36639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2" name="AutoShape 94"/>
          <p:cNvSpPr>
            <a:spLocks noChangeArrowheads="1"/>
          </p:cNvSpPr>
          <p:nvPr/>
        </p:nvSpPr>
        <p:spPr bwMode="auto">
          <a:xfrm>
            <a:off x="1758950" y="41211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3" name="AutoShape 95"/>
          <p:cNvSpPr>
            <a:spLocks noChangeArrowheads="1"/>
          </p:cNvSpPr>
          <p:nvPr/>
        </p:nvSpPr>
        <p:spPr bwMode="auto">
          <a:xfrm>
            <a:off x="1454150" y="48069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4" name="AutoShape 96"/>
          <p:cNvSpPr>
            <a:spLocks noChangeArrowheads="1"/>
          </p:cNvSpPr>
          <p:nvPr/>
        </p:nvSpPr>
        <p:spPr bwMode="auto">
          <a:xfrm>
            <a:off x="11493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5" name="AutoShape 97"/>
          <p:cNvSpPr>
            <a:spLocks noChangeArrowheads="1"/>
          </p:cNvSpPr>
          <p:nvPr/>
        </p:nvSpPr>
        <p:spPr bwMode="auto">
          <a:xfrm>
            <a:off x="72453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6" name="AutoShape 98"/>
          <p:cNvSpPr>
            <a:spLocks noChangeArrowheads="1"/>
          </p:cNvSpPr>
          <p:nvPr/>
        </p:nvSpPr>
        <p:spPr bwMode="auto">
          <a:xfrm>
            <a:off x="69405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7" name="AutoShape 99"/>
          <p:cNvSpPr>
            <a:spLocks noChangeArrowheads="1"/>
          </p:cNvSpPr>
          <p:nvPr/>
        </p:nvSpPr>
        <p:spPr bwMode="auto">
          <a:xfrm>
            <a:off x="66357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8" name="AutoShape 100"/>
          <p:cNvSpPr>
            <a:spLocks noChangeArrowheads="1"/>
          </p:cNvSpPr>
          <p:nvPr/>
        </p:nvSpPr>
        <p:spPr bwMode="auto">
          <a:xfrm>
            <a:off x="63309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89" name="AutoShape 101"/>
          <p:cNvSpPr>
            <a:spLocks noChangeArrowheads="1"/>
          </p:cNvSpPr>
          <p:nvPr/>
        </p:nvSpPr>
        <p:spPr bwMode="auto">
          <a:xfrm>
            <a:off x="60261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0" name="AutoShape 102"/>
          <p:cNvSpPr>
            <a:spLocks noChangeArrowheads="1"/>
          </p:cNvSpPr>
          <p:nvPr/>
        </p:nvSpPr>
        <p:spPr bwMode="auto">
          <a:xfrm>
            <a:off x="57213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1" name="AutoShape 103"/>
          <p:cNvSpPr>
            <a:spLocks noChangeArrowheads="1"/>
          </p:cNvSpPr>
          <p:nvPr/>
        </p:nvSpPr>
        <p:spPr bwMode="auto">
          <a:xfrm>
            <a:off x="81597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2" name="AutoShape 104"/>
          <p:cNvSpPr>
            <a:spLocks noChangeArrowheads="1"/>
          </p:cNvSpPr>
          <p:nvPr/>
        </p:nvSpPr>
        <p:spPr bwMode="auto">
          <a:xfrm>
            <a:off x="78549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3" name="AutoShape 105"/>
          <p:cNvSpPr>
            <a:spLocks noChangeArrowheads="1"/>
          </p:cNvSpPr>
          <p:nvPr/>
        </p:nvSpPr>
        <p:spPr bwMode="auto">
          <a:xfrm>
            <a:off x="7550150" y="57213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4" name="Line 106"/>
          <p:cNvSpPr>
            <a:spLocks noChangeShapeType="1"/>
          </p:cNvSpPr>
          <p:nvPr/>
        </p:nvSpPr>
        <p:spPr bwMode="auto">
          <a:xfrm>
            <a:off x="1981200" y="2209800"/>
            <a:ext cx="1295400" cy="0"/>
          </a:xfrm>
          <a:prstGeom prst="line">
            <a:avLst/>
          </a:prstGeom>
          <a:noFill/>
          <a:ln w="254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5" name="AutoShape 107"/>
          <p:cNvSpPr>
            <a:spLocks noChangeArrowheads="1"/>
          </p:cNvSpPr>
          <p:nvPr/>
        </p:nvSpPr>
        <p:spPr bwMode="auto">
          <a:xfrm>
            <a:off x="2520950" y="2139950"/>
            <a:ext cx="139700" cy="139700"/>
          </a:xfrm>
          <a:prstGeom prst="diamond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6" name="Rectangle 108"/>
          <p:cNvSpPr>
            <a:spLocks noChangeArrowheads="1"/>
          </p:cNvSpPr>
          <p:nvPr/>
        </p:nvSpPr>
        <p:spPr bwMode="auto">
          <a:xfrm>
            <a:off x="6559550" y="2216150"/>
            <a:ext cx="1587500" cy="63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7" name="Text Box 109"/>
          <p:cNvSpPr txBox="1">
            <a:spLocks noChangeArrowheads="1"/>
          </p:cNvSpPr>
          <p:nvPr/>
        </p:nvSpPr>
        <p:spPr bwMode="auto">
          <a:xfrm>
            <a:off x="4800600" y="4343400"/>
            <a:ext cx="2057400" cy="118745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/>
              <a:t>SHIFT AND SHAVE </a:t>
            </a:r>
          </a:p>
          <a:p>
            <a:r>
              <a:rPr lang="en-GB" altLang="en-US" sz="2400"/>
              <a:t>LOAD</a:t>
            </a:r>
          </a:p>
        </p:txBody>
      </p: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1295400" y="4419600"/>
            <a:ext cx="381000" cy="45720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400"/>
          </a:p>
        </p:txBody>
      </p:sp>
      <p:sp>
        <p:nvSpPr>
          <p:cNvPr id="12399" name="Text Box 111"/>
          <p:cNvSpPr txBox="1">
            <a:spLocks noChangeArrowheads="1"/>
          </p:cNvSpPr>
          <p:nvPr/>
        </p:nvSpPr>
        <p:spPr bwMode="auto">
          <a:xfrm>
            <a:off x="1908175" y="4267200"/>
            <a:ext cx="2300288" cy="1187450"/>
          </a:xfrm>
          <a:prstGeom prst="rect">
            <a:avLst/>
          </a:prstGeom>
          <a:solidFill>
            <a:srgbClr val="00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/>
              <a:t>USE YOUR</a:t>
            </a:r>
          </a:p>
          <a:p>
            <a:endParaRPr lang="en-GB" altLang="en-US" sz="2400"/>
          </a:p>
          <a:p>
            <a:r>
              <a:rPr lang="en-GB" altLang="en-US" sz="2400"/>
              <a:t>OWN ENERGY</a:t>
            </a:r>
          </a:p>
        </p:txBody>
      </p:sp>
      <p:sp>
        <p:nvSpPr>
          <p:cNvPr id="12400" name="Text Box 112"/>
          <p:cNvSpPr txBox="1">
            <a:spLocks noChangeArrowheads="1"/>
          </p:cNvSpPr>
          <p:nvPr/>
        </p:nvSpPr>
        <p:spPr bwMode="auto">
          <a:xfrm>
            <a:off x="-36513" y="-5773"/>
            <a:ext cx="9207500" cy="461665"/>
          </a:xfrm>
          <a:prstGeom prst="rect">
            <a:avLst/>
          </a:prstGeom>
          <a:solidFill>
            <a:srgbClr val="FFDB6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altLang="en-US" sz="2400" b="1" dirty="0">
                <a:solidFill>
                  <a:schemeClr val="tx2">
                    <a:lumMod val="75000"/>
                  </a:schemeClr>
                </a:solidFill>
              </a:rPr>
              <a:t>SOLAR OPPORTUNITIES ARE SEEN AS TECHNOLOGICAL + BEHAVIOURAL </a:t>
            </a:r>
          </a:p>
        </p:txBody>
      </p:sp>
      <p:sp>
        <p:nvSpPr>
          <p:cNvPr id="12401" name="AutoShape 113"/>
          <p:cNvSpPr>
            <a:spLocks noChangeArrowheads="1"/>
          </p:cNvSpPr>
          <p:nvPr/>
        </p:nvSpPr>
        <p:spPr bwMode="auto">
          <a:xfrm>
            <a:off x="3886200" y="4648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4" name="Cloud Callout 113"/>
          <p:cNvSpPr/>
          <p:nvPr/>
        </p:nvSpPr>
        <p:spPr>
          <a:xfrm>
            <a:off x="5861050" y="356019"/>
            <a:ext cx="2825750" cy="1890434"/>
          </a:xfrm>
          <a:prstGeom prst="cloudCallout">
            <a:avLst>
              <a:gd name="adj1" fmla="val -202354"/>
              <a:gd name="adj2" fmla="val 123656"/>
            </a:avLst>
          </a:prstGeom>
          <a:solidFill>
            <a:srgbClr val="FFD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Not Architectural </a:t>
            </a:r>
          </a:p>
          <a:p>
            <a:pPr algn="ctr"/>
            <a:r>
              <a:rPr lang="en-GB" sz="40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pPr algn="ctr"/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0880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sue house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2" y="0"/>
            <a:ext cx="513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Need for renewables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49" y="1772816"/>
            <a:ext cx="42481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25500" y="-12868"/>
            <a:ext cx="4221436" cy="1938992"/>
          </a:xfrm>
          <a:prstGeom prst="rect">
            <a:avLst/>
          </a:prstGeom>
          <a:solidFill>
            <a:srgbClr val="FEED86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But the</a:t>
            </a:r>
            <a:r>
              <a:rPr lang="en-GB" sz="2400" b="1" dirty="0">
                <a:solidFill>
                  <a:srgbClr val="FF0000"/>
                </a:solidFill>
              </a:rPr>
              <a:t> Secret </a:t>
            </a:r>
            <a:r>
              <a:rPr lang="en-GB" sz="2400" b="1" dirty="0"/>
              <a:t>of a Successful </a:t>
            </a:r>
          </a:p>
          <a:p>
            <a:pPr algn="ctr"/>
            <a:r>
              <a:rPr lang="en-GB" sz="2400" b="1" dirty="0"/>
              <a:t>Solar House lies in 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the Building Itself </a:t>
            </a:r>
          </a:p>
          <a:p>
            <a:pPr algn="ctr"/>
            <a:r>
              <a:rPr lang="en-GB" sz="2400" b="1" dirty="0"/>
              <a:t>And its Ability to </a:t>
            </a:r>
            <a:r>
              <a:rPr lang="en-GB" sz="2400" b="1" dirty="0">
                <a:solidFill>
                  <a:schemeClr val="tx2">
                    <a:lumMod val="50000"/>
                  </a:schemeClr>
                </a:solidFill>
              </a:rPr>
              <a:t>Harvest</a:t>
            </a:r>
            <a:r>
              <a:rPr lang="en-GB" sz="2400" b="1" dirty="0"/>
              <a:t>, </a:t>
            </a:r>
            <a:r>
              <a:rPr lang="en-GB" sz="2400" b="1" dirty="0">
                <a:solidFill>
                  <a:schemeClr val="tx2">
                    <a:lumMod val="50000"/>
                  </a:schemeClr>
                </a:solidFill>
              </a:rPr>
              <a:t>Manage</a:t>
            </a:r>
            <a:r>
              <a:rPr lang="en-GB" sz="2400" b="1" dirty="0"/>
              <a:t> and </a:t>
            </a:r>
            <a:r>
              <a:rPr lang="en-GB" sz="2400" b="1" dirty="0">
                <a:solidFill>
                  <a:schemeClr val="tx2">
                    <a:lumMod val="50000"/>
                  </a:schemeClr>
                </a:solidFill>
              </a:rPr>
              <a:t>Store</a:t>
            </a:r>
            <a:r>
              <a:rPr lang="en-GB" sz="2400" b="1" dirty="0"/>
              <a:t> Energy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3538" y="3779748"/>
            <a:ext cx="171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(Passive Design)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8050" y="4233862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Double</a:t>
            </a:r>
          </a:p>
          <a:p>
            <a:r>
              <a:rPr lang="en-GB" b="1" dirty="0"/>
              <a:t>Efficiency </a:t>
            </a:r>
          </a:p>
          <a:p>
            <a:r>
              <a:rPr lang="en-GB" b="1" dirty="0"/>
              <a:t>Machines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4350" y="5085184"/>
            <a:ext cx="124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Generate </a:t>
            </a:r>
          </a:p>
          <a:p>
            <a:r>
              <a:rPr lang="en-GB" b="1" dirty="0"/>
              <a:t>Solar + 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8050" y="5723964"/>
            <a:ext cx="290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Generate Solar + Store + Use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22349" y="2367344"/>
            <a:ext cx="4272062" cy="1953136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-237885" y="5684664"/>
            <a:ext cx="6354264" cy="4215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-225500" y="4293096"/>
            <a:ext cx="4582842" cy="825063"/>
          </a:xfrm>
          <a:prstGeom prst="rect">
            <a:avLst/>
          </a:prstGeom>
          <a:solidFill>
            <a:schemeClr val="accent3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237884" y="5118159"/>
            <a:ext cx="4953899" cy="566505"/>
          </a:xfrm>
          <a:prstGeom prst="rect">
            <a:avLst/>
          </a:prstGeom>
          <a:solidFill>
            <a:srgbClr val="00B0F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90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765175"/>
          </a:xfrm>
          <a:solidFill>
            <a:srgbClr val="FFDB69"/>
          </a:solidFill>
        </p:spPr>
        <p:txBody>
          <a:bodyPr>
            <a:normAutofit/>
          </a:bodyPr>
          <a:lstStyle/>
          <a:p>
            <a:r>
              <a:rPr lang="en-GB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STEP 1: Design a Good Basic Building</a:t>
            </a: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-1" y="950565"/>
            <a:ext cx="914400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GB" sz="2800" b="1" dirty="0">
                <a:latin typeface="Calibri" pitchFamily="34" charset="0"/>
                <a:cs typeface="Arial" charset="0"/>
              </a:rPr>
              <a:t>The Elements of the Building you cannot change:</a:t>
            </a:r>
            <a:endParaRPr lang="en-GB" sz="2800" dirty="0"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49156" name="Object 4"/>
          <p:cNvGraphicFramePr>
            <a:graphicFrameLocks/>
          </p:cNvGraphicFramePr>
          <p:nvPr/>
        </p:nvGraphicFramePr>
        <p:xfrm>
          <a:off x="0" y="2114550"/>
          <a:ext cx="2770188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Image" r:id="rId3" imgW="6092015" imgH="4571429" progId="Photoshop.Image.3">
                  <p:embed/>
                </p:oleObj>
              </mc:Choice>
              <mc:Fallback>
                <p:oleObj name="Image" r:id="rId3" imgW="6092015" imgH="4571429" progId="Photoshop.Image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14550"/>
                        <a:ext cx="2770188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85725" y="1898650"/>
            <a:ext cx="194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– Footprint</a:t>
            </a:r>
          </a:p>
        </p:txBody>
      </p:sp>
      <p:pic>
        <p:nvPicPr>
          <p:cNvPr id="49158" name="Picture 2" descr="Time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352675"/>
            <a:ext cx="263048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6478588" y="1866900"/>
            <a:ext cx="268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 - Connections</a:t>
            </a:r>
          </a:p>
        </p:txBody>
      </p:sp>
      <p:sp>
        <p:nvSpPr>
          <p:cNvPr id="49160" name="TextBox 5"/>
          <p:cNvSpPr txBox="1">
            <a:spLocks noChangeArrowheads="1"/>
          </p:cNvSpPr>
          <p:nvPr/>
        </p:nvSpPr>
        <p:spPr bwMode="auto">
          <a:xfrm>
            <a:off x="2905125" y="1951038"/>
            <a:ext cx="3562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/ Openings / Mass Emissivity / Absorptivity are critical to the Basic Thermal Pulse of the Building</a:t>
            </a:r>
          </a:p>
        </p:txBody>
      </p:sp>
      <p:sp>
        <p:nvSpPr>
          <p:cNvPr id="49161" name="TextBox 8"/>
          <p:cNvSpPr txBox="1">
            <a:spLocks noChangeArrowheads="1"/>
          </p:cNvSpPr>
          <p:nvPr/>
        </p:nvSpPr>
        <p:spPr bwMode="auto">
          <a:xfrm>
            <a:off x="258763" y="4300538"/>
            <a:ext cx="1452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UK - Good</a:t>
            </a:r>
          </a:p>
        </p:txBody>
      </p:sp>
      <p:sp>
        <p:nvSpPr>
          <p:cNvPr id="49162" name="TextBox 10"/>
          <p:cNvSpPr txBox="1">
            <a:spLocks noChangeArrowheads="1"/>
          </p:cNvSpPr>
          <p:nvPr/>
        </p:nvSpPr>
        <p:spPr bwMode="auto">
          <a:xfrm>
            <a:off x="3570288" y="4254500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UK  –So/So ?</a:t>
            </a:r>
          </a:p>
        </p:txBody>
      </p:sp>
      <p:sp>
        <p:nvSpPr>
          <p:cNvPr id="49163" name="TextBox 9"/>
          <p:cNvSpPr txBox="1">
            <a:spLocks noChangeArrowheads="1"/>
          </p:cNvSpPr>
          <p:nvPr/>
        </p:nvSpPr>
        <p:spPr bwMode="auto">
          <a:xfrm>
            <a:off x="6989763" y="4259263"/>
            <a:ext cx="126841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UK - Bad</a:t>
            </a:r>
          </a:p>
        </p:txBody>
      </p:sp>
      <p:pic>
        <p:nvPicPr>
          <p:cNvPr id="4916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4824413"/>
            <a:ext cx="285591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4824413"/>
            <a:ext cx="258921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797425"/>
            <a:ext cx="21732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Freeform 9"/>
          <p:cNvSpPr>
            <a:spLocks/>
          </p:cNvSpPr>
          <p:nvPr/>
        </p:nvSpPr>
        <p:spPr bwMode="auto">
          <a:xfrm>
            <a:off x="3181350" y="3063875"/>
            <a:ext cx="2574925" cy="1116013"/>
          </a:xfrm>
          <a:custGeom>
            <a:avLst/>
            <a:gdLst>
              <a:gd name="T0" fmla="*/ 0 w 3426"/>
              <a:gd name="T1" fmla="*/ 2147483647 h 2700"/>
              <a:gd name="T2" fmla="*/ 2147483647 w 3426"/>
              <a:gd name="T3" fmla="*/ 2147483647 h 2700"/>
              <a:gd name="T4" fmla="*/ 2147483647 w 3426"/>
              <a:gd name="T5" fmla="*/ 2147483647 h 2700"/>
              <a:gd name="T6" fmla="*/ 2147483647 w 3426"/>
              <a:gd name="T7" fmla="*/ 2147483647 h 2700"/>
              <a:gd name="T8" fmla="*/ 2147483647 w 3426"/>
              <a:gd name="T9" fmla="*/ 2147483647 h 2700"/>
              <a:gd name="T10" fmla="*/ 2147483647 w 3426"/>
              <a:gd name="T11" fmla="*/ 2147483647 h 27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26" h="2700">
                <a:moveTo>
                  <a:pt x="0" y="1891"/>
                </a:moveTo>
                <a:cubicBezTo>
                  <a:pt x="56" y="1974"/>
                  <a:pt x="180" y="2700"/>
                  <a:pt x="336" y="2391"/>
                </a:cubicBezTo>
                <a:cubicBezTo>
                  <a:pt x="492" y="2082"/>
                  <a:pt x="692" y="29"/>
                  <a:pt x="937" y="35"/>
                </a:cubicBezTo>
                <a:cubicBezTo>
                  <a:pt x="1182" y="41"/>
                  <a:pt x="1507" y="2437"/>
                  <a:pt x="1807" y="2433"/>
                </a:cubicBezTo>
                <a:cubicBezTo>
                  <a:pt x="2106" y="2428"/>
                  <a:pt x="2463" y="0"/>
                  <a:pt x="2732" y="6"/>
                </a:cubicBezTo>
                <a:cubicBezTo>
                  <a:pt x="3002" y="11"/>
                  <a:pt x="3282" y="1955"/>
                  <a:pt x="3426" y="2468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68" name="Freeform 2"/>
          <p:cNvSpPr>
            <a:spLocks/>
          </p:cNvSpPr>
          <p:nvPr/>
        </p:nvSpPr>
        <p:spPr bwMode="auto">
          <a:xfrm>
            <a:off x="2057400" y="3336925"/>
            <a:ext cx="4699000" cy="568325"/>
          </a:xfrm>
          <a:custGeom>
            <a:avLst/>
            <a:gdLst>
              <a:gd name="T0" fmla="*/ 0 w 2749"/>
              <a:gd name="T1" fmla="*/ 2147483647 h 358"/>
              <a:gd name="T2" fmla="*/ 2147483647 w 2749"/>
              <a:gd name="T3" fmla="*/ 2147483647 h 358"/>
              <a:gd name="T4" fmla="*/ 2147483647 w 2749"/>
              <a:gd name="T5" fmla="*/ 2147483647 h 358"/>
              <a:gd name="T6" fmla="*/ 2147483647 w 2749"/>
              <a:gd name="T7" fmla="*/ 2147483647 h 358"/>
              <a:gd name="T8" fmla="*/ 2147483647 w 2749"/>
              <a:gd name="T9" fmla="*/ 2147483647 h 358"/>
              <a:gd name="T10" fmla="*/ 2147483647 w 2749"/>
              <a:gd name="T11" fmla="*/ 2147483647 h 3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49" h="358">
                <a:moveTo>
                  <a:pt x="0" y="54"/>
                </a:moveTo>
                <a:cubicBezTo>
                  <a:pt x="87" y="96"/>
                  <a:pt x="341" y="313"/>
                  <a:pt x="515" y="306"/>
                </a:cubicBezTo>
                <a:cubicBezTo>
                  <a:pt x="689" y="299"/>
                  <a:pt x="858" y="12"/>
                  <a:pt x="1045" y="9"/>
                </a:cubicBezTo>
                <a:cubicBezTo>
                  <a:pt x="1231" y="7"/>
                  <a:pt x="1423" y="290"/>
                  <a:pt x="1634" y="291"/>
                </a:cubicBezTo>
                <a:cubicBezTo>
                  <a:pt x="1844" y="291"/>
                  <a:pt x="2124" y="0"/>
                  <a:pt x="2310" y="11"/>
                </a:cubicBezTo>
                <a:cubicBezTo>
                  <a:pt x="2496" y="22"/>
                  <a:pt x="2658" y="286"/>
                  <a:pt x="2749" y="358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69" name="TextBox 1"/>
          <p:cNvSpPr txBox="1">
            <a:spLocks noChangeArrowheads="1"/>
          </p:cNvSpPr>
          <p:nvPr/>
        </p:nvSpPr>
        <p:spPr bwMode="auto">
          <a:xfrm flipH="1">
            <a:off x="3222625" y="4768850"/>
            <a:ext cx="1360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600">
                <a:latin typeface="Calibri" panose="020F0502020204030204" pitchFamily="34" charset="0"/>
              </a:rPr>
              <a:t>Overheats</a:t>
            </a:r>
          </a:p>
        </p:txBody>
      </p:sp>
      <p:sp>
        <p:nvSpPr>
          <p:cNvPr id="49170" name="TextBox 17"/>
          <p:cNvSpPr txBox="1">
            <a:spLocks noChangeArrowheads="1"/>
          </p:cNvSpPr>
          <p:nvPr/>
        </p:nvSpPr>
        <p:spPr bwMode="auto">
          <a:xfrm flipH="1">
            <a:off x="7183438" y="4797425"/>
            <a:ext cx="198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600">
                <a:latin typeface="Calibri" panose="020F0502020204030204" pitchFamily="34" charset="0"/>
              </a:rPr>
              <a:t>Overheats too much</a:t>
            </a:r>
          </a:p>
        </p:txBody>
      </p:sp>
    </p:spTree>
    <p:extLst>
      <p:ext uri="{BB962C8B-B14F-4D97-AF65-F5344CB8AC3E}">
        <p14:creationId xmlns:p14="http://schemas.microsoft.com/office/powerpoint/2010/main" val="129235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74760" name="Object 8"/>
          <p:cNvGraphicFramePr>
            <a:graphicFrameLocks/>
          </p:cNvGraphicFramePr>
          <p:nvPr/>
        </p:nvGraphicFramePr>
        <p:xfrm>
          <a:off x="-95250" y="0"/>
          <a:ext cx="9134475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4" imgW="6092015" imgH="4571429" progId="Photoshop.Image.3">
                  <p:embed/>
                </p:oleObj>
              </mc:Choice>
              <mc:Fallback>
                <p:oleObj name="Image" r:id="rId4" imgW="6092015" imgH="4571429" progId="Photoshop.Image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5250" y="0"/>
                        <a:ext cx="9134475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2" name="TextBox 13"/>
          <p:cNvSpPr txBox="1">
            <a:spLocks noChangeArrowheads="1"/>
          </p:cNvSpPr>
          <p:nvPr/>
        </p:nvSpPr>
        <p:spPr bwMode="auto">
          <a:xfrm>
            <a:off x="6875463" y="3743325"/>
            <a:ext cx="977900" cy="64611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>
                <a:latin typeface="Calibri" panose="020F0502020204030204" pitchFamily="34" charset="0"/>
                <a:cs typeface="Arial" panose="020B0604020202020204" pitchFamily="34" charset="0"/>
              </a:rPr>
              <a:t>Hot</a:t>
            </a:r>
          </a:p>
          <a:p>
            <a:r>
              <a:rPr lang="en-GB" altLang="en-US" sz="1800">
                <a:latin typeface="Calibri" panose="020F0502020204030204" pitchFamily="34" charset="0"/>
                <a:cs typeface="Arial" panose="020B0604020202020204" pitchFamily="34" charset="0"/>
              </a:rPr>
              <a:t>Air Lock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250" y="3719513"/>
            <a:ext cx="977900" cy="64611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latin typeface="Calibri" pitchFamily="34" charset="0"/>
                <a:cs typeface="Arial" pitchFamily="34" charset="0"/>
              </a:rPr>
              <a:t>Cold</a:t>
            </a:r>
          </a:p>
          <a:p>
            <a:pPr>
              <a:defRPr/>
            </a:pPr>
            <a:r>
              <a:rPr lang="en-GB" sz="1800" dirty="0">
                <a:latin typeface="Calibri" pitchFamily="34" charset="0"/>
                <a:cs typeface="Arial" pitchFamily="34" charset="0"/>
              </a:rPr>
              <a:t>Air Lock </a:t>
            </a:r>
          </a:p>
        </p:txBody>
      </p:sp>
      <p:sp>
        <p:nvSpPr>
          <p:cNvPr id="74764" name="TextBox 16"/>
          <p:cNvSpPr txBox="1">
            <a:spLocks noChangeArrowheads="1"/>
          </p:cNvSpPr>
          <p:nvPr/>
        </p:nvSpPr>
        <p:spPr bwMode="auto">
          <a:xfrm>
            <a:off x="2246313" y="1192213"/>
            <a:ext cx="4092575" cy="4016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Minimum Surface     To Volume Area</a:t>
            </a:r>
          </a:p>
        </p:txBody>
      </p:sp>
      <p:sp>
        <p:nvSpPr>
          <p:cNvPr id="74765" name="Up-Down Arrow 7"/>
          <p:cNvSpPr>
            <a:spLocks noChangeArrowheads="1"/>
          </p:cNvSpPr>
          <p:nvPr/>
        </p:nvSpPr>
        <p:spPr bwMode="auto">
          <a:xfrm>
            <a:off x="4211638" y="981075"/>
            <a:ext cx="242887" cy="5184775"/>
          </a:xfrm>
          <a:prstGeom prst="upDownArrow">
            <a:avLst>
              <a:gd name="adj1" fmla="val 50000"/>
              <a:gd name="adj2" fmla="val 4990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66" name="Left-Right Arrow 8"/>
          <p:cNvSpPr>
            <a:spLocks noChangeArrowheads="1"/>
          </p:cNvSpPr>
          <p:nvPr/>
        </p:nvSpPr>
        <p:spPr bwMode="auto">
          <a:xfrm>
            <a:off x="1374775" y="1863725"/>
            <a:ext cx="5573713" cy="242888"/>
          </a:xfrm>
          <a:prstGeom prst="leftRightArrow">
            <a:avLst>
              <a:gd name="adj1" fmla="val 50000"/>
              <a:gd name="adj2" fmla="val 49932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67" name="TextBox 20"/>
          <p:cNvSpPr txBox="1">
            <a:spLocks noChangeArrowheads="1"/>
          </p:cNvSpPr>
          <p:nvPr/>
        </p:nvSpPr>
        <p:spPr bwMode="auto">
          <a:xfrm>
            <a:off x="4549775" y="4943475"/>
            <a:ext cx="1789113" cy="10160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Warm Core</a:t>
            </a:r>
          </a:p>
          <a:p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Coupled to the </a:t>
            </a:r>
          </a:p>
          <a:p>
            <a:r>
              <a:rPr lang="en-GB" altLang="en-US" sz="2000">
                <a:latin typeface="Calibri" panose="020F0502020204030204" pitchFamily="34" charset="0"/>
                <a:cs typeface="Arial" panose="020B0604020202020204" pitchFamily="34" charset="0"/>
              </a:rPr>
              <a:t>Stove </a:t>
            </a:r>
          </a:p>
        </p:txBody>
      </p:sp>
      <p:sp>
        <p:nvSpPr>
          <p:cNvPr id="74768" name="Up Arrow 10"/>
          <p:cNvSpPr>
            <a:spLocks noChangeArrowheads="1"/>
          </p:cNvSpPr>
          <p:nvPr/>
        </p:nvSpPr>
        <p:spPr bwMode="auto">
          <a:xfrm>
            <a:off x="4787900" y="4365625"/>
            <a:ext cx="242888" cy="506413"/>
          </a:xfrm>
          <a:prstGeom prst="upArrow">
            <a:avLst>
              <a:gd name="adj1" fmla="val 50000"/>
              <a:gd name="adj2" fmla="val 49836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69" name="Octagon 11"/>
          <p:cNvSpPr>
            <a:spLocks noChangeArrowheads="1"/>
          </p:cNvSpPr>
          <p:nvPr/>
        </p:nvSpPr>
        <p:spPr bwMode="auto">
          <a:xfrm>
            <a:off x="5076825" y="2381250"/>
            <a:ext cx="655638" cy="687388"/>
          </a:xfrm>
          <a:prstGeom prst="octagon">
            <a:avLst>
              <a:gd name="adj" fmla="val 29287"/>
            </a:avLst>
          </a:prstGeom>
          <a:solidFill>
            <a:srgbClr val="FF33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747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2540000"/>
            <a:ext cx="6889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71" name="TextBox 26"/>
          <p:cNvSpPr txBox="1">
            <a:spLocks noChangeArrowheads="1"/>
          </p:cNvSpPr>
          <p:nvPr/>
        </p:nvSpPr>
        <p:spPr bwMode="auto">
          <a:xfrm>
            <a:off x="2268538" y="5535613"/>
            <a:ext cx="10556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Radiator</a:t>
            </a:r>
          </a:p>
        </p:txBody>
      </p:sp>
      <p:sp>
        <p:nvSpPr>
          <p:cNvPr id="2" name="Quad Arrow Callout 1"/>
          <p:cNvSpPr/>
          <p:nvPr/>
        </p:nvSpPr>
        <p:spPr bwMode="auto">
          <a:xfrm>
            <a:off x="3619500" y="2911475"/>
            <a:ext cx="1484313" cy="1355725"/>
          </a:xfrm>
          <a:prstGeom prst="quadArrowCallou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200" dirty="0">
                <a:latin typeface="Calibri" pitchFamily="34" charset="0"/>
              </a:rPr>
              <a:t>Calorific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200" dirty="0">
                <a:latin typeface="Calibri" pitchFamily="34" charset="0"/>
              </a:rPr>
              <a:t>Cascade</a:t>
            </a:r>
            <a:endParaRPr lang="en-GB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1" name="Picture 4" descr="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7536" y="686395"/>
            <a:ext cx="1924288" cy="1748235"/>
          </a:xfrm>
          <a:prstGeom prst="rect">
            <a:avLst/>
          </a:prstGeom>
          <a:noFill/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584775"/>
          </a:xfrm>
          <a:prstGeom prst="rect">
            <a:avLst/>
          </a:prstGeom>
          <a:solidFill>
            <a:srgbClr val="FEED8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Building Form and Orientation </a:t>
            </a:r>
          </a:p>
        </p:txBody>
      </p:sp>
    </p:spTree>
    <p:extLst>
      <p:ext uri="{BB962C8B-B14F-4D97-AF65-F5344CB8AC3E}">
        <p14:creationId xmlns:p14="http://schemas.microsoft.com/office/powerpoint/2010/main" val="3132194824"/>
      </p:ext>
    </p:extLst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F07-09-H69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F07-08-H69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627784" y="332656"/>
            <a:ext cx="1152128" cy="503684"/>
          </a:xfrm>
          <a:prstGeom prst="rect">
            <a:avLst/>
          </a:prstGeom>
          <a:solidFill>
            <a:srgbClr val="FFCC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092280" y="189012"/>
            <a:ext cx="1233090" cy="503684"/>
          </a:xfrm>
          <a:prstGeom prst="rect">
            <a:avLst/>
          </a:prstGeom>
          <a:solidFill>
            <a:srgbClr val="FFCC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20272" y="3645024"/>
            <a:ext cx="1152128" cy="503684"/>
          </a:xfrm>
          <a:prstGeom prst="rect">
            <a:avLst/>
          </a:prstGeom>
          <a:solidFill>
            <a:srgbClr val="FFCC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55776" y="3595328"/>
            <a:ext cx="1296144" cy="503684"/>
          </a:xfrm>
          <a:prstGeom prst="rect">
            <a:avLst/>
          </a:prstGeom>
          <a:solidFill>
            <a:srgbClr val="FFCC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563888" y="1042138"/>
            <a:ext cx="1014462" cy="1450758"/>
          </a:xfrm>
          <a:prstGeom prst="rect">
            <a:avLst/>
          </a:prstGeom>
          <a:solidFill>
            <a:srgbClr val="FFCC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07704" y="4365103"/>
            <a:ext cx="504056" cy="329301"/>
          </a:xfrm>
          <a:prstGeom prst="rect">
            <a:avLst/>
          </a:prstGeom>
          <a:solidFill>
            <a:srgbClr val="FFCC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1459" y="4050591"/>
            <a:ext cx="265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Extra Solar Gain in Winter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609146" y="4437112"/>
            <a:ext cx="699157" cy="449237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ja-JP">
              <a:ea typeface="MS PGothic" panose="020B060007020508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7079" y="4108244"/>
            <a:ext cx="333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Avoiding Overheating in Summer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3414" y="3011814"/>
            <a:ext cx="2311658" cy="523220"/>
          </a:xfrm>
          <a:prstGeom prst="rect">
            <a:avLst/>
          </a:prstGeom>
          <a:solidFill>
            <a:srgbClr val="FFDB69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ORIENTATION </a:t>
            </a:r>
          </a:p>
        </p:txBody>
      </p:sp>
    </p:spTree>
    <p:extLst>
      <p:ext uri="{BB962C8B-B14F-4D97-AF65-F5344CB8AC3E}">
        <p14:creationId xmlns:p14="http://schemas.microsoft.com/office/powerpoint/2010/main" val="940705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73736" name="Object 8"/>
          <p:cNvGraphicFramePr>
            <a:graphicFrameLocks/>
          </p:cNvGraphicFramePr>
          <p:nvPr/>
        </p:nvGraphicFramePr>
        <p:xfrm>
          <a:off x="0" y="0"/>
          <a:ext cx="9134475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4" imgW="6092015" imgH="4571429" progId="Photoshop.Image.3">
                  <p:embed/>
                </p:oleObj>
              </mc:Choice>
              <mc:Fallback>
                <p:oleObj name="Image" r:id="rId4" imgW="6092015" imgH="4571429" progId="Photoshop.Image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34475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7" name="TextBox 8"/>
          <p:cNvSpPr txBox="1">
            <a:spLocks noChangeArrowheads="1"/>
          </p:cNvSpPr>
          <p:nvPr/>
        </p:nvSpPr>
        <p:spPr bwMode="auto">
          <a:xfrm>
            <a:off x="0" y="16322"/>
            <a:ext cx="9144000" cy="584775"/>
          </a:xfrm>
          <a:prstGeom prst="rect">
            <a:avLst/>
          </a:prstGeom>
          <a:solidFill>
            <a:srgbClr val="FEED8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Envelope Choices</a:t>
            </a:r>
          </a:p>
        </p:txBody>
      </p:sp>
      <p:sp>
        <p:nvSpPr>
          <p:cNvPr id="73738" name="TextBox 10"/>
          <p:cNvSpPr txBox="1">
            <a:spLocks noChangeArrowheads="1"/>
          </p:cNvSpPr>
          <p:nvPr/>
        </p:nvSpPr>
        <p:spPr bwMode="auto">
          <a:xfrm>
            <a:off x="1638300" y="5680075"/>
            <a:ext cx="5283200" cy="3683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No West Facing Windows – reduced heat gain </a:t>
            </a:r>
          </a:p>
        </p:txBody>
      </p:sp>
      <p:sp>
        <p:nvSpPr>
          <p:cNvPr id="73739" name="TextBox 11"/>
          <p:cNvSpPr txBox="1">
            <a:spLocks noChangeArrowheads="1"/>
          </p:cNvSpPr>
          <p:nvPr/>
        </p:nvSpPr>
        <p:spPr bwMode="auto">
          <a:xfrm>
            <a:off x="1822450" y="4652963"/>
            <a:ext cx="4826000" cy="36988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Large glass windows into hot airlock only </a:t>
            </a:r>
          </a:p>
        </p:txBody>
      </p:sp>
      <p:cxnSp>
        <p:nvCxnSpPr>
          <p:cNvPr id="73740" name="Straight Arrow Connector 3"/>
          <p:cNvCxnSpPr>
            <a:cxnSpLocks noChangeShapeType="1"/>
          </p:cNvCxnSpPr>
          <p:nvPr/>
        </p:nvCxnSpPr>
        <p:spPr bwMode="auto">
          <a:xfrm flipV="1">
            <a:off x="6251575" y="4292600"/>
            <a:ext cx="336550" cy="36036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858963" y="1484313"/>
            <a:ext cx="4800600" cy="369887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All non-airlock windows – reasonable size</a:t>
            </a:r>
          </a:p>
        </p:txBody>
      </p:sp>
      <p:sp>
        <p:nvSpPr>
          <p:cNvPr id="73742" name="Left Arrow 5"/>
          <p:cNvSpPr>
            <a:spLocks noChangeArrowheads="1"/>
          </p:cNvSpPr>
          <p:nvPr/>
        </p:nvSpPr>
        <p:spPr bwMode="auto">
          <a:xfrm>
            <a:off x="3635375" y="2636838"/>
            <a:ext cx="73025" cy="46037"/>
          </a:xfrm>
          <a:prstGeom prst="leftArrow">
            <a:avLst>
              <a:gd name="adj1" fmla="val 50000"/>
              <a:gd name="adj2" fmla="val 5035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43" name="Right Arrow 6"/>
          <p:cNvSpPr>
            <a:spLocks noChangeArrowheads="1"/>
          </p:cNvSpPr>
          <p:nvPr/>
        </p:nvSpPr>
        <p:spPr bwMode="auto">
          <a:xfrm>
            <a:off x="6602413" y="1481138"/>
            <a:ext cx="490537" cy="373062"/>
          </a:xfrm>
          <a:prstGeom prst="rightArrow">
            <a:avLst>
              <a:gd name="adj1" fmla="val 50000"/>
              <a:gd name="adj2" fmla="val 50082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44" name="Left Arrow 7"/>
          <p:cNvSpPr>
            <a:spLocks noChangeArrowheads="1"/>
          </p:cNvSpPr>
          <p:nvPr/>
        </p:nvSpPr>
        <p:spPr bwMode="auto">
          <a:xfrm>
            <a:off x="1370013" y="1463675"/>
            <a:ext cx="488950" cy="360363"/>
          </a:xfrm>
          <a:prstGeom prst="leftArrow">
            <a:avLst>
              <a:gd name="adj1" fmla="val 50000"/>
              <a:gd name="adj2" fmla="val 4992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659063" y="2173288"/>
            <a:ext cx="3825875" cy="36830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No cold bridges – even in floors</a:t>
            </a:r>
          </a:p>
        </p:txBody>
      </p:sp>
      <p:sp>
        <p:nvSpPr>
          <p:cNvPr id="73746" name="Down Arrow 9"/>
          <p:cNvSpPr>
            <a:spLocks noChangeArrowheads="1"/>
          </p:cNvSpPr>
          <p:nvPr/>
        </p:nvSpPr>
        <p:spPr bwMode="auto">
          <a:xfrm>
            <a:off x="6372225" y="2435225"/>
            <a:ext cx="258763" cy="488950"/>
          </a:xfrm>
          <a:prstGeom prst="downArrow">
            <a:avLst>
              <a:gd name="adj1" fmla="val 50000"/>
              <a:gd name="adj2" fmla="val 50109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47" name="Down Arrow 12"/>
          <p:cNvSpPr>
            <a:spLocks noChangeArrowheads="1"/>
          </p:cNvSpPr>
          <p:nvPr/>
        </p:nvSpPr>
        <p:spPr bwMode="auto">
          <a:xfrm>
            <a:off x="1692275" y="2501900"/>
            <a:ext cx="341313" cy="979488"/>
          </a:xfrm>
          <a:prstGeom prst="downArrow">
            <a:avLst>
              <a:gd name="adj1" fmla="val 50000"/>
              <a:gd name="adj2" fmla="val 5007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48" name="TextBox 22"/>
          <p:cNvSpPr txBox="1">
            <a:spLocks noChangeArrowheads="1"/>
          </p:cNvSpPr>
          <p:nvPr/>
        </p:nvSpPr>
        <p:spPr bwMode="auto">
          <a:xfrm>
            <a:off x="6921500" y="2620963"/>
            <a:ext cx="371475" cy="20320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SHADING </a:t>
            </a:r>
          </a:p>
        </p:txBody>
      </p:sp>
      <p:sp>
        <p:nvSpPr>
          <p:cNvPr id="73751" name="TextBox 22"/>
          <p:cNvSpPr txBox="1">
            <a:spLocks noChangeArrowheads="1"/>
          </p:cNvSpPr>
          <p:nvPr/>
        </p:nvSpPr>
        <p:spPr bwMode="auto">
          <a:xfrm>
            <a:off x="7923658" y="812800"/>
            <a:ext cx="1112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Raincoat</a:t>
            </a:r>
          </a:p>
        </p:txBody>
      </p:sp>
      <p:sp>
        <p:nvSpPr>
          <p:cNvPr id="25" name="Left Arrow 24"/>
          <p:cNvSpPr/>
          <p:nvPr/>
        </p:nvSpPr>
        <p:spPr bwMode="auto">
          <a:xfrm>
            <a:off x="7308676" y="915988"/>
            <a:ext cx="647700" cy="217487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3753" name="TextBox 1"/>
          <p:cNvSpPr txBox="1">
            <a:spLocks noChangeArrowheads="1"/>
          </p:cNvSpPr>
          <p:nvPr/>
        </p:nvSpPr>
        <p:spPr bwMode="auto">
          <a:xfrm>
            <a:off x="7802563" y="2068513"/>
            <a:ext cx="115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 b="1">
                <a:solidFill>
                  <a:srgbClr val="FF0000"/>
                </a:solidFill>
                <a:latin typeface="Calibri" panose="020F0502020204030204" pitchFamily="34" charset="0"/>
              </a:rPr>
              <a:t>Overcoat</a:t>
            </a:r>
          </a:p>
        </p:txBody>
      </p:sp>
      <p:sp>
        <p:nvSpPr>
          <p:cNvPr id="73754" name="Left Arrow 2"/>
          <p:cNvSpPr>
            <a:spLocks noChangeArrowheads="1"/>
          </p:cNvSpPr>
          <p:nvPr/>
        </p:nvSpPr>
        <p:spPr bwMode="auto">
          <a:xfrm>
            <a:off x="7178675" y="2192338"/>
            <a:ext cx="669925" cy="200025"/>
          </a:xfrm>
          <a:prstGeom prst="leftArrow">
            <a:avLst>
              <a:gd name="adj1" fmla="val 50000"/>
              <a:gd name="adj2" fmla="val 4749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06480"/>
      </p:ext>
    </p:extLst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812</Words>
  <Application>Microsoft Office PowerPoint</Application>
  <PresentationFormat>On-screen Show (4:3)</PresentationFormat>
  <Paragraphs>210</Paragraphs>
  <Slides>23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MS PGothic</vt:lpstr>
      <vt:lpstr>Arial</vt:lpstr>
      <vt:lpstr>Calibri</vt:lpstr>
      <vt:lpstr>Courier New</vt:lpstr>
      <vt:lpstr>Franklin Gothic Book</vt:lpstr>
      <vt:lpstr>SMAFuturaGlobal-Regular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Solar system AC output and consumption profile for best summer day</vt:lpstr>
      <vt:lpstr>PowerPoint Presentation</vt:lpstr>
      <vt:lpstr>STEP 1: Design a Good Basic Building</vt:lpstr>
      <vt:lpstr>PowerPoint Presentation</vt:lpstr>
      <vt:lpstr>PowerPoint Presentation</vt:lpstr>
      <vt:lpstr>PowerPoint Presentation</vt:lpstr>
      <vt:lpstr>PowerPoint Presentation</vt:lpstr>
      <vt:lpstr>Energy Loads, Costs and Impacts Vary in        3 Different Level 1 Buildings </vt:lpstr>
      <vt:lpstr>PowerPoint Presentation</vt:lpstr>
      <vt:lpstr>DESIGN LEVEL 2: ADAPTIVE OPPORTUNTIES </vt:lpstr>
      <vt:lpstr>PowerPoint Presentation</vt:lpstr>
      <vt:lpstr> STEP 3:  THE THINGS TO DO WITH THE MIND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schools of Architecture the Problem ?</vt:lpstr>
      <vt:lpstr>Do All our Brilliant Young Architects want to be Trained to be CAD Monkeys + Hairdressers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 Ecohouse images</dc:title>
  <dc:creator>Sue Roaf</dc:creator>
  <cp:lastModifiedBy>Peter Harper</cp:lastModifiedBy>
  <cp:revision>40</cp:revision>
  <dcterms:created xsi:type="dcterms:W3CDTF">2014-10-27T13:15:31Z</dcterms:created>
  <dcterms:modified xsi:type="dcterms:W3CDTF">2016-10-03T17:27:38Z</dcterms:modified>
</cp:coreProperties>
</file>