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507" r:id="rId3"/>
    <p:sldId id="487" r:id="rId4"/>
    <p:sldId id="488" r:id="rId5"/>
    <p:sldId id="489" r:id="rId6"/>
    <p:sldId id="490" r:id="rId7"/>
    <p:sldId id="491" r:id="rId8"/>
    <p:sldId id="492" r:id="rId9"/>
    <p:sldId id="493" r:id="rId10"/>
    <p:sldId id="494" r:id="rId11"/>
    <p:sldId id="496" r:id="rId12"/>
    <p:sldId id="497" r:id="rId13"/>
    <p:sldId id="498" r:id="rId14"/>
    <p:sldId id="500" r:id="rId15"/>
    <p:sldId id="505" r:id="rId16"/>
    <p:sldId id="499" r:id="rId17"/>
    <p:sldId id="346" r:id="rId18"/>
    <p:sldId id="501" r:id="rId19"/>
    <p:sldId id="503" r:id="rId20"/>
    <p:sldId id="502" r:id="rId21"/>
    <p:sldId id="504" r:id="rId22"/>
    <p:sldId id="456" r:id="rId23"/>
    <p:sldId id="361" r:id="rId24"/>
    <p:sldId id="362" r:id="rId25"/>
    <p:sldId id="363" r:id="rId26"/>
    <p:sldId id="461" r:id="rId27"/>
    <p:sldId id="460" r:id="rId28"/>
    <p:sldId id="367" r:id="rId29"/>
    <p:sldId id="368" r:id="rId30"/>
    <p:sldId id="364" r:id="rId31"/>
    <p:sldId id="369" r:id="rId32"/>
    <p:sldId id="463" r:id="rId33"/>
    <p:sldId id="468" r:id="rId34"/>
    <p:sldId id="467" r:id="rId35"/>
    <p:sldId id="469" r:id="rId36"/>
    <p:sldId id="472" r:id="rId37"/>
    <p:sldId id="462" r:id="rId38"/>
    <p:sldId id="473" r:id="rId39"/>
    <p:sldId id="474" r:id="rId40"/>
    <p:sldId id="485" r:id="rId41"/>
    <p:sldId id="506" r:id="rId4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45" autoAdjust="0"/>
  </p:normalViewPr>
  <p:slideViewPr>
    <p:cSldViewPr>
      <p:cViewPr varScale="1">
        <p:scale>
          <a:sx n="97" d="100"/>
          <a:sy n="97" d="100"/>
        </p:scale>
        <p:origin x="208" y="3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endParaRPr lang="en-NZ"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fld id="{06C4DAF1-E6E1-4D4E-9547-CA167997C497}" type="datetimeFigureOut">
              <a:rPr lang="en-NZ" altLang="en-US"/>
              <a:pPr/>
              <a:t>23/08/2016</a:t>
            </a:fld>
            <a:endParaRPr lang="en-NZ"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NZ"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endParaRPr lang="en-NZ"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D9AFA622-3497-40D4-94CF-E41C318FC47F}" type="slidenum">
              <a:rPr lang="en-NZ" altLang="en-US"/>
              <a:pPr/>
              <a:t>‹#›</a:t>
            </a:fld>
            <a:endParaRPr lang="en-NZ"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207D249-477A-49AA-B4AB-CBEC4ED952D1}" type="slidenum">
              <a:rPr lang="en-US" altLang="en-US">
                <a:ea typeface="ＭＳ Ｐゴシック" panose="020B0600070205080204" pitchFamily="34" charset="-128"/>
              </a:rPr>
              <a:pPr>
                <a:spcBef>
                  <a:spcPct val="0"/>
                </a:spcBef>
              </a:pPr>
              <a:t>3</a:t>
            </a:fld>
            <a:endParaRPr lang="en-US" altLang="en-US">
              <a:ea typeface="ＭＳ Ｐゴシック" panose="020B0600070205080204" pitchFamily="34" charset="-128"/>
            </a:endParaRPr>
          </a:p>
        </p:txBody>
      </p:sp>
      <p:sp>
        <p:nvSpPr>
          <p:cNvPr id="1945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945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it-IT"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0DFD614-A87D-46BA-8832-C06B5D0ED0CE}" type="slidenum">
              <a:rPr lang="en-US" altLang="en-US"/>
              <a:pPr>
                <a:spcBef>
                  <a:spcPct val="0"/>
                </a:spcBef>
              </a:pPr>
              <a:t>12</a:t>
            </a:fld>
            <a:endParaRPr lang="en-US" altLang="en-US"/>
          </a:p>
        </p:txBody>
      </p:sp>
      <p:sp>
        <p:nvSpPr>
          <p:cNvPr id="3789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789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id-ID"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F924C9A-58EC-4DFF-87CC-29242FA35037}" type="slidenum">
              <a:rPr lang="en-US" altLang="en-US"/>
              <a:pPr>
                <a:spcBef>
                  <a:spcPct val="0"/>
                </a:spcBef>
              </a:pPr>
              <a:t>13</a:t>
            </a:fld>
            <a:endParaRPr lang="en-US" altLang="en-US"/>
          </a:p>
        </p:txBody>
      </p:sp>
      <p:sp>
        <p:nvSpPr>
          <p:cNvPr id="3993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993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GB"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CAA0AD-5131-4233-8C46-DBC5F4D971F7}" type="slidenum">
              <a:rPr lang="en-US" altLang="en-US">
                <a:ea typeface="ＭＳ Ｐゴシック" panose="020B0600070205080204" pitchFamily="34" charset="-128"/>
              </a:rPr>
              <a:pPr>
                <a:spcBef>
                  <a:spcPct val="0"/>
                </a:spcBef>
              </a:pPr>
              <a:t>15</a:t>
            </a:fld>
            <a:endParaRPr lang="en-US" altLang="en-US">
              <a:ea typeface="ＭＳ Ｐゴシック" panose="020B0600070205080204" pitchFamily="34" charset="-128"/>
            </a:endParaRPr>
          </a:p>
        </p:txBody>
      </p:sp>
      <p:sp>
        <p:nvSpPr>
          <p:cNvPr id="4301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301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it-IT"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DF53820-EBCF-41B0-A3D3-8C8C2CDA4834}" type="slidenum">
              <a:rPr lang="en-US" altLang="en-US">
                <a:latin typeface="Arial" panose="020B0604020202020204" pitchFamily="34" charset="0"/>
                <a:ea typeface="ＭＳ Ｐゴシック" panose="020B0600070205080204" pitchFamily="34" charset="-128"/>
              </a:rPr>
              <a:pPr>
                <a:spcBef>
                  <a:spcPct val="0"/>
                </a:spcBef>
              </a:pPr>
              <a:t>23</a:t>
            </a:fld>
            <a:endParaRPr lang="en-US" altLang="en-US">
              <a:latin typeface="Arial" panose="020B0604020202020204" pitchFamily="34" charset="0"/>
              <a:ea typeface="ＭＳ Ｐゴシック" panose="020B0600070205080204" pitchFamily="34" charset="-128"/>
            </a:endParaRPr>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855BCA-3D84-449A-B951-EC7708205B15}" type="slidenum">
              <a:rPr lang="en-US" altLang="en-US">
                <a:latin typeface="Arial" panose="020B0604020202020204" pitchFamily="34" charset="0"/>
                <a:ea typeface="ＭＳ Ｐゴシック" panose="020B0600070205080204" pitchFamily="34" charset="-128"/>
              </a:rPr>
              <a:pPr>
                <a:spcBef>
                  <a:spcPct val="0"/>
                </a:spcBef>
              </a:pPr>
              <a:t>24</a:t>
            </a:fld>
            <a:endParaRPr lang="en-US" altLang="en-US">
              <a:latin typeface="Arial" panose="020B0604020202020204" pitchFamily="34" charset="0"/>
              <a:ea typeface="ＭＳ Ｐゴシック" panose="020B0600070205080204" pitchFamily="34" charset="-128"/>
            </a:endParaRPr>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NZ" altLang="en-US"/>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9CB3E5-B4E1-4C6A-B81D-CBD223FDFD17}" type="slidenum">
              <a:rPr lang="en-NZ" altLang="en-US"/>
              <a:pPr>
                <a:spcBef>
                  <a:spcPct val="0"/>
                </a:spcBef>
              </a:pPr>
              <a:t>26</a:t>
            </a:fld>
            <a:endParaRPr lang="en-NZ"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NZ" altLang="en-US"/>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80570BB-DA35-4DCB-B53E-C772F9E57A83}" type="slidenum">
              <a:rPr lang="en-NZ" altLang="en-US"/>
              <a:pPr>
                <a:spcBef>
                  <a:spcPct val="0"/>
                </a:spcBef>
              </a:pPr>
              <a:t>28</a:t>
            </a:fld>
            <a:endParaRPr lang="en-NZ"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1440331-7E87-409F-8F45-8FACB8EACBFA}" type="slidenum">
              <a:rPr lang="en-US" altLang="en-US">
                <a:ea typeface="ＭＳ Ｐゴシック" panose="020B0600070205080204" pitchFamily="34" charset="-128"/>
              </a:rPr>
              <a:pPr>
                <a:spcBef>
                  <a:spcPct val="0"/>
                </a:spcBef>
              </a:pPr>
              <a:t>4</a:t>
            </a:fld>
            <a:endParaRPr lang="en-US" altLang="en-US">
              <a:ea typeface="ＭＳ Ｐゴシック" panose="020B0600070205080204" pitchFamily="34" charset="-128"/>
            </a:endParaRPr>
          </a:p>
        </p:txBody>
      </p:sp>
      <p:sp>
        <p:nvSpPr>
          <p:cNvPr id="2150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150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it-IT"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2CB8C3-09C3-428B-8F96-AF2D3291538A}" type="slidenum">
              <a:rPr lang="en-US" altLang="en-US">
                <a:ea typeface="ＭＳ Ｐゴシック" panose="020B0600070205080204" pitchFamily="34" charset="-128"/>
              </a:rPr>
              <a:pPr>
                <a:spcBef>
                  <a:spcPct val="0"/>
                </a:spcBef>
              </a:pPr>
              <a:t>5</a:t>
            </a:fld>
            <a:endParaRPr lang="en-US" altLang="en-US">
              <a:ea typeface="ＭＳ Ｐゴシック" panose="020B0600070205080204" pitchFamily="34" charset="-128"/>
            </a:endParaRPr>
          </a:p>
        </p:txBody>
      </p:sp>
      <p:sp>
        <p:nvSpPr>
          <p:cNvPr id="2355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355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it-IT"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FE92648-C754-4D7F-B410-4129732814E2}" type="slidenum">
              <a:rPr lang="en-US" altLang="en-US">
                <a:ea typeface="ＭＳ Ｐゴシック" panose="020B0600070205080204" pitchFamily="34" charset="-128"/>
              </a:rPr>
              <a:pPr>
                <a:spcBef>
                  <a:spcPct val="0"/>
                </a:spcBef>
              </a:pPr>
              <a:t>6</a:t>
            </a:fld>
            <a:endParaRPr lang="en-US" altLang="en-US">
              <a:ea typeface="ＭＳ Ｐゴシック" panose="020B0600070205080204" pitchFamily="34" charset="-128"/>
            </a:endParaRPr>
          </a:p>
        </p:txBody>
      </p:sp>
      <p:sp>
        <p:nvSpPr>
          <p:cNvPr id="2560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560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it-IT"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2CC1783-B93C-467B-8A64-3E9EFBE31F2E}" type="slidenum">
              <a:rPr lang="en-US" altLang="en-US">
                <a:ea typeface="ＭＳ Ｐゴシック" panose="020B0600070205080204" pitchFamily="34" charset="-128"/>
              </a:rPr>
              <a:pPr>
                <a:spcBef>
                  <a:spcPct val="0"/>
                </a:spcBef>
              </a:pPr>
              <a:t>7</a:t>
            </a:fld>
            <a:endParaRPr lang="en-US" altLang="en-US">
              <a:ea typeface="ＭＳ Ｐゴシック" panose="020B0600070205080204" pitchFamily="34" charset="-128"/>
            </a:endParaRPr>
          </a:p>
        </p:txBody>
      </p:sp>
      <p:sp>
        <p:nvSpPr>
          <p:cNvPr id="2765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765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it-IT"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73218B5-BAA3-4A40-8261-2A39ADCAF62F}" type="slidenum">
              <a:rPr lang="en-US" altLang="en-US">
                <a:ea typeface="ＭＳ Ｐゴシック" panose="020B0600070205080204" pitchFamily="34" charset="-128"/>
              </a:rPr>
              <a:pPr>
                <a:spcBef>
                  <a:spcPct val="0"/>
                </a:spcBef>
              </a:pPr>
              <a:t>8</a:t>
            </a:fld>
            <a:endParaRPr lang="en-US" altLang="en-US">
              <a:ea typeface="ＭＳ Ｐゴシック" panose="020B0600070205080204" pitchFamily="34" charset="-128"/>
            </a:endParaRPr>
          </a:p>
        </p:txBody>
      </p:sp>
      <p:sp>
        <p:nvSpPr>
          <p:cNvPr id="2969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969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it-IT"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FE4F76F-F058-4C20-B913-30AECEB01D27}" type="slidenum">
              <a:rPr lang="en-US" altLang="en-US">
                <a:ea typeface="ＭＳ Ｐゴシック" panose="020B0600070205080204" pitchFamily="34" charset="-128"/>
              </a:rPr>
              <a:pPr>
                <a:spcBef>
                  <a:spcPct val="0"/>
                </a:spcBef>
              </a:pPr>
              <a:t>9</a:t>
            </a:fld>
            <a:endParaRPr lang="en-US" altLang="en-US">
              <a:ea typeface="ＭＳ Ｐゴシック" panose="020B0600070205080204" pitchFamily="34" charset="-128"/>
            </a:endParaRPr>
          </a:p>
        </p:txBody>
      </p:sp>
      <p:sp>
        <p:nvSpPr>
          <p:cNvPr id="3174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it-IT"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3D57A1-65A5-4822-9A09-1DC28F78E3CE}" type="slidenum">
              <a:rPr lang="en-US" altLang="en-US">
                <a:ea typeface="ＭＳ Ｐゴシック" panose="020B0600070205080204" pitchFamily="34" charset="-128"/>
              </a:rPr>
              <a:pPr>
                <a:spcBef>
                  <a:spcPct val="0"/>
                </a:spcBef>
              </a:pPr>
              <a:t>10</a:t>
            </a:fld>
            <a:endParaRPr lang="en-US" altLang="en-US">
              <a:ea typeface="ＭＳ Ｐゴシック" panose="020B0600070205080204" pitchFamily="34" charset="-128"/>
            </a:endParaRPr>
          </a:p>
        </p:txBody>
      </p:sp>
      <p:sp>
        <p:nvSpPr>
          <p:cNvPr id="3379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379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it-IT"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335CF50-7F8D-40CD-A5A3-7DE0828FAB64}" type="slidenum">
              <a:rPr lang="en-US" altLang="en-US">
                <a:ea typeface="ＭＳ Ｐゴシック" panose="020B0600070205080204" pitchFamily="34" charset="-128"/>
              </a:rPr>
              <a:pPr>
                <a:spcBef>
                  <a:spcPct val="0"/>
                </a:spcBef>
              </a:pPr>
              <a:t>11</a:t>
            </a:fld>
            <a:endParaRPr lang="en-US" altLang="en-US">
              <a:ea typeface="ＭＳ Ｐゴシック" panose="020B0600070205080204" pitchFamily="34" charset="-128"/>
            </a:endParaRPr>
          </a:p>
        </p:txBody>
      </p:sp>
      <p:sp>
        <p:nvSpPr>
          <p:cNvPr id="3584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584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it-IT"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lvl1pPr>
              <a:defRPr/>
            </a:lvl1pPr>
          </a:lstStyle>
          <a:p>
            <a:fld id="{49BBB529-1DE1-4A65-BFFD-8C44F87FF27A}" type="datetimeFigureOut">
              <a:rPr lang="en-NZ" altLang="en-US"/>
              <a:pPr/>
              <a:t>23/08/2016</a:t>
            </a:fld>
            <a:endParaRPr lang="en-NZ" altLang="en-US"/>
          </a:p>
        </p:txBody>
      </p:sp>
      <p:sp>
        <p:nvSpPr>
          <p:cNvPr id="5" name="Footer Placeholder 4"/>
          <p:cNvSpPr>
            <a:spLocks noGrp="1"/>
          </p:cNvSpPr>
          <p:nvPr>
            <p:ph type="ftr" sz="quarter" idx="11"/>
          </p:nvPr>
        </p:nvSpPr>
        <p:spPr/>
        <p:txBody>
          <a:bodyPr/>
          <a:lstStyle>
            <a:lvl1pPr>
              <a:defRPr/>
            </a:lvl1pPr>
          </a:lstStyle>
          <a:p>
            <a:endParaRPr lang="en-NZ" altLang="en-US"/>
          </a:p>
        </p:txBody>
      </p:sp>
      <p:sp>
        <p:nvSpPr>
          <p:cNvPr id="6" name="Slide Number Placeholder 5"/>
          <p:cNvSpPr>
            <a:spLocks noGrp="1"/>
          </p:cNvSpPr>
          <p:nvPr>
            <p:ph type="sldNum" sz="quarter" idx="12"/>
          </p:nvPr>
        </p:nvSpPr>
        <p:spPr/>
        <p:txBody>
          <a:bodyPr/>
          <a:lstStyle>
            <a:lvl1pPr>
              <a:defRPr/>
            </a:lvl1pPr>
          </a:lstStyle>
          <a:p>
            <a:fld id="{49C1C3CA-EB9D-40D5-A87E-8E2184FC7A10}" type="slidenum">
              <a:rPr lang="en-NZ" altLang="en-US"/>
              <a:pPr/>
              <a:t>‹#›</a:t>
            </a:fld>
            <a:endParaRPr lang="en-NZ" altLang="en-US"/>
          </a:p>
        </p:txBody>
      </p:sp>
    </p:spTree>
    <p:extLst>
      <p:ext uri="{BB962C8B-B14F-4D97-AF65-F5344CB8AC3E}">
        <p14:creationId xmlns:p14="http://schemas.microsoft.com/office/powerpoint/2010/main" val="2941613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lvl1pPr>
              <a:defRPr/>
            </a:lvl1pPr>
          </a:lstStyle>
          <a:p>
            <a:fld id="{A3B93D35-2779-4B69-A2B1-DAA590BE0944}" type="datetimeFigureOut">
              <a:rPr lang="en-NZ" altLang="en-US"/>
              <a:pPr/>
              <a:t>23/08/2016</a:t>
            </a:fld>
            <a:endParaRPr lang="en-NZ" altLang="en-US"/>
          </a:p>
        </p:txBody>
      </p:sp>
      <p:sp>
        <p:nvSpPr>
          <p:cNvPr id="5" name="Footer Placeholder 4"/>
          <p:cNvSpPr>
            <a:spLocks noGrp="1"/>
          </p:cNvSpPr>
          <p:nvPr>
            <p:ph type="ftr" sz="quarter" idx="11"/>
          </p:nvPr>
        </p:nvSpPr>
        <p:spPr/>
        <p:txBody>
          <a:bodyPr/>
          <a:lstStyle>
            <a:lvl1pPr>
              <a:defRPr/>
            </a:lvl1pPr>
          </a:lstStyle>
          <a:p>
            <a:endParaRPr lang="en-NZ" altLang="en-US"/>
          </a:p>
        </p:txBody>
      </p:sp>
      <p:sp>
        <p:nvSpPr>
          <p:cNvPr id="6" name="Slide Number Placeholder 5"/>
          <p:cNvSpPr>
            <a:spLocks noGrp="1"/>
          </p:cNvSpPr>
          <p:nvPr>
            <p:ph type="sldNum" sz="quarter" idx="12"/>
          </p:nvPr>
        </p:nvSpPr>
        <p:spPr/>
        <p:txBody>
          <a:bodyPr/>
          <a:lstStyle>
            <a:lvl1pPr>
              <a:defRPr/>
            </a:lvl1pPr>
          </a:lstStyle>
          <a:p>
            <a:fld id="{6CBF4FC5-BB99-4087-92C1-D151B7F14A9E}" type="slidenum">
              <a:rPr lang="en-NZ" altLang="en-US"/>
              <a:pPr/>
              <a:t>‹#›</a:t>
            </a:fld>
            <a:endParaRPr lang="en-NZ" altLang="en-US"/>
          </a:p>
        </p:txBody>
      </p:sp>
    </p:spTree>
    <p:extLst>
      <p:ext uri="{BB962C8B-B14F-4D97-AF65-F5344CB8AC3E}">
        <p14:creationId xmlns:p14="http://schemas.microsoft.com/office/powerpoint/2010/main" val="1964228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lvl1pPr>
              <a:defRPr/>
            </a:lvl1pPr>
          </a:lstStyle>
          <a:p>
            <a:fld id="{DEA9111E-F7E3-4DAA-A7F8-4D66D77A2E8F}" type="datetimeFigureOut">
              <a:rPr lang="en-NZ" altLang="en-US"/>
              <a:pPr/>
              <a:t>23/08/2016</a:t>
            </a:fld>
            <a:endParaRPr lang="en-NZ" altLang="en-US"/>
          </a:p>
        </p:txBody>
      </p:sp>
      <p:sp>
        <p:nvSpPr>
          <p:cNvPr id="5" name="Footer Placeholder 4"/>
          <p:cNvSpPr>
            <a:spLocks noGrp="1"/>
          </p:cNvSpPr>
          <p:nvPr>
            <p:ph type="ftr" sz="quarter" idx="11"/>
          </p:nvPr>
        </p:nvSpPr>
        <p:spPr/>
        <p:txBody>
          <a:bodyPr/>
          <a:lstStyle>
            <a:lvl1pPr>
              <a:defRPr/>
            </a:lvl1pPr>
          </a:lstStyle>
          <a:p>
            <a:endParaRPr lang="en-NZ" altLang="en-US"/>
          </a:p>
        </p:txBody>
      </p:sp>
      <p:sp>
        <p:nvSpPr>
          <p:cNvPr id="6" name="Slide Number Placeholder 5"/>
          <p:cNvSpPr>
            <a:spLocks noGrp="1"/>
          </p:cNvSpPr>
          <p:nvPr>
            <p:ph type="sldNum" sz="quarter" idx="12"/>
          </p:nvPr>
        </p:nvSpPr>
        <p:spPr/>
        <p:txBody>
          <a:bodyPr/>
          <a:lstStyle>
            <a:lvl1pPr>
              <a:defRPr/>
            </a:lvl1pPr>
          </a:lstStyle>
          <a:p>
            <a:fld id="{B14AC076-2712-4255-A094-8A69AF1DB3B8}" type="slidenum">
              <a:rPr lang="en-NZ" altLang="en-US"/>
              <a:pPr/>
              <a:t>‹#›</a:t>
            </a:fld>
            <a:endParaRPr lang="en-NZ" altLang="en-US"/>
          </a:p>
        </p:txBody>
      </p:sp>
    </p:spTree>
    <p:extLst>
      <p:ext uri="{BB962C8B-B14F-4D97-AF65-F5344CB8AC3E}">
        <p14:creationId xmlns:p14="http://schemas.microsoft.com/office/powerpoint/2010/main" val="1538965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NZ"/>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half" idx="3"/>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AU"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AU" alt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958874C9-0117-4E77-A7A6-E275F3B0536A}" type="slidenum">
              <a:rPr lang="en-AU" altLang="en-US"/>
              <a:pPr/>
              <a:t>‹#›</a:t>
            </a:fld>
            <a:endParaRPr lang="en-AU" altLang="en-US"/>
          </a:p>
        </p:txBody>
      </p:sp>
    </p:spTree>
    <p:extLst>
      <p:ext uri="{BB962C8B-B14F-4D97-AF65-F5344CB8AC3E}">
        <p14:creationId xmlns:p14="http://schemas.microsoft.com/office/powerpoint/2010/main" val="273694007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3" name="Rectangle 4"/>
          <p:cNvSpPr>
            <a:spLocks noGrp="1" noChangeArrowheads="1"/>
          </p:cNvSpPr>
          <p:nvPr>
            <p:ph type="dt" sz="half" idx="10"/>
          </p:nvPr>
        </p:nvSpPr>
        <p:spPr/>
        <p:txBody>
          <a:bodyPr/>
          <a:lstStyle>
            <a:lvl1pPr>
              <a:defRPr/>
            </a:lvl1pPr>
          </a:lstStyle>
          <a:p>
            <a:endParaRPr lang="en-AU" altLang="en-US"/>
          </a:p>
        </p:txBody>
      </p:sp>
      <p:sp>
        <p:nvSpPr>
          <p:cNvPr id="4" name="Rectangle 5"/>
          <p:cNvSpPr>
            <a:spLocks noGrp="1" noChangeArrowheads="1"/>
          </p:cNvSpPr>
          <p:nvPr>
            <p:ph type="ftr" sz="quarter" idx="11"/>
          </p:nvPr>
        </p:nvSpPr>
        <p:spPr/>
        <p:txBody>
          <a:bodyPr/>
          <a:lstStyle>
            <a:lvl1pPr>
              <a:defRPr/>
            </a:lvl1pPr>
          </a:lstStyle>
          <a:p>
            <a:endParaRPr lang="en-AU" altLang="en-US"/>
          </a:p>
        </p:txBody>
      </p:sp>
      <p:sp>
        <p:nvSpPr>
          <p:cNvPr id="5" name="Rectangle 6"/>
          <p:cNvSpPr>
            <a:spLocks noGrp="1" noChangeArrowheads="1"/>
          </p:cNvSpPr>
          <p:nvPr>
            <p:ph type="sldNum" sz="quarter" idx="12"/>
          </p:nvPr>
        </p:nvSpPr>
        <p:spPr/>
        <p:txBody>
          <a:bodyPr/>
          <a:lstStyle>
            <a:lvl1pPr>
              <a:defRPr/>
            </a:lvl1pPr>
          </a:lstStyle>
          <a:p>
            <a:fld id="{4C9D2C60-9413-4C58-BA59-D1FFCD412147}" type="slidenum">
              <a:rPr lang="en-AU" altLang="en-US"/>
              <a:pPr/>
              <a:t>‹#›</a:t>
            </a:fld>
            <a:endParaRPr lang="en-AU" altLang="en-US"/>
          </a:p>
        </p:txBody>
      </p:sp>
    </p:spTree>
    <p:extLst>
      <p:ext uri="{BB962C8B-B14F-4D97-AF65-F5344CB8AC3E}">
        <p14:creationId xmlns:p14="http://schemas.microsoft.com/office/powerpoint/2010/main" val="184199335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lvl1pPr>
              <a:defRPr/>
            </a:lvl1pPr>
          </a:lstStyle>
          <a:p>
            <a:fld id="{6B2D6A34-7A0A-4862-B012-4EF1AB184305}" type="datetimeFigureOut">
              <a:rPr lang="en-NZ" altLang="en-US"/>
              <a:pPr/>
              <a:t>23/08/2016</a:t>
            </a:fld>
            <a:endParaRPr lang="en-NZ" altLang="en-US"/>
          </a:p>
        </p:txBody>
      </p:sp>
      <p:sp>
        <p:nvSpPr>
          <p:cNvPr id="5" name="Footer Placeholder 4"/>
          <p:cNvSpPr>
            <a:spLocks noGrp="1"/>
          </p:cNvSpPr>
          <p:nvPr>
            <p:ph type="ftr" sz="quarter" idx="11"/>
          </p:nvPr>
        </p:nvSpPr>
        <p:spPr/>
        <p:txBody>
          <a:bodyPr/>
          <a:lstStyle>
            <a:lvl1pPr>
              <a:defRPr/>
            </a:lvl1pPr>
          </a:lstStyle>
          <a:p>
            <a:endParaRPr lang="en-NZ" altLang="en-US"/>
          </a:p>
        </p:txBody>
      </p:sp>
      <p:sp>
        <p:nvSpPr>
          <p:cNvPr id="6" name="Slide Number Placeholder 5"/>
          <p:cNvSpPr>
            <a:spLocks noGrp="1"/>
          </p:cNvSpPr>
          <p:nvPr>
            <p:ph type="sldNum" sz="quarter" idx="12"/>
          </p:nvPr>
        </p:nvSpPr>
        <p:spPr/>
        <p:txBody>
          <a:bodyPr/>
          <a:lstStyle>
            <a:lvl1pPr>
              <a:defRPr/>
            </a:lvl1pPr>
          </a:lstStyle>
          <a:p>
            <a:fld id="{484FF4AF-359E-4D94-A494-86E2E3B02F83}" type="slidenum">
              <a:rPr lang="en-NZ" altLang="en-US"/>
              <a:pPr/>
              <a:t>‹#›</a:t>
            </a:fld>
            <a:endParaRPr lang="en-NZ" altLang="en-US"/>
          </a:p>
        </p:txBody>
      </p:sp>
    </p:spTree>
    <p:extLst>
      <p:ext uri="{BB962C8B-B14F-4D97-AF65-F5344CB8AC3E}">
        <p14:creationId xmlns:p14="http://schemas.microsoft.com/office/powerpoint/2010/main" val="1336407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678A7D0A-786E-4FC9-AA21-6310A669C2FA}" type="datetimeFigureOut">
              <a:rPr lang="en-NZ" altLang="en-US"/>
              <a:pPr/>
              <a:t>23/08/2016</a:t>
            </a:fld>
            <a:endParaRPr lang="en-NZ" altLang="en-US"/>
          </a:p>
        </p:txBody>
      </p:sp>
      <p:sp>
        <p:nvSpPr>
          <p:cNvPr id="5" name="Footer Placeholder 4"/>
          <p:cNvSpPr>
            <a:spLocks noGrp="1"/>
          </p:cNvSpPr>
          <p:nvPr>
            <p:ph type="ftr" sz="quarter" idx="11"/>
          </p:nvPr>
        </p:nvSpPr>
        <p:spPr/>
        <p:txBody>
          <a:bodyPr/>
          <a:lstStyle>
            <a:lvl1pPr>
              <a:defRPr/>
            </a:lvl1pPr>
          </a:lstStyle>
          <a:p>
            <a:endParaRPr lang="en-NZ" altLang="en-US"/>
          </a:p>
        </p:txBody>
      </p:sp>
      <p:sp>
        <p:nvSpPr>
          <p:cNvPr id="6" name="Slide Number Placeholder 5"/>
          <p:cNvSpPr>
            <a:spLocks noGrp="1"/>
          </p:cNvSpPr>
          <p:nvPr>
            <p:ph type="sldNum" sz="quarter" idx="12"/>
          </p:nvPr>
        </p:nvSpPr>
        <p:spPr/>
        <p:txBody>
          <a:bodyPr/>
          <a:lstStyle>
            <a:lvl1pPr>
              <a:defRPr/>
            </a:lvl1pPr>
          </a:lstStyle>
          <a:p>
            <a:fld id="{0146297A-2B83-4237-A7A1-C9001EA64FCF}" type="slidenum">
              <a:rPr lang="en-NZ" altLang="en-US"/>
              <a:pPr/>
              <a:t>‹#›</a:t>
            </a:fld>
            <a:endParaRPr lang="en-NZ" altLang="en-US"/>
          </a:p>
        </p:txBody>
      </p:sp>
    </p:spTree>
    <p:extLst>
      <p:ext uri="{BB962C8B-B14F-4D97-AF65-F5344CB8AC3E}">
        <p14:creationId xmlns:p14="http://schemas.microsoft.com/office/powerpoint/2010/main" val="2533356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3"/>
          <p:cNvSpPr>
            <a:spLocks noGrp="1"/>
          </p:cNvSpPr>
          <p:nvPr>
            <p:ph type="dt" sz="half" idx="10"/>
          </p:nvPr>
        </p:nvSpPr>
        <p:spPr/>
        <p:txBody>
          <a:bodyPr/>
          <a:lstStyle>
            <a:lvl1pPr>
              <a:defRPr/>
            </a:lvl1pPr>
          </a:lstStyle>
          <a:p>
            <a:fld id="{2A700563-F476-40BA-9A7E-AD7BDA3494CC}" type="datetimeFigureOut">
              <a:rPr lang="en-NZ" altLang="en-US"/>
              <a:pPr/>
              <a:t>23/08/2016</a:t>
            </a:fld>
            <a:endParaRPr lang="en-NZ" altLang="en-US"/>
          </a:p>
        </p:txBody>
      </p:sp>
      <p:sp>
        <p:nvSpPr>
          <p:cNvPr id="6" name="Footer Placeholder 4"/>
          <p:cNvSpPr>
            <a:spLocks noGrp="1"/>
          </p:cNvSpPr>
          <p:nvPr>
            <p:ph type="ftr" sz="quarter" idx="11"/>
          </p:nvPr>
        </p:nvSpPr>
        <p:spPr/>
        <p:txBody>
          <a:bodyPr/>
          <a:lstStyle>
            <a:lvl1pPr>
              <a:defRPr/>
            </a:lvl1pPr>
          </a:lstStyle>
          <a:p>
            <a:endParaRPr lang="en-NZ" altLang="en-US"/>
          </a:p>
        </p:txBody>
      </p:sp>
      <p:sp>
        <p:nvSpPr>
          <p:cNvPr id="7" name="Slide Number Placeholder 5"/>
          <p:cNvSpPr>
            <a:spLocks noGrp="1"/>
          </p:cNvSpPr>
          <p:nvPr>
            <p:ph type="sldNum" sz="quarter" idx="12"/>
          </p:nvPr>
        </p:nvSpPr>
        <p:spPr/>
        <p:txBody>
          <a:bodyPr/>
          <a:lstStyle>
            <a:lvl1pPr>
              <a:defRPr/>
            </a:lvl1pPr>
          </a:lstStyle>
          <a:p>
            <a:fld id="{FAE5FEB1-08C8-4AEF-926B-45F74865FB90}" type="slidenum">
              <a:rPr lang="en-NZ" altLang="en-US"/>
              <a:pPr/>
              <a:t>‹#›</a:t>
            </a:fld>
            <a:endParaRPr lang="en-NZ" altLang="en-US"/>
          </a:p>
        </p:txBody>
      </p:sp>
    </p:spTree>
    <p:extLst>
      <p:ext uri="{BB962C8B-B14F-4D97-AF65-F5344CB8AC3E}">
        <p14:creationId xmlns:p14="http://schemas.microsoft.com/office/powerpoint/2010/main" val="1201121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3"/>
          <p:cNvSpPr>
            <a:spLocks noGrp="1"/>
          </p:cNvSpPr>
          <p:nvPr>
            <p:ph type="dt" sz="half" idx="10"/>
          </p:nvPr>
        </p:nvSpPr>
        <p:spPr/>
        <p:txBody>
          <a:bodyPr/>
          <a:lstStyle>
            <a:lvl1pPr>
              <a:defRPr/>
            </a:lvl1pPr>
          </a:lstStyle>
          <a:p>
            <a:fld id="{5FB0950E-9FB8-4D17-824B-C22072F9743C}" type="datetimeFigureOut">
              <a:rPr lang="en-NZ" altLang="en-US"/>
              <a:pPr/>
              <a:t>23/08/2016</a:t>
            </a:fld>
            <a:endParaRPr lang="en-NZ" altLang="en-US"/>
          </a:p>
        </p:txBody>
      </p:sp>
      <p:sp>
        <p:nvSpPr>
          <p:cNvPr id="8" name="Footer Placeholder 4"/>
          <p:cNvSpPr>
            <a:spLocks noGrp="1"/>
          </p:cNvSpPr>
          <p:nvPr>
            <p:ph type="ftr" sz="quarter" idx="11"/>
          </p:nvPr>
        </p:nvSpPr>
        <p:spPr/>
        <p:txBody>
          <a:bodyPr/>
          <a:lstStyle>
            <a:lvl1pPr>
              <a:defRPr/>
            </a:lvl1pPr>
          </a:lstStyle>
          <a:p>
            <a:endParaRPr lang="en-NZ" altLang="en-US"/>
          </a:p>
        </p:txBody>
      </p:sp>
      <p:sp>
        <p:nvSpPr>
          <p:cNvPr id="9" name="Slide Number Placeholder 5"/>
          <p:cNvSpPr>
            <a:spLocks noGrp="1"/>
          </p:cNvSpPr>
          <p:nvPr>
            <p:ph type="sldNum" sz="quarter" idx="12"/>
          </p:nvPr>
        </p:nvSpPr>
        <p:spPr/>
        <p:txBody>
          <a:bodyPr/>
          <a:lstStyle>
            <a:lvl1pPr>
              <a:defRPr/>
            </a:lvl1pPr>
          </a:lstStyle>
          <a:p>
            <a:fld id="{988AA6EC-32CA-49DE-9DFC-299BC248DA4A}" type="slidenum">
              <a:rPr lang="en-NZ" altLang="en-US"/>
              <a:pPr/>
              <a:t>‹#›</a:t>
            </a:fld>
            <a:endParaRPr lang="en-NZ" altLang="en-US"/>
          </a:p>
        </p:txBody>
      </p:sp>
    </p:spTree>
    <p:extLst>
      <p:ext uri="{BB962C8B-B14F-4D97-AF65-F5344CB8AC3E}">
        <p14:creationId xmlns:p14="http://schemas.microsoft.com/office/powerpoint/2010/main" val="515185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3"/>
          <p:cNvSpPr>
            <a:spLocks noGrp="1"/>
          </p:cNvSpPr>
          <p:nvPr>
            <p:ph type="dt" sz="half" idx="10"/>
          </p:nvPr>
        </p:nvSpPr>
        <p:spPr/>
        <p:txBody>
          <a:bodyPr/>
          <a:lstStyle>
            <a:lvl1pPr>
              <a:defRPr/>
            </a:lvl1pPr>
          </a:lstStyle>
          <a:p>
            <a:fld id="{F57EA04A-AC43-4E9D-8D15-A1135492772C}" type="datetimeFigureOut">
              <a:rPr lang="en-NZ" altLang="en-US"/>
              <a:pPr/>
              <a:t>23/08/2016</a:t>
            </a:fld>
            <a:endParaRPr lang="en-NZ" altLang="en-US"/>
          </a:p>
        </p:txBody>
      </p:sp>
      <p:sp>
        <p:nvSpPr>
          <p:cNvPr id="4" name="Footer Placeholder 4"/>
          <p:cNvSpPr>
            <a:spLocks noGrp="1"/>
          </p:cNvSpPr>
          <p:nvPr>
            <p:ph type="ftr" sz="quarter" idx="11"/>
          </p:nvPr>
        </p:nvSpPr>
        <p:spPr/>
        <p:txBody>
          <a:bodyPr/>
          <a:lstStyle>
            <a:lvl1pPr>
              <a:defRPr/>
            </a:lvl1pPr>
          </a:lstStyle>
          <a:p>
            <a:endParaRPr lang="en-NZ" altLang="en-US"/>
          </a:p>
        </p:txBody>
      </p:sp>
      <p:sp>
        <p:nvSpPr>
          <p:cNvPr id="5" name="Slide Number Placeholder 5"/>
          <p:cNvSpPr>
            <a:spLocks noGrp="1"/>
          </p:cNvSpPr>
          <p:nvPr>
            <p:ph type="sldNum" sz="quarter" idx="12"/>
          </p:nvPr>
        </p:nvSpPr>
        <p:spPr/>
        <p:txBody>
          <a:bodyPr/>
          <a:lstStyle>
            <a:lvl1pPr>
              <a:defRPr/>
            </a:lvl1pPr>
          </a:lstStyle>
          <a:p>
            <a:fld id="{AF535E39-95D5-40DC-A299-88C846B59D9C}" type="slidenum">
              <a:rPr lang="en-NZ" altLang="en-US"/>
              <a:pPr/>
              <a:t>‹#›</a:t>
            </a:fld>
            <a:endParaRPr lang="en-NZ" altLang="en-US"/>
          </a:p>
        </p:txBody>
      </p:sp>
    </p:spTree>
    <p:extLst>
      <p:ext uri="{BB962C8B-B14F-4D97-AF65-F5344CB8AC3E}">
        <p14:creationId xmlns:p14="http://schemas.microsoft.com/office/powerpoint/2010/main" val="2215251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9CDC16B-886B-4DD9-9AB6-3AFA00E4D5C7}" type="datetimeFigureOut">
              <a:rPr lang="en-NZ" altLang="en-US"/>
              <a:pPr/>
              <a:t>23/08/2016</a:t>
            </a:fld>
            <a:endParaRPr lang="en-NZ" altLang="en-US"/>
          </a:p>
        </p:txBody>
      </p:sp>
      <p:sp>
        <p:nvSpPr>
          <p:cNvPr id="3" name="Footer Placeholder 4"/>
          <p:cNvSpPr>
            <a:spLocks noGrp="1"/>
          </p:cNvSpPr>
          <p:nvPr>
            <p:ph type="ftr" sz="quarter" idx="11"/>
          </p:nvPr>
        </p:nvSpPr>
        <p:spPr/>
        <p:txBody>
          <a:bodyPr/>
          <a:lstStyle>
            <a:lvl1pPr>
              <a:defRPr/>
            </a:lvl1pPr>
          </a:lstStyle>
          <a:p>
            <a:endParaRPr lang="en-NZ" altLang="en-US"/>
          </a:p>
        </p:txBody>
      </p:sp>
      <p:sp>
        <p:nvSpPr>
          <p:cNvPr id="4" name="Slide Number Placeholder 5"/>
          <p:cNvSpPr>
            <a:spLocks noGrp="1"/>
          </p:cNvSpPr>
          <p:nvPr>
            <p:ph type="sldNum" sz="quarter" idx="12"/>
          </p:nvPr>
        </p:nvSpPr>
        <p:spPr/>
        <p:txBody>
          <a:bodyPr/>
          <a:lstStyle>
            <a:lvl1pPr>
              <a:defRPr/>
            </a:lvl1pPr>
          </a:lstStyle>
          <a:p>
            <a:fld id="{A9D3A982-BDE5-423F-83E4-8552E677132B}" type="slidenum">
              <a:rPr lang="en-NZ" altLang="en-US"/>
              <a:pPr/>
              <a:t>‹#›</a:t>
            </a:fld>
            <a:endParaRPr lang="en-NZ" altLang="en-US"/>
          </a:p>
        </p:txBody>
      </p:sp>
    </p:spTree>
    <p:extLst>
      <p:ext uri="{BB962C8B-B14F-4D97-AF65-F5344CB8AC3E}">
        <p14:creationId xmlns:p14="http://schemas.microsoft.com/office/powerpoint/2010/main" val="1620729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E85B11BA-FDC5-4BD6-80F2-DFD39ECE834A}" type="datetimeFigureOut">
              <a:rPr lang="en-NZ" altLang="en-US"/>
              <a:pPr/>
              <a:t>23/08/2016</a:t>
            </a:fld>
            <a:endParaRPr lang="en-NZ" altLang="en-US"/>
          </a:p>
        </p:txBody>
      </p:sp>
      <p:sp>
        <p:nvSpPr>
          <p:cNvPr id="6" name="Footer Placeholder 4"/>
          <p:cNvSpPr>
            <a:spLocks noGrp="1"/>
          </p:cNvSpPr>
          <p:nvPr>
            <p:ph type="ftr" sz="quarter" idx="11"/>
          </p:nvPr>
        </p:nvSpPr>
        <p:spPr/>
        <p:txBody>
          <a:bodyPr/>
          <a:lstStyle>
            <a:lvl1pPr>
              <a:defRPr/>
            </a:lvl1pPr>
          </a:lstStyle>
          <a:p>
            <a:endParaRPr lang="en-NZ" altLang="en-US"/>
          </a:p>
        </p:txBody>
      </p:sp>
      <p:sp>
        <p:nvSpPr>
          <p:cNvPr id="7" name="Slide Number Placeholder 5"/>
          <p:cNvSpPr>
            <a:spLocks noGrp="1"/>
          </p:cNvSpPr>
          <p:nvPr>
            <p:ph type="sldNum" sz="quarter" idx="12"/>
          </p:nvPr>
        </p:nvSpPr>
        <p:spPr/>
        <p:txBody>
          <a:bodyPr/>
          <a:lstStyle>
            <a:lvl1pPr>
              <a:defRPr/>
            </a:lvl1pPr>
          </a:lstStyle>
          <a:p>
            <a:fld id="{6533951E-C7F3-4339-8091-458D5F6D0C15}" type="slidenum">
              <a:rPr lang="en-NZ" altLang="en-US"/>
              <a:pPr/>
              <a:t>‹#›</a:t>
            </a:fld>
            <a:endParaRPr lang="en-NZ" altLang="en-US"/>
          </a:p>
        </p:txBody>
      </p:sp>
    </p:spTree>
    <p:extLst>
      <p:ext uri="{BB962C8B-B14F-4D97-AF65-F5344CB8AC3E}">
        <p14:creationId xmlns:p14="http://schemas.microsoft.com/office/powerpoint/2010/main" val="1316870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079A8D2F-E2DA-4AB6-A3E0-FDA3BD25F637}" type="datetimeFigureOut">
              <a:rPr lang="en-NZ" altLang="en-US"/>
              <a:pPr/>
              <a:t>23/08/2016</a:t>
            </a:fld>
            <a:endParaRPr lang="en-NZ" altLang="en-US"/>
          </a:p>
        </p:txBody>
      </p:sp>
      <p:sp>
        <p:nvSpPr>
          <p:cNvPr id="6" name="Footer Placeholder 4"/>
          <p:cNvSpPr>
            <a:spLocks noGrp="1"/>
          </p:cNvSpPr>
          <p:nvPr>
            <p:ph type="ftr" sz="quarter" idx="11"/>
          </p:nvPr>
        </p:nvSpPr>
        <p:spPr/>
        <p:txBody>
          <a:bodyPr/>
          <a:lstStyle>
            <a:lvl1pPr>
              <a:defRPr/>
            </a:lvl1pPr>
          </a:lstStyle>
          <a:p>
            <a:endParaRPr lang="en-NZ" altLang="en-US"/>
          </a:p>
        </p:txBody>
      </p:sp>
      <p:sp>
        <p:nvSpPr>
          <p:cNvPr id="7" name="Slide Number Placeholder 5"/>
          <p:cNvSpPr>
            <a:spLocks noGrp="1"/>
          </p:cNvSpPr>
          <p:nvPr>
            <p:ph type="sldNum" sz="quarter" idx="12"/>
          </p:nvPr>
        </p:nvSpPr>
        <p:spPr/>
        <p:txBody>
          <a:bodyPr/>
          <a:lstStyle>
            <a:lvl1pPr>
              <a:defRPr/>
            </a:lvl1pPr>
          </a:lstStyle>
          <a:p>
            <a:fld id="{EA71C77C-7626-4ECB-91BB-4E19E518F7A9}" type="slidenum">
              <a:rPr lang="en-NZ" altLang="en-US"/>
              <a:pPr/>
              <a:t>‹#›</a:t>
            </a:fld>
            <a:endParaRPr lang="en-NZ" altLang="en-US"/>
          </a:p>
        </p:txBody>
      </p:sp>
    </p:spTree>
    <p:extLst>
      <p:ext uri="{BB962C8B-B14F-4D97-AF65-F5344CB8AC3E}">
        <p14:creationId xmlns:p14="http://schemas.microsoft.com/office/powerpoint/2010/main" val="2406496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NZ"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NZ"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defRPr>
            </a:lvl1pPr>
          </a:lstStyle>
          <a:p>
            <a:fld id="{E8A02B8B-3014-45EA-B512-46EF0B8E1DE2}" type="datetimeFigureOut">
              <a:rPr lang="en-NZ" altLang="en-US"/>
              <a:pPr/>
              <a:t>23/08/2016</a:t>
            </a:fld>
            <a:endParaRPr lang="en-NZ"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FFFFFF"/>
                </a:solidFill>
              </a:defRPr>
            </a:lvl1pPr>
          </a:lstStyle>
          <a:p>
            <a:endParaRPr lang="en-NZ"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defRPr>
            </a:lvl1pPr>
          </a:lstStyle>
          <a:p>
            <a:fld id="{F34248D7-EE7C-4511-9B6F-223883DB1713}" type="slidenum">
              <a:rPr lang="en-NZ" altLang="en-US"/>
              <a:pPr/>
              <a:t>‹#›</a:t>
            </a:fld>
            <a:endParaRPr lang="en-NZ" altLang="en-US"/>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census.gov/population/international/data/idb/worldpopgraph.php" TargetMode="External"/><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4.png"/><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31913" y="2924175"/>
            <a:ext cx="6408737" cy="3024188"/>
          </a:xfrm>
        </p:spPr>
        <p:txBody>
          <a:bodyPr rtlCol="0">
            <a:normAutofit fontScale="32500" lnSpcReduction="20000"/>
          </a:bodyPr>
          <a:lstStyle/>
          <a:p>
            <a:pPr eaLnBrk="1" fontAlgn="auto" hangingPunct="1">
              <a:spcAft>
                <a:spcPts val="0"/>
              </a:spcAft>
              <a:defRPr/>
            </a:pPr>
            <a:endParaRPr lang="en-NZ" sz="7400" dirty="0"/>
          </a:p>
          <a:p>
            <a:pPr eaLnBrk="1" fontAlgn="auto" hangingPunct="1">
              <a:spcAft>
                <a:spcPts val="0"/>
              </a:spcAft>
              <a:defRPr/>
            </a:pPr>
            <a:endParaRPr lang="en-NZ" sz="7400" dirty="0"/>
          </a:p>
          <a:p>
            <a:pPr eaLnBrk="1" fontAlgn="auto" hangingPunct="1">
              <a:spcAft>
                <a:spcPts val="0"/>
              </a:spcAft>
              <a:defRPr/>
            </a:pPr>
            <a:r>
              <a:rPr lang="en-NZ" sz="9600" dirty="0"/>
              <a:t>Robert Vale, Brenda Vale</a:t>
            </a:r>
            <a:endParaRPr lang="en-NZ" sz="7400" dirty="0"/>
          </a:p>
          <a:p>
            <a:pPr eaLnBrk="1" fontAlgn="auto" hangingPunct="1">
              <a:spcAft>
                <a:spcPts val="0"/>
              </a:spcAft>
              <a:defRPr/>
            </a:pPr>
            <a:r>
              <a:rPr lang="en-NZ" sz="7400" dirty="0"/>
              <a:t>Victoria University of Wellington</a:t>
            </a:r>
          </a:p>
          <a:p>
            <a:pPr eaLnBrk="1" fontAlgn="auto" hangingPunct="1">
              <a:spcAft>
                <a:spcPts val="0"/>
              </a:spcAft>
              <a:defRPr/>
            </a:pPr>
            <a:r>
              <a:rPr lang="en-NZ" sz="7400" dirty="0"/>
              <a:t>New Zealand</a:t>
            </a:r>
          </a:p>
          <a:p>
            <a:pPr eaLnBrk="1" fontAlgn="auto" hangingPunct="1">
              <a:spcAft>
                <a:spcPts val="0"/>
              </a:spcAft>
              <a:defRPr/>
            </a:pPr>
            <a:endParaRPr lang="en-NZ" sz="7400" dirty="0"/>
          </a:p>
          <a:p>
            <a:pPr eaLnBrk="1" fontAlgn="auto" hangingPunct="1">
              <a:spcAft>
                <a:spcPts val="0"/>
              </a:spcAft>
              <a:defRPr/>
            </a:pPr>
            <a:r>
              <a:rPr lang="en-NZ" sz="6200" dirty="0">
                <a:solidFill>
                  <a:schemeClr val="tx1"/>
                </a:solidFill>
              </a:rPr>
              <a:t>robert.vale@vuw.ac.nz</a:t>
            </a:r>
          </a:p>
          <a:p>
            <a:pPr eaLnBrk="1" fontAlgn="auto" hangingPunct="1">
              <a:spcAft>
                <a:spcPts val="0"/>
              </a:spcAft>
              <a:defRPr/>
            </a:pPr>
            <a:r>
              <a:rPr lang="en-NZ" sz="6200" dirty="0">
                <a:solidFill>
                  <a:schemeClr val="tx1"/>
                </a:solidFill>
              </a:rPr>
              <a:t>brenda.vale@vuw.ac.nz </a:t>
            </a:r>
          </a:p>
          <a:p>
            <a:pPr eaLnBrk="1" fontAlgn="auto" hangingPunct="1">
              <a:spcAft>
                <a:spcPts val="0"/>
              </a:spcAft>
              <a:defRPr/>
            </a:pPr>
            <a:endParaRPr lang="en-NZ" sz="7400" dirty="0"/>
          </a:p>
          <a:p>
            <a:pPr eaLnBrk="1" fontAlgn="auto" hangingPunct="1">
              <a:spcAft>
                <a:spcPts val="0"/>
              </a:spcAft>
              <a:defRPr/>
            </a:pPr>
            <a:endParaRPr lang="en-NZ" sz="7400" dirty="0"/>
          </a:p>
          <a:p>
            <a:pPr eaLnBrk="1" fontAlgn="auto" hangingPunct="1">
              <a:spcAft>
                <a:spcPts val="0"/>
              </a:spcAft>
              <a:defRPr/>
            </a:pPr>
            <a:endParaRPr lang="en-NZ" dirty="0"/>
          </a:p>
        </p:txBody>
      </p:sp>
      <p:sp>
        <p:nvSpPr>
          <p:cNvPr id="16386" name="TextBox 3"/>
          <p:cNvSpPr txBox="1">
            <a:spLocks noChangeArrowheads="1"/>
          </p:cNvSpPr>
          <p:nvPr/>
        </p:nvSpPr>
        <p:spPr bwMode="auto">
          <a:xfrm>
            <a:off x="539750" y="1628775"/>
            <a:ext cx="81232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NZ" altLang="en-US" sz="5400"/>
              <a:t>We have the technology...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ctrTitle"/>
          </p:nvPr>
        </p:nvSpPr>
        <p:spPr>
          <a:xfrm>
            <a:off x="107950" y="836613"/>
            <a:ext cx="4464050" cy="647700"/>
          </a:xfrm>
        </p:spPr>
        <p:txBody>
          <a:bodyPr/>
          <a:lstStyle/>
          <a:p>
            <a:pPr algn="l"/>
            <a:r>
              <a:rPr lang="en-AU" altLang="en-US" sz="2400"/>
              <a:t>It was not only a technology project, we also grew most of our  food including milk and meat</a:t>
            </a:r>
            <a:endParaRPr lang="en-AU" altLang="en-US" sz="2400">
              <a:latin typeface="Gill Sans" pitchFamily="48" charset="0"/>
            </a:endParaRPr>
          </a:p>
        </p:txBody>
      </p:sp>
      <p:sp>
        <p:nvSpPr>
          <p:cNvPr id="32770" name="Rectangle 3"/>
          <p:cNvSpPr>
            <a:spLocks noChangeArrowheads="1"/>
          </p:cNvSpPr>
          <p:nvPr/>
        </p:nvSpPr>
        <p:spPr bwMode="auto">
          <a:xfrm>
            <a:off x="5126038" y="42005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pic>
        <p:nvPicPr>
          <p:cNvPr id="32771" name="Picture 4" descr="Milking Tinkerbelle"/>
          <p:cNvPicPr>
            <a:picLocks noChangeAspect="1" noChangeArrowheads="1"/>
          </p:cNvPicPr>
          <p:nvPr/>
        </p:nvPicPr>
        <p:blipFill>
          <a:blip r:embed="rId3">
            <a:lum contrast="10000"/>
            <a:extLst>
              <a:ext uri="{28A0092B-C50C-407E-A947-70E740481C1C}">
                <a14:useLocalDpi xmlns:a14="http://schemas.microsoft.com/office/drawing/2010/main" val="0"/>
              </a:ext>
            </a:extLst>
          </a:blip>
          <a:srcRect/>
          <a:stretch>
            <a:fillRect/>
          </a:stretch>
        </p:blipFill>
        <p:spPr bwMode="auto">
          <a:xfrm>
            <a:off x="381000" y="2438400"/>
            <a:ext cx="39417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5"/>
          <p:cNvSpPr>
            <a:spLocks noChangeArrowheads="1"/>
          </p:cNvSpPr>
          <p:nvPr/>
        </p:nvSpPr>
        <p:spPr bwMode="auto">
          <a:xfrm>
            <a:off x="5843588" y="50022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pic>
        <p:nvPicPr>
          <p:cNvPr id="32773" name="Picture 6" descr="Pi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7413" y="304800"/>
            <a:ext cx="4176712"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ctrTitle"/>
          </p:nvPr>
        </p:nvSpPr>
        <p:spPr>
          <a:xfrm>
            <a:off x="468313" y="-26988"/>
            <a:ext cx="4097337" cy="3424238"/>
          </a:xfrm>
        </p:spPr>
        <p:txBody>
          <a:bodyPr/>
          <a:lstStyle/>
          <a:p>
            <a:pPr algn="l"/>
            <a:r>
              <a:rPr lang="en-AU" altLang="en-US" sz="2400"/>
              <a:t>It took two hours of work a day to produce 75% of our food. On the left, members of the Technology Faculty of the Open University help with the hay harvest</a:t>
            </a:r>
            <a:endParaRPr lang="en-AU" altLang="en-US" sz="2400">
              <a:latin typeface="Gill Sans" pitchFamily="48" charset="0"/>
            </a:endParaRPr>
          </a:p>
        </p:txBody>
      </p:sp>
      <p:sp>
        <p:nvSpPr>
          <p:cNvPr id="34818" name="Rectangle 3"/>
          <p:cNvSpPr>
            <a:spLocks noChangeArrowheads="1"/>
          </p:cNvSpPr>
          <p:nvPr/>
        </p:nvSpPr>
        <p:spPr bwMode="auto">
          <a:xfrm>
            <a:off x="4614863" y="38147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pic>
        <p:nvPicPr>
          <p:cNvPr id="34819" name="Picture 4" descr="Brussels sprou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0"/>
            <a:ext cx="3995737"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5"/>
          <p:cNvSpPr>
            <a:spLocks noChangeArrowheads="1"/>
          </p:cNvSpPr>
          <p:nvPr/>
        </p:nvSpPr>
        <p:spPr bwMode="auto">
          <a:xfrm>
            <a:off x="2792413" y="45323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pic>
        <p:nvPicPr>
          <p:cNvPr id="34821" name="Picture 6" descr="Haymaking 18 June 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573463"/>
            <a:ext cx="4406900" cy="293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179388" y="404813"/>
            <a:ext cx="9144000" cy="1447800"/>
          </a:xfrm>
        </p:spPr>
        <p:txBody>
          <a:bodyPr/>
          <a:lstStyle/>
          <a:p>
            <a:pPr algn="l" eaLnBrk="1" hangingPunct="1"/>
            <a:r>
              <a:rPr lang="en-AU" altLang="en-US" sz="2400"/>
              <a:t>In 1993 we built the Autonomous House. It is in a designated heritage Conservation Area in Southwell, Nottinghamshire and obtains its services – heating, electricity, water and sewage treatment - from its environment</a:t>
            </a:r>
          </a:p>
        </p:txBody>
      </p:sp>
      <p:pic>
        <p:nvPicPr>
          <p:cNvPr id="36866"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95400" y="2057400"/>
            <a:ext cx="6396038" cy="4432300"/>
          </a:xfr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p:cNvSpPr>
            <a:spLocks noChangeArrowheads="1"/>
          </p:cNvSpPr>
          <p:nvPr/>
        </p:nvSpPr>
        <p:spPr bwMode="auto">
          <a:xfrm>
            <a:off x="315913" y="5634038"/>
            <a:ext cx="883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2400"/>
              <a:t>We went on to design the zero-emission, autonomous cooperative Hockerton Housing Project (1998) in Hockerton, a nearby village</a:t>
            </a:r>
          </a:p>
        </p:txBody>
      </p:sp>
      <p:pic>
        <p:nvPicPr>
          <p:cNvPr id="38914" name="Picture 13" descr="IMG_5227"/>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26988"/>
            <a:ext cx="9144000" cy="5670551"/>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ChangeArrowheads="1"/>
          </p:cNvSpPr>
          <p:nvPr/>
        </p:nvSpPr>
        <p:spPr bwMode="auto">
          <a:xfrm>
            <a:off x="4379913" y="30210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pic>
        <p:nvPicPr>
          <p:cNvPr id="40962" name="Picture 5" descr="aerial view cropp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188" y="228600"/>
            <a:ext cx="6284912"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6"/>
          <p:cNvSpPr>
            <a:spLocks noChangeArrowheads="1"/>
          </p:cNvSpPr>
          <p:nvPr/>
        </p:nvSpPr>
        <p:spPr bwMode="auto">
          <a:xfrm>
            <a:off x="107950" y="476250"/>
            <a:ext cx="2592388"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The project comprises five houses overlooking a large purpose built lake used for sewage treatment, fish farming, wildlife and swimming</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ctrTitle"/>
          </p:nvPr>
        </p:nvSpPr>
        <p:spPr>
          <a:xfrm>
            <a:off x="0" y="-242888"/>
            <a:ext cx="9324975" cy="1368426"/>
          </a:xfrm>
        </p:spPr>
        <p:txBody>
          <a:bodyPr/>
          <a:lstStyle/>
          <a:p>
            <a:pPr algn="l"/>
            <a:r>
              <a:rPr lang="en-AU" altLang="en-US" sz="2400"/>
              <a:t>The Hockerton Housing Project “ticked all the boxes” 18 years ago</a:t>
            </a:r>
            <a:endParaRPr lang="en-AU" altLang="en-US" sz="2400">
              <a:latin typeface="Helvetica" panose="020B0604020202020204" pitchFamily="34" charset="0"/>
            </a:endParaRPr>
          </a:p>
        </p:txBody>
      </p:sp>
      <p:sp>
        <p:nvSpPr>
          <p:cNvPr id="41986" name="Rectangle 3"/>
          <p:cNvSpPr>
            <a:spLocks noGrp="1" noChangeArrowheads="1"/>
          </p:cNvSpPr>
          <p:nvPr>
            <p:ph type="subTitle" idx="1"/>
          </p:nvPr>
        </p:nvSpPr>
        <p:spPr>
          <a:xfrm>
            <a:off x="195263" y="811213"/>
            <a:ext cx="8785225" cy="5486400"/>
          </a:xfrm>
        </p:spPr>
        <p:txBody>
          <a:bodyPr/>
          <a:lstStyle/>
          <a:p>
            <a:pPr algn="l">
              <a:buFontTx/>
              <a:buChar char="•"/>
            </a:pPr>
            <a:r>
              <a:rPr lang="en-AU" altLang="en-US" sz="2000" i="1">
                <a:solidFill>
                  <a:schemeClr val="tx1"/>
                </a:solidFill>
              </a:rPr>
              <a:t> Organisation</a:t>
            </a:r>
            <a:r>
              <a:rPr lang="en-AU" altLang="en-US" sz="2000">
                <a:solidFill>
                  <a:schemeClr val="tx1"/>
                </a:solidFill>
              </a:rPr>
              <a:t> is as a cooperative</a:t>
            </a:r>
            <a:endParaRPr lang="en-AU" altLang="en-US" sz="2000" i="1">
              <a:solidFill>
                <a:schemeClr val="tx1"/>
              </a:solidFill>
            </a:endParaRPr>
          </a:p>
          <a:p>
            <a:pPr algn="l">
              <a:buFontTx/>
              <a:buChar char="•"/>
            </a:pPr>
            <a:r>
              <a:rPr lang="en-AU" altLang="en-US" sz="2000" i="1">
                <a:solidFill>
                  <a:schemeClr val="tx1"/>
                </a:solidFill>
              </a:rPr>
              <a:t> Construction</a:t>
            </a:r>
            <a:r>
              <a:rPr lang="en-AU" altLang="en-US" sz="2000">
                <a:solidFill>
                  <a:schemeClr val="tx1"/>
                </a:solidFill>
              </a:rPr>
              <a:t> is passive solar using low-impact healthy materials </a:t>
            </a:r>
          </a:p>
          <a:p>
            <a:pPr algn="l">
              <a:buFontTx/>
              <a:buChar char="•"/>
            </a:pPr>
            <a:r>
              <a:rPr lang="en-AU" altLang="en-US" sz="2000" i="1">
                <a:solidFill>
                  <a:schemeClr val="tx1"/>
                </a:solidFill>
              </a:rPr>
              <a:t> Interiors</a:t>
            </a:r>
            <a:r>
              <a:rPr lang="en-AU" altLang="en-US" sz="2000">
                <a:solidFill>
                  <a:schemeClr val="tx1"/>
                </a:solidFill>
              </a:rPr>
              <a:t> use natural water-based finishes and allergy-free ceramic flooring</a:t>
            </a:r>
          </a:p>
          <a:p>
            <a:pPr algn="l">
              <a:buFontTx/>
              <a:buChar char="•"/>
            </a:pPr>
            <a:r>
              <a:rPr lang="en-AU" altLang="en-US" sz="2000" i="1">
                <a:solidFill>
                  <a:schemeClr val="tx1"/>
                </a:solidFill>
              </a:rPr>
              <a:t> Energy</a:t>
            </a:r>
            <a:r>
              <a:rPr lang="en-AU" altLang="en-US" sz="2000">
                <a:solidFill>
                  <a:schemeClr val="tx1"/>
                </a:solidFill>
              </a:rPr>
              <a:t> is from wind turbines and PV panels, with export to the grid</a:t>
            </a:r>
          </a:p>
          <a:p>
            <a:pPr algn="l">
              <a:buFontTx/>
              <a:buChar char="•"/>
            </a:pPr>
            <a:r>
              <a:rPr lang="en-AU" altLang="en-US" sz="2000">
                <a:solidFill>
                  <a:schemeClr val="tx1"/>
                </a:solidFill>
              </a:rPr>
              <a:t> </a:t>
            </a:r>
            <a:r>
              <a:rPr lang="en-AU" altLang="en-US" sz="2000" i="1">
                <a:solidFill>
                  <a:schemeClr val="tx1"/>
                </a:solidFill>
              </a:rPr>
              <a:t>Sewage</a:t>
            </a:r>
            <a:r>
              <a:rPr lang="en-AU" altLang="en-US" sz="2000">
                <a:solidFill>
                  <a:schemeClr val="tx1"/>
                </a:solidFill>
              </a:rPr>
              <a:t> is turned into compost</a:t>
            </a:r>
          </a:p>
          <a:p>
            <a:pPr algn="l">
              <a:buSzPct val="110000"/>
              <a:buFontTx/>
              <a:buChar char="•"/>
            </a:pPr>
            <a:r>
              <a:rPr lang="en-AU" altLang="en-US" sz="2000" i="1">
                <a:solidFill>
                  <a:schemeClr val="tx1"/>
                </a:solidFill>
              </a:rPr>
              <a:t> Transport</a:t>
            </a:r>
            <a:r>
              <a:rPr lang="en-AU" altLang="en-US" sz="2000">
                <a:solidFill>
                  <a:schemeClr val="tx1"/>
                </a:solidFill>
              </a:rPr>
              <a:t> is provided by a renewably-charged electric car and pedal power</a:t>
            </a:r>
          </a:p>
          <a:p>
            <a:pPr algn="l">
              <a:buFontTx/>
              <a:buChar char="•"/>
            </a:pPr>
            <a:r>
              <a:rPr lang="en-AU" altLang="en-US" sz="2000" i="1">
                <a:solidFill>
                  <a:schemeClr val="tx1"/>
                </a:solidFill>
              </a:rPr>
              <a:t> Food</a:t>
            </a:r>
            <a:r>
              <a:rPr lang="en-AU" altLang="en-US" sz="2000">
                <a:solidFill>
                  <a:schemeClr val="tx1"/>
                </a:solidFill>
              </a:rPr>
              <a:t>  is grown on the site and 5,000 native trees have been planted </a:t>
            </a:r>
          </a:p>
          <a:p>
            <a:pPr algn="l">
              <a:buFontTx/>
              <a:buChar char="•"/>
            </a:pPr>
            <a:r>
              <a:rPr lang="en-AU" altLang="en-US" sz="2000" i="1">
                <a:solidFill>
                  <a:schemeClr val="tx1"/>
                </a:solidFill>
              </a:rPr>
              <a:t> Wildlife habitat</a:t>
            </a:r>
            <a:r>
              <a:rPr lang="en-AU" altLang="en-US" sz="2000">
                <a:solidFill>
                  <a:schemeClr val="tx1"/>
                </a:solidFill>
              </a:rPr>
              <a:t> has been created by the lake and surroundings</a:t>
            </a:r>
          </a:p>
          <a:p>
            <a:pPr algn="l">
              <a:buFontTx/>
              <a:buChar char="•"/>
            </a:pPr>
            <a:r>
              <a:rPr lang="en-AU" altLang="en-US" sz="2000" i="1">
                <a:solidFill>
                  <a:schemeClr val="tx1"/>
                </a:solidFill>
              </a:rPr>
              <a:t> Cost</a:t>
            </a:r>
            <a:r>
              <a:rPr lang="en-AU" altLang="en-US" sz="2000">
                <a:solidFill>
                  <a:schemeClr val="tx1"/>
                </a:solidFill>
              </a:rPr>
              <a:t> was similar to conventional housing</a:t>
            </a:r>
          </a:p>
        </p:txBody>
      </p:sp>
      <p:pic>
        <p:nvPicPr>
          <p:cNvPr id="419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4868863"/>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419600"/>
            <a:ext cx="3371850"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4365625"/>
            <a:ext cx="3070225"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4" descr="http://3.bp.blogspot.com/-9vVZcKX6FjQ/Ububi04tjOI/AAAAAAAAW54/bz_4iRlaLo0/s1600/vision+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0"/>
            <a:ext cx="83185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TextBox 4"/>
          <p:cNvSpPr txBox="1">
            <a:spLocks noChangeArrowheads="1"/>
          </p:cNvSpPr>
          <p:nvPr/>
        </p:nvSpPr>
        <p:spPr bwMode="auto">
          <a:xfrm>
            <a:off x="468313" y="6021388"/>
            <a:ext cx="54879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NZ" altLang="en-US" sz="2400"/>
              <a:t>Not too far from Cliff Harper’s vision...?</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6500813"/>
            <a:ext cx="5503863" cy="254000"/>
          </a:xfrm>
          <a:prstGeom prst="rect">
            <a:avLst/>
          </a:prstGeom>
          <a:noFill/>
        </p:spPr>
        <p:txBody>
          <a:bodyPr wrap="none">
            <a:spAutoFit/>
          </a:bodyPr>
          <a:lstStyle/>
          <a:p>
            <a:pPr eaLnBrk="1" hangingPunct="1">
              <a:defRPr/>
            </a:pPr>
            <a:r>
              <a:rPr lang="en-NZ" sz="1000" dirty="0">
                <a:latin typeface="Arial" charset="0"/>
                <a:cs typeface="Arial" charset="0"/>
              </a:rPr>
              <a:t>http://</a:t>
            </a:r>
            <a:r>
              <a:rPr lang="en-NZ" sz="1050" dirty="0"/>
              <a:t>www.how-things-work-science-projects.com/images/planet_earth_500x499-56k.jpg</a:t>
            </a:r>
          </a:p>
        </p:txBody>
      </p:sp>
      <p:sp>
        <p:nvSpPr>
          <p:cNvPr id="7" name="Rectangle 6"/>
          <p:cNvSpPr/>
          <p:nvPr/>
        </p:nvSpPr>
        <p:spPr>
          <a:xfrm>
            <a:off x="214313" y="5302250"/>
            <a:ext cx="5500687" cy="1428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NZ" altLang="en-US"/>
          </a:p>
        </p:txBody>
      </p:sp>
      <p:sp>
        <p:nvSpPr>
          <p:cNvPr id="45059" name="TextBox 7"/>
          <p:cNvSpPr txBox="1">
            <a:spLocks noChangeArrowheads="1"/>
          </p:cNvSpPr>
          <p:nvPr/>
        </p:nvSpPr>
        <p:spPr bwMode="auto">
          <a:xfrm>
            <a:off x="179388" y="5427663"/>
            <a:ext cx="58086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NZ" altLang="en-US" sz="4400"/>
              <a:t>7,345,000,000 people </a:t>
            </a:r>
          </a:p>
          <a:p>
            <a:pPr eaLnBrk="1" hangingPunct="1">
              <a:spcBef>
                <a:spcPct val="0"/>
              </a:spcBef>
              <a:buFontTx/>
              <a:buNone/>
            </a:pPr>
            <a:r>
              <a:rPr lang="en-NZ" altLang="en-US" sz="1200"/>
              <a:t>http://www.census.gov/popclock/</a:t>
            </a:r>
          </a:p>
        </p:txBody>
      </p:sp>
      <p:sp>
        <p:nvSpPr>
          <p:cNvPr id="45060" name="TextBox 8"/>
          <p:cNvSpPr txBox="1">
            <a:spLocks noChangeArrowheads="1"/>
          </p:cNvSpPr>
          <p:nvPr/>
        </p:nvSpPr>
        <p:spPr bwMode="auto">
          <a:xfrm>
            <a:off x="6500813" y="4964113"/>
            <a:ext cx="5715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NZ" altLang="en-US" sz="4400"/>
              <a:t>=</a:t>
            </a:r>
          </a:p>
        </p:txBody>
      </p:sp>
      <p:sp>
        <p:nvSpPr>
          <p:cNvPr id="45061" name="TextBox 9"/>
          <p:cNvSpPr txBox="1">
            <a:spLocks noChangeArrowheads="1"/>
          </p:cNvSpPr>
          <p:nvPr/>
        </p:nvSpPr>
        <p:spPr bwMode="auto">
          <a:xfrm>
            <a:off x="7286625" y="4595813"/>
            <a:ext cx="14287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NZ" altLang="en-US" sz="9600"/>
              <a:t>?</a:t>
            </a:r>
          </a:p>
        </p:txBody>
      </p:sp>
      <p:pic>
        <p:nvPicPr>
          <p:cNvPr id="45062" name="Picture 9" descr="http://i.dailymail.co.uk/i/pix/2011/02/27/article-0-0BB450D8000005DC-348_468x3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628775"/>
            <a:ext cx="44577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TextBox 9"/>
          <p:cNvSpPr txBox="1">
            <a:spLocks noChangeArrowheads="1"/>
          </p:cNvSpPr>
          <p:nvPr/>
        </p:nvSpPr>
        <p:spPr bwMode="auto">
          <a:xfrm>
            <a:off x="323850" y="620713"/>
            <a:ext cx="8340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NZ" altLang="en-US" sz="5400"/>
              <a:t>But where has this got us?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descr="http://www.census.gov/population/international/data/idb/images/worldp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6988"/>
            <a:ext cx="7724775" cy="594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eft-Right Arrow 2"/>
          <p:cNvSpPr/>
          <p:nvPr/>
        </p:nvSpPr>
        <p:spPr>
          <a:xfrm>
            <a:off x="3348038" y="1268413"/>
            <a:ext cx="2663825" cy="484187"/>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NZ" dirty="0"/>
              <a:t>40 years</a:t>
            </a:r>
          </a:p>
        </p:txBody>
      </p:sp>
      <p:sp>
        <p:nvSpPr>
          <p:cNvPr id="46083" name="TextBox 3"/>
          <p:cNvSpPr txBox="1">
            <a:spLocks noChangeArrowheads="1"/>
          </p:cNvSpPr>
          <p:nvPr/>
        </p:nvSpPr>
        <p:spPr bwMode="auto">
          <a:xfrm>
            <a:off x="900113" y="5876925"/>
            <a:ext cx="8712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NZ" altLang="en-US" sz="2400"/>
              <a:t>In the 40 years since </a:t>
            </a:r>
            <a:r>
              <a:rPr lang="en-NZ" altLang="en-US" sz="2400" i="1"/>
              <a:t>Radical Technology </a:t>
            </a:r>
            <a:r>
              <a:rPr lang="en-NZ" altLang="en-US" sz="2400"/>
              <a:t>was published, population has nearly doubled...</a:t>
            </a:r>
          </a:p>
        </p:txBody>
      </p:sp>
      <p:sp>
        <p:nvSpPr>
          <p:cNvPr id="46084" name="Rectangle 4"/>
          <p:cNvSpPr>
            <a:spLocks noChangeArrowheads="1"/>
          </p:cNvSpPr>
          <p:nvPr/>
        </p:nvSpPr>
        <p:spPr bwMode="auto">
          <a:xfrm>
            <a:off x="2160588" y="415925"/>
            <a:ext cx="7812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NZ" altLang="en-US" sz="1200">
                <a:solidFill>
                  <a:schemeClr val="bg1"/>
                </a:solidFill>
                <a:hlinkClick r:id="rId3"/>
              </a:rPr>
              <a:t>http://www.census.gov/population/international/data/idb/worldpopgraph.php</a:t>
            </a:r>
            <a:r>
              <a:rPr lang="en-NZ" altLang="en-US" sz="1200">
                <a:solidFill>
                  <a:schemeClr val="bg1"/>
                </a:solidFill>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6" descr="Figure 7. World energy consumption by part of the world, based on BP Statistical Review of World Energy 2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51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Rectangle 5"/>
          <p:cNvSpPr>
            <a:spLocks noChangeArrowheads="1"/>
          </p:cNvSpPr>
          <p:nvPr/>
        </p:nvSpPr>
        <p:spPr bwMode="auto">
          <a:xfrm>
            <a:off x="1258888" y="703263"/>
            <a:ext cx="9144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NZ" altLang="en-US" sz="1200">
                <a:solidFill>
                  <a:schemeClr val="bg1"/>
                </a:solidFill>
              </a:rPr>
              <a:t>https://ourfiniteworld.com/2015/06/23/bp-data-suggests-we-are-reaching-peak-energy-demand/</a:t>
            </a:r>
          </a:p>
        </p:txBody>
      </p:sp>
      <p:sp>
        <p:nvSpPr>
          <p:cNvPr id="7" name="Left-Right Arrow 6"/>
          <p:cNvSpPr/>
          <p:nvPr/>
        </p:nvSpPr>
        <p:spPr>
          <a:xfrm>
            <a:off x="2484438" y="908050"/>
            <a:ext cx="4248150" cy="649288"/>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NZ" dirty="0"/>
              <a:t>40 years</a:t>
            </a:r>
          </a:p>
        </p:txBody>
      </p:sp>
      <p:sp>
        <p:nvSpPr>
          <p:cNvPr id="47108" name="TextBox 7"/>
          <p:cNvSpPr txBox="1">
            <a:spLocks noChangeArrowheads="1"/>
          </p:cNvSpPr>
          <p:nvPr/>
        </p:nvSpPr>
        <p:spPr bwMode="auto">
          <a:xfrm>
            <a:off x="107950" y="5805488"/>
            <a:ext cx="9036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NZ" altLang="en-US" sz="2400"/>
              <a:t>...consumption of non-renewable energy sources has doubled....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The title screen from &amp;quot;The Six Million Dollar Man,&amp;quot; a popular TV series from the 1970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88913"/>
            <a:ext cx="9132887"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TextBox 4"/>
          <p:cNvSpPr txBox="1">
            <a:spLocks noChangeArrowheads="1"/>
          </p:cNvSpPr>
          <p:nvPr/>
        </p:nvSpPr>
        <p:spPr bwMode="auto">
          <a:xfrm>
            <a:off x="107950" y="5732463"/>
            <a:ext cx="9134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NZ" altLang="en-US" sz="2400"/>
              <a:t>“We have the technology” was a slogan from this 1970s’ tv series </a:t>
            </a:r>
          </a:p>
        </p:txBody>
      </p:sp>
      <p:sp>
        <p:nvSpPr>
          <p:cNvPr id="17411" name="Rectangle 5"/>
          <p:cNvSpPr>
            <a:spLocks noChangeArrowheads="1"/>
          </p:cNvSpPr>
          <p:nvPr/>
        </p:nvSpPr>
        <p:spPr bwMode="auto">
          <a:xfrm>
            <a:off x="252413" y="4951413"/>
            <a:ext cx="9144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NZ" altLang="en-US" sz="1200"/>
              <a:t>http://www.foxnews.com/science/2013/08/28/whats-6-million-dollar-man-worth-today.html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9161463" cy="617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eft-Right Arrow 3"/>
          <p:cNvSpPr/>
          <p:nvPr/>
        </p:nvSpPr>
        <p:spPr>
          <a:xfrm>
            <a:off x="3708400" y="3716338"/>
            <a:ext cx="4248150" cy="936625"/>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NZ" dirty="0"/>
              <a:t>40 years</a:t>
            </a:r>
          </a:p>
        </p:txBody>
      </p:sp>
      <p:sp>
        <p:nvSpPr>
          <p:cNvPr id="48131" name="TextBox 4"/>
          <p:cNvSpPr txBox="1">
            <a:spLocks noChangeArrowheads="1"/>
          </p:cNvSpPr>
          <p:nvPr/>
        </p:nvSpPr>
        <p:spPr bwMode="auto">
          <a:xfrm>
            <a:off x="1090613" y="6280150"/>
            <a:ext cx="65770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NZ" altLang="en-US" sz="2400"/>
              <a:t>...CO</a:t>
            </a:r>
            <a:r>
              <a:rPr lang="en-NZ" altLang="en-US" sz="2400" baseline="-25000"/>
              <a:t>2</a:t>
            </a:r>
            <a:r>
              <a:rPr lang="en-NZ" altLang="en-US" sz="2400"/>
              <a:t> has gone from 330 ppm to over 400ppm</a:t>
            </a:r>
          </a:p>
        </p:txBody>
      </p:sp>
      <p:sp>
        <p:nvSpPr>
          <p:cNvPr id="48132" name="Rectangle 5"/>
          <p:cNvSpPr>
            <a:spLocks noChangeArrowheads="1"/>
          </p:cNvSpPr>
          <p:nvPr/>
        </p:nvSpPr>
        <p:spPr bwMode="auto">
          <a:xfrm>
            <a:off x="179388" y="5732463"/>
            <a:ext cx="3100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NZ" altLang="en-US" sz="1200">
                <a:solidFill>
                  <a:schemeClr val="bg1"/>
                </a:solidFill>
              </a:rPr>
              <a:t>http://www.esrl.noaa.gov/gmd/ccgg/trends</a:t>
            </a:r>
            <a:r>
              <a:rPr lang="en-NZ" altLang="en-US" sz="1800"/>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8" y="-26988"/>
            <a:ext cx="9013825" cy="575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eft-Right Arrow 2"/>
          <p:cNvSpPr/>
          <p:nvPr/>
        </p:nvSpPr>
        <p:spPr>
          <a:xfrm>
            <a:off x="6156325" y="4221163"/>
            <a:ext cx="2016125" cy="431800"/>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NZ" dirty="0"/>
              <a:t>40 years</a:t>
            </a:r>
          </a:p>
        </p:txBody>
      </p:sp>
      <p:sp>
        <p:nvSpPr>
          <p:cNvPr id="49155" name="Rectangle 3"/>
          <p:cNvSpPr>
            <a:spLocks noChangeArrowheads="1"/>
          </p:cNvSpPr>
          <p:nvPr/>
        </p:nvSpPr>
        <p:spPr bwMode="auto">
          <a:xfrm>
            <a:off x="1258888" y="1268413"/>
            <a:ext cx="4572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NZ" altLang="en-US" sz="1200">
                <a:solidFill>
                  <a:schemeClr val="bg1"/>
                </a:solidFill>
              </a:rPr>
              <a:t>http://climate.nasa.gov/vital-signs/global-temperature/</a:t>
            </a:r>
          </a:p>
        </p:txBody>
      </p:sp>
      <p:sp>
        <p:nvSpPr>
          <p:cNvPr id="49156" name="TextBox 4"/>
          <p:cNvSpPr txBox="1">
            <a:spLocks noChangeArrowheads="1"/>
          </p:cNvSpPr>
          <p:nvPr/>
        </p:nvSpPr>
        <p:spPr bwMode="auto">
          <a:xfrm>
            <a:off x="419100" y="5794375"/>
            <a:ext cx="87137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NZ" altLang="en-US" sz="2400"/>
              <a:t>In the forty year period global temperature has gone up by 0.87</a:t>
            </a:r>
            <a:r>
              <a:rPr lang="en-NZ" altLang="en-US" sz="2400" baseline="30000"/>
              <a:t>o</a:t>
            </a:r>
            <a:r>
              <a:rPr lang="en-NZ" altLang="en-US" sz="2400"/>
              <a:t>C over the 1951-1980 average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45025"/>
            <a:ext cx="9144000"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7338"/>
            <a:ext cx="9144000" cy="312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Box 3"/>
          <p:cNvSpPr txBox="1">
            <a:spLocks noChangeArrowheads="1"/>
          </p:cNvSpPr>
          <p:nvPr/>
        </p:nvSpPr>
        <p:spPr bwMode="auto">
          <a:xfrm>
            <a:off x="107950" y="115888"/>
            <a:ext cx="91440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NZ" altLang="en-US" sz="1800"/>
              <a:t>Some attempts are being made to take account of, and possibly to reduce, carbon emissions. We need to learn to live within a total “carbon budget” if we are to avoid severe consequences of unchecked climate change. The IPCC shows that emissions have to begin to fall in no more than four years’ time. There is no sign of this happening</a:t>
            </a:r>
          </a:p>
        </p:txBody>
      </p:sp>
      <p:sp>
        <p:nvSpPr>
          <p:cNvPr id="50180" name="Rectangle 4"/>
          <p:cNvSpPr>
            <a:spLocks noChangeArrowheads="1"/>
          </p:cNvSpPr>
          <p:nvPr/>
        </p:nvSpPr>
        <p:spPr bwMode="auto">
          <a:xfrm>
            <a:off x="-36513" y="4303713"/>
            <a:ext cx="6911976"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NZ" altLang="en-US" sz="1200"/>
              <a:t>http://www.wri.org/sites/default/files/WRI13-IPCCinfographic-FINAL_web.png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228600" y="304800"/>
            <a:ext cx="3886200" cy="6172200"/>
          </a:xfrm>
        </p:spPr>
        <p:txBody>
          <a:bodyPr/>
          <a:lstStyle/>
          <a:p>
            <a:pPr algn="l" eaLnBrk="1" hangingPunct="1">
              <a:defRPr/>
            </a:pPr>
            <a:r>
              <a:rPr lang="en-AU" altLang="en-US" sz="2400" dirty="0">
                <a:latin typeface="+mn-lt"/>
              </a:rPr>
              <a:t>In an attempt to reveal the full impact of humanity on the planet our research for many years has used the Ecological Footprint, developed in Canada by </a:t>
            </a:r>
            <a:r>
              <a:rPr lang="en-AU" altLang="en-US" sz="2400" dirty="0" err="1">
                <a:latin typeface="+mn-lt"/>
              </a:rPr>
              <a:t>Wackernagel</a:t>
            </a:r>
            <a:r>
              <a:rPr lang="en-AU" altLang="en-US" sz="2400" dirty="0">
                <a:latin typeface="+mn-lt"/>
              </a:rPr>
              <a:t> and Rees (1996)</a:t>
            </a:r>
            <a:br>
              <a:rPr lang="en-AU" altLang="en-US" sz="2400" dirty="0">
                <a:latin typeface="+mn-lt"/>
              </a:rPr>
            </a:br>
            <a:r>
              <a:rPr lang="en-AU" altLang="en-US" sz="2400" dirty="0">
                <a:latin typeface="+mn-lt"/>
              </a:rPr>
              <a:t> </a:t>
            </a:r>
          </a:p>
        </p:txBody>
      </p:sp>
      <p:sp>
        <p:nvSpPr>
          <p:cNvPr id="51202" name="Rectangle 3"/>
          <p:cNvSpPr>
            <a:spLocks noChangeArrowheads="1"/>
          </p:cNvSpPr>
          <p:nvPr/>
        </p:nvSpPr>
        <p:spPr bwMode="auto">
          <a:xfrm>
            <a:off x="4449763" y="26606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51203" name="Rectangle 4"/>
          <p:cNvSpPr>
            <a:spLocks noChangeArrowheads="1"/>
          </p:cNvSpPr>
          <p:nvPr/>
        </p:nvSpPr>
        <p:spPr bwMode="auto">
          <a:xfrm>
            <a:off x="4146550" y="24272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pic>
        <p:nvPicPr>
          <p:cNvPr id="51204" name="Picture 5" descr="Ecological Footpr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250" y="228600"/>
            <a:ext cx="4316413"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ctrTitle"/>
          </p:nvPr>
        </p:nvSpPr>
        <p:spPr>
          <a:xfrm>
            <a:off x="147638" y="152400"/>
            <a:ext cx="3009900" cy="6172200"/>
          </a:xfrm>
        </p:spPr>
        <p:txBody>
          <a:bodyPr/>
          <a:lstStyle/>
          <a:p>
            <a:pPr algn="l" eaLnBrk="1" hangingPunct="1"/>
            <a:r>
              <a:rPr lang="en-AU" altLang="en-US" sz="2400"/>
              <a:t>The Ecological Footprint is the area of land that would be required to provide sustainably all of a society’s goods and services. It can be measured from the scale of the  individual to the scale of a whole country</a:t>
            </a:r>
            <a:r>
              <a:rPr lang="en-AU" altLang="en-US" sz="2400">
                <a:latin typeface="Gill Sans" pitchFamily="48" charset="0"/>
              </a:rPr>
              <a:t> </a:t>
            </a:r>
          </a:p>
        </p:txBody>
      </p:sp>
      <p:sp>
        <p:nvSpPr>
          <p:cNvPr id="53250" name="Rectangle 3"/>
          <p:cNvSpPr>
            <a:spLocks noChangeArrowheads="1"/>
          </p:cNvSpPr>
          <p:nvPr/>
        </p:nvSpPr>
        <p:spPr bwMode="auto">
          <a:xfrm>
            <a:off x="4449763" y="26606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53251" name="Rectangle 4"/>
          <p:cNvSpPr>
            <a:spLocks noChangeArrowheads="1"/>
          </p:cNvSpPr>
          <p:nvPr/>
        </p:nvSpPr>
        <p:spPr bwMode="auto">
          <a:xfrm>
            <a:off x="4146550" y="24272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53252" name="Rectangle 5"/>
          <p:cNvSpPr>
            <a:spLocks noChangeArrowheads="1"/>
          </p:cNvSpPr>
          <p:nvPr/>
        </p:nvSpPr>
        <p:spPr bwMode="auto">
          <a:xfrm>
            <a:off x="4737100" y="23304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pic>
        <p:nvPicPr>
          <p:cNvPr id="53253" name="Picture 6" descr="Dutch E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81000"/>
            <a:ext cx="5643563"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Box 3"/>
          <p:cNvSpPr txBox="1">
            <a:spLocks noChangeArrowheads="1"/>
          </p:cNvSpPr>
          <p:nvPr/>
        </p:nvSpPr>
        <p:spPr bwMode="auto">
          <a:xfrm>
            <a:off x="395288" y="260350"/>
            <a:ext cx="8280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NZ" altLang="en-US" sz="2400"/>
              <a:t>Ecological Footprint is measured in “global hectares” (gha). A global hectare is a hectare of land of average productivity</a:t>
            </a:r>
          </a:p>
        </p:txBody>
      </p:sp>
      <p:pic>
        <p:nvPicPr>
          <p:cNvPr id="55298" name="Picture 4" descr="P102065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28775"/>
            <a:ext cx="91440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Box 5"/>
          <p:cNvSpPr txBox="1">
            <a:spLocks noChangeArrowheads="1"/>
          </p:cNvSpPr>
          <p:nvPr/>
        </p:nvSpPr>
        <p:spPr bwMode="auto">
          <a:xfrm>
            <a:off x="250825" y="4941888"/>
            <a:ext cx="8661400"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NZ" altLang="en-US" sz="2400"/>
              <a:t>A hectare of land can be used to produce energy or food or fibre or materials, but it cannot produce all simultaneously</a:t>
            </a:r>
          </a:p>
          <a:p>
            <a:pPr algn="ctr" eaLnBrk="1" hangingPunct="1">
              <a:spcBef>
                <a:spcPct val="0"/>
              </a:spcBef>
              <a:buFontTx/>
              <a:buNone/>
            </a:pPr>
            <a:endParaRPr lang="en-NZ" altLang="en-US" sz="2400"/>
          </a:p>
          <a:p>
            <a:pPr algn="ctr" eaLnBrk="1" hangingPunct="1">
              <a:spcBef>
                <a:spcPct val="0"/>
              </a:spcBef>
              <a:buFontTx/>
              <a:buNone/>
            </a:pPr>
            <a:r>
              <a:rPr lang="en-NZ" altLang="en-US" sz="2400" b="1"/>
              <a:t>Land is a finite resource, there is a fixed quantity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3"/>
          <p:cNvSpPr>
            <a:spLocks noChangeArrowheads="1"/>
          </p:cNvSpPr>
          <p:nvPr/>
        </p:nvSpPr>
        <p:spPr bwMode="auto">
          <a:xfrm>
            <a:off x="323850" y="260350"/>
            <a:ext cx="3024188" cy="6002338"/>
          </a:xfrm>
          <a:prstGeom prst="rect">
            <a:avLst/>
          </a:prstGeom>
          <a:noFill/>
          <a:ln w="9525">
            <a:noFill/>
            <a:miter lim="800000"/>
            <a:headEnd/>
            <a:tailEnd/>
          </a:ln>
          <a:effec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NZ" altLang="en-US" sz="2400">
                <a:cs typeface="Times New Roman" panose="02020603050405020304" pitchFamily="18" charset="0"/>
              </a:rPr>
              <a:t>According to data in Ewing et al </a:t>
            </a:r>
            <a:r>
              <a:rPr lang="en-NZ" altLang="en-US" sz="2400"/>
              <a:t> </a:t>
            </a:r>
          </a:p>
          <a:p>
            <a:r>
              <a:rPr lang="en-NZ" altLang="en-US" sz="2400">
                <a:cs typeface="Times New Roman" panose="02020603050405020304" pitchFamily="18" charset="0"/>
              </a:rPr>
              <a:t>(Fig 3, p18) the carbon related part of the global Ecological Footprint in 2007 was only 53% of the total footprint</a:t>
            </a:r>
          </a:p>
          <a:p>
            <a:endParaRPr lang="en-NZ" altLang="en-US" sz="2400">
              <a:cs typeface="Times New Roman" panose="02020603050405020304" pitchFamily="18" charset="0"/>
            </a:endParaRPr>
          </a:p>
          <a:p>
            <a:r>
              <a:rPr lang="en-NZ" altLang="en-US" sz="2400">
                <a:cs typeface="Times New Roman" panose="02020603050405020304" pitchFamily="18" charset="0"/>
              </a:rPr>
              <a:t>This makes clear that to count only carbon is missing much of the problem of human effects on the environment</a:t>
            </a:r>
            <a:endParaRPr lang="en-NZ" altLang="en-US" sz="2400"/>
          </a:p>
        </p:txBody>
      </p:sp>
      <p:graphicFrame>
        <p:nvGraphicFramePr>
          <p:cNvPr id="56322" name="Chart 4"/>
          <p:cNvGraphicFramePr>
            <a:graphicFrameLocks/>
          </p:cNvGraphicFramePr>
          <p:nvPr/>
        </p:nvGraphicFramePr>
        <p:xfrm>
          <a:off x="3800475" y="182563"/>
          <a:ext cx="6583363" cy="6726237"/>
        </p:xfrm>
        <a:graphic>
          <a:graphicData uri="http://schemas.openxmlformats.org/presentationml/2006/ole">
            <mc:AlternateContent xmlns:mc="http://schemas.openxmlformats.org/markup-compatibility/2006">
              <mc:Choice xmlns:v="urn:schemas-microsoft-com:vml" Requires="v">
                <p:oleObj spid="_x0000_s1025" r:id="rId4" imgW="0" imgH="0" progId="Excel.Chart.8">
                  <p:embed/>
                </p:oleObj>
              </mc:Choice>
              <mc:Fallback>
                <p:oleObj r:id="rId4" imgW="0" imgH="0" progId="Excel.Chart.8">
                  <p:embed/>
                  <p:pic>
                    <p:nvPicPr>
                      <p:cNvPr id="56322" name="Char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0475" y="182563"/>
                        <a:ext cx="6583363" cy="672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323"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tabLst>
                <a:tab pos="630238" algn="l"/>
              </a:tabLst>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tabLst>
                <a:tab pos="630238" algn="l"/>
              </a:tabLst>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tabLst>
                <a:tab pos="630238" algn="l"/>
              </a:tabLst>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tabLst>
                <a:tab pos="630238" algn="l"/>
              </a:tabLst>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tabLst>
                <a:tab pos="630238"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630238"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630238"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630238"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630238" algn="l"/>
              </a:tabLst>
              <a:defRPr sz="2000">
                <a:solidFill>
                  <a:schemeClr val="tx1"/>
                </a:solidFill>
                <a:latin typeface="Arial" panose="020B0604020202020204" pitchFamily="34" charset="0"/>
              </a:defRPr>
            </a:lvl9pPr>
          </a:lstStyle>
          <a:p>
            <a:pPr>
              <a:spcBef>
                <a:spcPct val="0"/>
              </a:spcBef>
              <a:buFontTx/>
              <a:buNone/>
            </a:pPr>
            <a:r>
              <a:rPr lang="en-NZ" altLang="en-US" sz="1100">
                <a:solidFill>
                  <a:srgbClr val="000000"/>
                </a:solidFill>
                <a:latin typeface="Times New Roman" panose="02020603050405020304" pitchFamily="18" charset="0"/>
                <a:cs typeface="Times New Roman" panose="02020603050405020304" pitchFamily="18" charset="0"/>
              </a:rPr>
              <a:t>Ewing B., Moore D., Goldfinger S., Oursler A., Reed A. and Wackernagel M. (2010) </a:t>
            </a:r>
            <a:r>
              <a:rPr lang="en-NZ" altLang="en-US" sz="1100" i="1">
                <a:solidFill>
                  <a:srgbClr val="000000"/>
                </a:solidFill>
                <a:latin typeface="Times New Roman" panose="02020603050405020304" pitchFamily="18" charset="0"/>
                <a:cs typeface="Times New Roman" panose="02020603050405020304" pitchFamily="18" charset="0"/>
              </a:rPr>
              <a:t>The Ecological Footprint Atlas 2010</a:t>
            </a:r>
            <a:r>
              <a:rPr lang="en-NZ" altLang="en-US" sz="1100">
                <a:solidFill>
                  <a:srgbClr val="000000"/>
                </a:solidFill>
                <a:latin typeface="Times New Roman" panose="02020603050405020304" pitchFamily="18" charset="0"/>
                <a:cs typeface="Times New Roman" panose="02020603050405020304" pitchFamily="18" charset="0"/>
              </a:rPr>
              <a:t> Oakland Ca, USA: Global Footprint Network</a:t>
            </a:r>
            <a:endParaRPr lang="en-NZ" altLang="en-US" sz="1800"/>
          </a:p>
        </p:txBody>
      </p:sp>
      <p:sp>
        <p:nvSpPr>
          <p:cNvPr id="56324"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tabLst>
                <a:tab pos="630238" algn="l"/>
              </a:tabLst>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tabLst>
                <a:tab pos="630238" algn="l"/>
              </a:tabLst>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tabLst>
                <a:tab pos="630238" algn="l"/>
              </a:tabLst>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tabLst>
                <a:tab pos="630238" algn="l"/>
              </a:tabLst>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tabLst>
                <a:tab pos="630238"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630238"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630238"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630238"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630238" algn="l"/>
              </a:tabLst>
              <a:defRPr sz="2000">
                <a:solidFill>
                  <a:schemeClr val="tx1"/>
                </a:solidFill>
                <a:latin typeface="Arial" panose="020B0604020202020204" pitchFamily="34" charset="0"/>
              </a:defRPr>
            </a:lvl9pPr>
          </a:lstStyle>
          <a:p>
            <a:pPr>
              <a:spcBef>
                <a:spcPct val="0"/>
              </a:spcBef>
              <a:buFontTx/>
              <a:buNone/>
            </a:pPr>
            <a:r>
              <a:rPr lang="en-NZ" altLang="en-US" sz="1100">
                <a:solidFill>
                  <a:srgbClr val="000000"/>
                </a:solidFill>
                <a:latin typeface="Times New Roman" panose="02020603050405020304" pitchFamily="18" charset="0"/>
                <a:cs typeface="Times New Roman" panose="02020603050405020304" pitchFamily="18" charset="0"/>
              </a:rPr>
              <a:t>Ewing B., Moore D., Goldfinger S., Oursler A., Reed A. and Wackernagel M. (2010) </a:t>
            </a:r>
            <a:r>
              <a:rPr lang="en-NZ" altLang="en-US" sz="1100" i="1">
                <a:solidFill>
                  <a:srgbClr val="000000"/>
                </a:solidFill>
                <a:latin typeface="Times New Roman" panose="02020603050405020304" pitchFamily="18" charset="0"/>
                <a:cs typeface="Times New Roman" panose="02020603050405020304" pitchFamily="18" charset="0"/>
              </a:rPr>
              <a:t>The Ecological Footprint Atlas 2010</a:t>
            </a:r>
            <a:r>
              <a:rPr lang="en-NZ" altLang="en-US" sz="1100">
                <a:solidFill>
                  <a:srgbClr val="000000"/>
                </a:solidFill>
                <a:latin typeface="Times New Roman" panose="02020603050405020304" pitchFamily="18" charset="0"/>
                <a:cs typeface="Times New Roman" panose="02020603050405020304" pitchFamily="18" charset="0"/>
              </a:rPr>
              <a:t> Oakland Ca, USA: Global Footprint Network</a:t>
            </a:r>
            <a:endParaRPr lang="en-NZ" altLang="en-US" sz="1800"/>
          </a:p>
        </p:txBody>
      </p:sp>
      <p:sp>
        <p:nvSpPr>
          <p:cNvPr id="56325" name="Rectangle 6"/>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tabLst>
                <a:tab pos="630238" algn="l"/>
              </a:tabLst>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tabLst>
                <a:tab pos="630238" algn="l"/>
              </a:tabLst>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tabLst>
                <a:tab pos="630238" algn="l"/>
              </a:tabLst>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tabLst>
                <a:tab pos="630238" algn="l"/>
              </a:tabLst>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tabLst>
                <a:tab pos="630238"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630238"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630238"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630238"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630238" algn="l"/>
              </a:tabLst>
              <a:defRPr sz="2000">
                <a:solidFill>
                  <a:schemeClr val="tx1"/>
                </a:solidFill>
                <a:latin typeface="Arial" panose="020B0604020202020204" pitchFamily="34" charset="0"/>
              </a:defRPr>
            </a:lvl9pPr>
          </a:lstStyle>
          <a:p>
            <a:pPr>
              <a:spcBef>
                <a:spcPct val="0"/>
              </a:spcBef>
              <a:buFontTx/>
              <a:buNone/>
            </a:pPr>
            <a:r>
              <a:rPr lang="en-NZ" altLang="en-US" sz="1100">
                <a:solidFill>
                  <a:srgbClr val="000000"/>
                </a:solidFill>
                <a:latin typeface="Times New Roman" panose="02020603050405020304" pitchFamily="18" charset="0"/>
                <a:cs typeface="Times New Roman" panose="02020603050405020304" pitchFamily="18" charset="0"/>
              </a:rPr>
              <a:t>Ewing B., Moore D., Goldfinger S., Oursler A., Reed A. and Wackernagel M. (2010) </a:t>
            </a:r>
            <a:r>
              <a:rPr lang="en-NZ" altLang="en-US" sz="1100" i="1">
                <a:solidFill>
                  <a:srgbClr val="000000"/>
                </a:solidFill>
                <a:latin typeface="Times New Roman" panose="02020603050405020304" pitchFamily="18" charset="0"/>
                <a:cs typeface="Times New Roman" panose="02020603050405020304" pitchFamily="18" charset="0"/>
              </a:rPr>
              <a:t>The Ecological Footprint Atlas 2010</a:t>
            </a:r>
            <a:r>
              <a:rPr lang="en-NZ" altLang="en-US" sz="1100">
                <a:solidFill>
                  <a:srgbClr val="000000"/>
                </a:solidFill>
                <a:latin typeface="Times New Roman" panose="02020603050405020304" pitchFamily="18" charset="0"/>
                <a:cs typeface="Times New Roman" panose="02020603050405020304" pitchFamily="18" charset="0"/>
              </a:rPr>
              <a:t> Oakland Ca, USA: Global Footprint Network</a:t>
            </a:r>
            <a:endParaRPr lang="en-NZ" altLang="en-US" sz="1800"/>
          </a:p>
        </p:txBody>
      </p:sp>
      <p:sp>
        <p:nvSpPr>
          <p:cNvPr id="56326" name="TextBox 6"/>
          <p:cNvSpPr txBox="1">
            <a:spLocks noChangeArrowheads="1"/>
          </p:cNvSpPr>
          <p:nvPr/>
        </p:nvSpPr>
        <p:spPr bwMode="auto">
          <a:xfrm>
            <a:off x="179388" y="6408738"/>
            <a:ext cx="88201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NZ" altLang="en-US" sz="1200"/>
              <a:t>Ewing B., Moore D., Goldfinger S., Oursler A., Reed A. and Wackernagel M. (2010) </a:t>
            </a:r>
            <a:r>
              <a:rPr lang="en-NZ" altLang="en-US" sz="1200" i="1"/>
              <a:t>The Ecological Footprint Atlas 2010</a:t>
            </a:r>
            <a:r>
              <a:rPr lang="en-NZ" altLang="en-US" sz="1200"/>
              <a:t> Oakland Ca, USA: Global Footprint Network</a:t>
            </a:r>
          </a:p>
          <a:p>
            <a:pPr eaLnBrk="1" hangingPunct="1">
              <a:spcBef>
                <a:spcPct val="0"/>
              </a:spcBef>
              <a:buFontTx/>
              <a:buNone/>
            </a:pPr>
            <a:endParaRPr lang="en-NZ" altLang="en-US" sz="1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3"/>
          <p:cNvSpPr>
            <a:spLocks noChangeArrowheads="1"/>
          </p:cNvSpPr>
          <p:nvPr/>
        </p:nvSpPr>
        <p:spPr bwMode="auto">
          <a:xfrm>
            <a:off x="179388" y="831850"/>
            <a:ext cx="8964612"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NZ" altLang="en-US" sz="1800"/>
          </a:p>
          <a:p>
            <a:pPr eaLnBrk="1" hangingPunct="1">
              <a:spcBef>
                <a:spcPct val="0"/>
              </a:spcBef>
              <a:buFontTx/>
              <a:buNone/>
            </a:pPr>
            <a:endParaRPr lang="en-NZ" altLang="en-US" sz="1800"/>
          </a:p>
          <a:p>
            <a:pPr eaLnBrk="1" hangingPunct="1">
              <a:spcBef>
                <a:spcPct val="0"/>
              </a:spcBef>
              <a:buFontTx/>
              <a:buNone/>
            </a:pPr>
            <a:endParaRPr lang="en-NZ" altLang="en-US" sz="1800"/>
          </a:p>
          <a:p>
            <a:pPr eaLnBrk="1" hangingPunct="1">
              <a:spcBef>
                <a:spcPct val="0"/>
              </a:spcBef>
              <a:buFontTx/>
              <a:buNone/>
            </a:pPr>
            <a:endParaRPr lang="en-NZ" altLang="en-US" sz="1800"/>
          </a:p>
          <a:p>
            <a:pPr eaLnBrk="1" hangingPunct="1">
              <a:spcBef>
                <a:spcPct val="0"/>
              </a:spcBef>
              <a:buFontTx/>
              <a:buNone/>
            </a:pPr>
            <a:endParaRPr lang="en-NZ" altLang="en-US" sz="1800"/>
          </a:p>
          <a:p>
            <a:pPr eaLnBrk="1" hangingPunct="1">
              <a:spcBef>
                <a:spcPct val="0"/>
              </a:spcBef>
              <a:buFontTx/>
              <a:buNone/>
            </a:pPr>
            <a:endParaRPr lang="en-NZ" altLang="en-US" sz="1800"/>
          </a:p>
          <a:p>
            <a:pPr eaLnBrk="1" hangingPunct="1">
              <a:spcBef>
                <a:spcPct val="0"/>
              </a:spcBef>
              <a:buFontTx/>
              <a:buNone/>
            </a:pPr>
            <a:endParaRPr lang="en-NZ" altLang="en-US" sz="1800"/>
          </a:p>
          <a:p>
            <a:pPr eaLnBrk="1" hangingPunct="1">
              <a:spcBef>
                <a:spcPct val="0"/>
              </a:spcBef>
              <a:buFontTx/>
              <a:buNone/>
            </a:pPr>
            <a:endParaRPr lang="en-NZ" altLang="en-US" sz="1800"/>
          </a:p>
          <a:p>
            <a:pPr eaLnBrk="1" hangingPunct="1">
              <a:spcBef>
                <a:spcPct val="0"/>
              </a:spcBef>
              <a:buFontTx/>
              <a:buNone/>
            </a:pPr>
            <a:endParaRPr lang="en-NZ" altLang="en-US" sz="1800"/>
          </a:p>
          <a:p>
            <a:pPr eaLnBrk="1" hangingPunct="1">
              <a:spcBef>
                <a:spcPct val="0"/>
              </a:spcBef>
              <a:buFontTx/>
              <a:buNone/>
            </a:pPr>
            <a:endParaRPr lang="en-NZ" altLang="en-US" sz="1800"/>
          </a:p>
          <a:p>
            <a:pPr eaLnBrk="1" hangingPunct="1">
              <a:spcBef>
                <a:spcPct val="0"/>
              </a:spcBef>
              <a:buFontTx/>
              <a:buNone/>
            </a:pPr>
            <a:endParaRPr lang="en-NZ" altLang="en-US" sz="1800"/>
          </a:p>
          <a:p>
            <a:pPr eaLnBrk="1" hangingPunct="1">
              <a:spcBef>
                <a:spcPct val="0"/>
              </a:spcBef>
              <a:buFontTx/>
              <a:buNone/>
            </a:pPr>
            <a:endParaRPr lang="en-NZ" altLang="en-US" sz="1800"/>
          </a:p>
          <a:p>
            <a:pPr eaLnBrk="1" hangingPunct="1">
              <a:spcBef>
                <a:spcPct val="0"/>
              </a:spcBef>
              <a:buFontTx/>
              <a:buNone/>
            </a:pPr>
            <a:endParaRPr lang="en-NZ" altLang="en-US" sz="1800"/>
          </a:p>
          <a:p>
            <a:pPr eaLnBrk="1" hangingPunct="1">
              <a:spcBef>
                <a:spcPct val="0"/>
              </a:spcBef>
              <a:buFontTx/>
              <a:buNone/>
            </a:pPr>
            <a:r>
              <a:rPr lang="en-NZ" altLang="en-US" sz="1800"/>
              <a:t>We are already living beyond the resources that are available. In 2007 the world's average Ecological Footprint (EF) per person was 2.7 global hectares (gha) but the available bio-productive land and sea area, the “Fair Share EF", was only 1.8gha per person (Ewing et al op cit, p18)</a:t>
            </a:r>
          </a:p>
          <a:p>
            <a:pPr eaLnBrk="1" hangingPunct="1">
              <a:spcBef>
                <a:spcPct val="0"/>
              </a:spcBef>
              <a:buFontTx/>
              <a:buNone/>
            </a:pPr>
            <a:endParaRPr lang="en-NZ" altLang="en-US" sz="1800"/>
          </a:p>
          <a:p>
            <a:pPr eaLnBrk="1" hangingPunct="1">
              <a:spcBef>
                <a:spcPct val="0"/>
              </a:spcBef>
              <a:buFontTx/>
              <a:buNone/>
            </a:pPr>
            <a:r>
              <a:rPr lang="en-NZ" altLang="en-US" sz="1800"/>
              <a:t>This difference between the available area and the area actually used, known as the "overshoot", is made possible by using finite resources such as oil, coal, natural gas, uranium, limestone etc. that are mined from the earth's crust </a:t>
            </a:r>
          </a:p>
          <a:p>
            <a:pPr eaLnBrk="1" hangingPunct="1">
              <a:spcBef>
                <a:spcPct val="0"/>
              </a:spcBef>
              <a:buFontTx/>
              <a:buNone/>
            </a:pPr>
            <a:endParaRPr lang="en-NZ" altLang="en-US" sz="1800"/>
          </a:p>
        </p:txBody>
      </p:sp>
      <p:pic>
        <p:nvPicPr>
          <p:cNvPr id="58370" name="Picture 2" descr="http://ecobnb.com/blog/app/uploads/sites/3/2014/10/footprints-1.jpg"/>
          <p:cNvPicPr>
            <a:picLocks noChangeAspect="1" noChangeArrowheads="1"/>
          </p:cNvPicPr>
          <p:nvPr/>
        </p:nvPicPr>
        <p:blipFill>
          <a:blip r:embed="rId2">
            <a:extLst>
              <a:ext uri="{28A0092B-C50C-407E-A947-70E740481C1C}">
                <a14:useLocalDpi xmlns:a14="http://schemas.microsoft.com/office/drawing/2010/main" val="0"/>
              </a:ext>
            </a:extLst>
          </a:blip>
          <a:srcRect t="-3680"/>
          <a:stretch>
            <a:fillRect/>
          </a:stretch>
        </p:blipFill>
        <p:spPr bwMode="auto">
          <a:xfrm>
            <a:off x="257175" y="0"/>
            <a:ext cx="6792913"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5"/>
          <p:cNvSpPr>
            <a:spLocks noChangeArrowheads="1"/>
          </p:cNvSpPr>
          <p:nvPr/>
        </p:nvSpPr>
        <p:spPr bwMode="auto">
          <a:xfrm>
            <a:off x="7164388" y="260350"/>
            <a:ext cx="1800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NZ" altLang="en-US" sz="1200"/>
              <a:t>http://ecobnb.com/blog/2014/10/earth-overshoot-day/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Box 1"/>
          <p:cNvSpPr txBox="1">
            <a:spLocks noChangeArrowheads="1"/>
          </p:cNvSpPr>
          <p:nvPr/>
        </p:nvSpPr>
        <p:spPr bwMode="auto">
          <a:xfrm>
            <a:off x="0" y="4940300"/>
            <a:ext cx="9144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NZ" altLang="en-US" sz="2400"/>
              <a:t>We exceed the world's bio-capacity by using finite resources such as oil, gas and coal, BUT…</a:t>
            </a:r>
          </a:p>
          <a:p>
            <a:pPr eaLnBrk="1" hangingPunct="1">
              <a:spcBef>
                <a:spcPct val="0"/>
              </a:spcBef>
              <a:buFontTx/>
              <a:buNone/>
            </a:pPr>
            <a:endParaRPr lang="en-NZ" altLang="en-US" sz="2400"/>
          </a:p>
          <a:p>
            <a:pPr eaLnBrk="1" hangingPunct="1">
              <a:spcBef>
                <a:spcPct val="0"/>
              </a:spcBef>
              <a:buFontTx/>
              <a:buNone/>
            </a:pPr>
            <a:r>
              <a:rPr lang="en-NZ" altLang="en-US" sz="2400"/>
              <a:t>when they are gone all resources will have to come from the land</a:t>
            </a:r>
          </a:p>
        </p:txBody>
      </p:sp>
      <p:pic>
        <p:nvPicPr>
          <p:cNvPr id="59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2349500"/>
            <a:ext cx="67691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0"/>
            <a:ext cx="2535237"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3276600" y="4292600"/>
            <a:ext cx="44640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9397" name="TextBox 9"/>
          <p:cNvSpPr txBox="1">
            <a:spLocks noChangeArrowheads="1"/>
          </p:cNvSpPr>
          <p:nvPr/>
        </p:nvSpPr>
        <p:spPr bwMode="auto">
          <a:xfrm>
            <a:off x="3638550" y="549275"/>
            <a:ext cx="55308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NZ" altLang="en-US"/>
              <a:t> </a:t>
            </a:r>
            <a:r>
              <a:rPr lang="en-NZ" altLang="en-US" sz="3600"/>
              <a:t>less than 40 years of oil...</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7509" name="Group 53"/>
          <p:cNvGraphicFramePr>
            <a:graphicFrameLocks noGrp="1"/>
          </p:cNvGraphicFramePr>
          <p:nvPr/>
        </p:nvGraphicFramePr>
        <p:xfrm>
          <a:off x="395288" y="765175"/>
          <a:ext cx="4968875" cy="4503740"/>
        </p:xfrm>
        <a:graphic>
          <a:graphicData uri="http://schemas.openxmlformats.org/drawingml/2006/table">
            <a:tbl>
              <a:tblPr/>
              <a:tblGrid>
                <a:gridCol w="3097212">
                  <a:extLst>
                    <a:ext uri="{9D8B030D-6E8A-4147-A177-3AD203B41FA5}">
                      <a16:colId xmlns:a16="http://schemas.microsoft.com/office/drawing/2014/main" val="20000"/>
                    </a:ext>
                  </a:extLst>
                </a:gridCol>
                <a:gridCol w="1871663">
                  <a:extLst>
                    <a:ext uri="{9D8B030D-6E8A-4147-A177-3AD203B41FA5}">
                      <a16:colId xmlns:a16="http://schemas.microsoft.com/office/drawing/2014/main" val="20001"/>
                    </a:ext>
                  </a:extLst>
                </a:gridCol>
              </a:tblGrid>
              <a:tr h="518182">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altLang="en-US" sz="1400" b="0" i="0" u="none" strike="noStrike" cap="none" normalizeH="0" baseline="0">
                          <a:ln>
                            <a:noFill/>
                          </a:ln>
                          <a:solidFill>
                            <a:srgbClr val="000000"/>
                          </a:solidFill>
                          <a:effectLst/>
                          <a:latin typeface="Arial" charset="0"/>
                          <a:ea typeface="Arial" charset="0"/>
                          <a:cs typeface="Arial" charset="0"/>
                        </a:rPr>
                        <a:t>Bio-fuel vehicles</a:t>
                      </a:r>
                      <a:endParaRPr kumimoji="0" lang="en-GB" altLang="en-US" sz="1400" b="1" i="0" u="none" strike="noStrike" cap="none" normalizeH="0" baseline="0">
                        <a:ln>
                          <a:noFill/>
                        </a:ln>
                        <a:solidFill>
                          <a:schemeClr val="accent1"/>
                        </a:solidFill>
                        <a:effectLst/>
                        <a:latin typeface="Arial" charset="0"/>
                        <a:ea typeface="ＭＳ Ｐゴシック" charset="-128"/>
                      </a:endParaRPr>
                    </a:p>
                  </a:txBody>
                  <a:tcPr marL="91433" marR="91433"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altLang="en-US" sz="1400" b="0" i="0" u="none" strike="noStrike" cap="none" normalizeH="0" baseline="0">
                          <a:ln>
                            <a:noFill/>
                          </a:ln>
                          <a:solidFill>
                            <a:srgbClr val="000000"/>
                          </a:solidFill>
                          <a:effectLst/>
                          <a:latin typeface="Arial" charset="0"/>
                          <a:ea typeface="Arial" charset="0"/>
                          <a:cs typeface="Arial" charset="0"/>
                        </a:rPr>
                        <a:t>Land area for 10,000 km/year</a:t>
                      </a:r>
                      <a:endParaRPr kumimoji="0" lang="en-GB" altLang="en-US" sz="1400" b="1" i="0" u="none" strike="noStrike" cap="none" normalizeH="0" baseline="0">
                        <a:ln>
                          <a:noFill/>
                        </a:ln>
                        <a:solidFill>
                          <a:schemeClr val="accent1"/>
                        </a:solidFill>
                        <a:effectLst/>
                        <a:latin typeface="Arial" charset="0"/>
                        <a:ea typeface="ＭＳ Ｐゴシック" charset="-128"/>
                      </a:endParaRPr>
                    </a:p>
                  </a:txBody>
                  <a:tcPr marL="91433" marR="91433"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extLst>
                  <a:ext uri="{0D108BD9-81ED-4DB2-BD59-A6C34878D82A}">
                    <a16:rowId xmlns:a16="http://schemas.microsoft.com/office/drawing/2014/main" val="10000"/>
                  </a:ext>
                </a:extLst>
              </a:tr>
              <a:tr h="518182">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altLang="en-US" sz="1400" b="0" i="0" u="none" strike="noStrike" cap="none" normalizeH="0" baseline="0">
                          <a:ln>
                            <a:noFill/>
                          </a:ln>
                          <a:solidFill>
                            <a:srgbClr val="000000"/>
                          </a:solidFill>
                          <a:effectLst/>
                          <a:latin typeface="Arial" charset="0"/>
                          <a:ea typeface="Arial" charset="0"/>
                          <a:cs typeface="Arial" charset="0"/>
                        </a:rPr>
                        <a:t>Current diesel cars burning vegetable oil</a:t>
                      </a:r>
                      <a:endParaRPr kumimoji="0" lang="en-GB" altLang="en-US" sz="1400" b="0" i="0" u="none" strike="noStrike" cap="none" normalizeH="0" baseline="0">
                        <a:ln>
                          <a:noFill/>
                        </a:ln>
                        <a:solidFill>
                          <a:schemeClr val="tx1"/>
                        </a:solidFill>
                        <a:effectLst/>
                        <a:latin typeface="Arial" charset="0"/>
                        <a:ea typeface="ＭＳ Ｐゴシック" charset="-128"/>
                      </a:endParaRPr>
                    </a:p>
                  </a:txBody>
                  <a:tcPr marL="91433" marR="91433"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altLang="en-US" sz="1400" b="0" i="0" u="none" strike="noStrike" cap="none" normalizeH="0" baseline="0">
                          <a:ln>
                            <a:noFill/>
                          </a:ln>
                          <a:solidFill>
                            <a:srgbClr val="000000"/>
                          </a:solidFill>
                          <a:effectLst/>
                          <a:latin typeface="Arial" charset="0"/>
                          <a:ea typeface="Arial" charset="0"/>
                          <a:cs typeface="Arial" charset="0"/>
                        </a:rPr>
                        <a:t>10,000m</a:t>
                      </a:r>
                      <a:r>
                        <a:rPr kumimoji="0" lang="en-NZ" altLang="en-US" sz="1400" b="0" i="0" u="none" strike="noStrike" cap="none" normalizeH="0" baseline="30000">
                          <a:ln>
                            <a:noFill/>
                          </a:ln>
                          <a:solidFill>
                            <a:srgbClr val="000000"/>
                          </a:solidFill>
                          <a:effectLst/>
                          <a:latin typeface="Arial" charset="0"/>
                          <a:ea typeface="Arial" charset="0"/>
                          <a:cs typeface="Arial" charset="0"/>
                        </a:rPr>
                        <a:t>2</a:t>
                      </a:r>
                      <a:endParaRPr kumimoji="0" lang="en-GB" altLang="en-US" sz="1400" b="0" i="0" u="none" strike="noStrike" cap="none" normalizeH="0" baseline="30000">
                        <a:ln>
                          <a:noFill/>
                        </a:ln>
                        <a:solidFill>
                          <a:schemeClr val="tx1"/>
                        </a:solidFill>
                        <a:effectLst/>
                        <a:latin typeface="Arial" charset="0"/>
                        <a:ea typeface="ＭＳ Ｐゴシック" charset="-128"/>
                      </a:endParaRPr>
                    </a:p>
                  </a:txBody>
                  <a:tcPr marL="91433" marR="91433"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r h="395319">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altLang="en-US" sz="1400" b="0" i="0" u="none" strike="noStrike" cap="none" normalizeH="0" baseline="0">
                          <a:ln>
                            <a:noFill/>
                          </a:ln>
                          <a:solidFill>
                            <a:srgbClr val="000000"/>
                          </a:solidFill>
                          <a:effectLst/>
                          <a:latin typeface="Arial" charset="0"/>
                          <a:ea typeface="Arial" charset="0"/>
                          <a:cs typeface="Arial" charset="0"/>
                        </a:rPr>
                        <a:t>Horse eating grass and cereals</a:t>
                      </a:r>
                      <a:endParaRPr kumimoji="0" lang="en-GB" altLang="en-US" sz="1400" b="0" i="0" u="none" strike="noStrike" cap="none" normalizeH="0" baseline="0">
                        <a:ln>
                          <a:noFill/>
                        </a:ln>
                        <a:solidFill>
                          <a:schemeClr val="tx1"/>
                        </a:solidFill>
                        <a:effectLst/>
                        <a:latin typeface="Arial" charset="0"/>
                        <a:ea typeface="ＭＳ Ｐゴシック" charset="-128"/>
                      </a:endParaRPr>
                    </a:p>
                  </a:txBody>
                  <a:tcPr marL="91433" marR="91433"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altLang="en-US" sz="1400" b="0" i="0" u="none" strike="noStrike" cap="none" normalizeH="0" baseline="0">
                          <a:ln>
                            <a:noFill/>
                          </a:ln>
                          <a:solidFill>
                            <a:srgbClr val="000000"/>
                          </a:solidFill>
                          <a:effectLst/>
                          <a:latin typeface="Arial" charset="0"/>
                          <a:ea typeface="Arial" charset="0"/>
                          <a:cs typeface="Arial" charset="0"/>
                        </a:rPr>
                        <a:t>  8,500m</a:t>
                      </a:r>
                      <a:r>
                        <a:rPr kumimoji="0" lang="en-NZ" altLang="en-US" sz="1400" b="0" i="0" u="none" strike="noStrike" cap="none" normalizeH="0" baseline="30000">
                          <a:ln>
                            <a:noFill/>
                          </a:ln>
                          <a:solidFill>
                            <a:srgbClr val="000000"/>
                          </a:solidFill>
                          <a:effectLst/>
                          <a:latin typeface="Arial" charset="0"/>
                          <a:ea typeface="Arial" charset="0"/>
                          <a:cs typeface="Arial" charset="0"/>
                        </a:rPr>
                        <a:t>2</a:t>
                      </a:r>
                      <a:endParaRPr kumimoji="0" lang="en-GB" altLang="en-US" sz="1400" b="0" i="0" u="none" strike="noStrike" cap="none" normalizeH="0" baseline="30000">
                        <a:ln>
                          <a:noFill/>
                        </a:ln>
                        <a:solidFill>
                          <a:schemeClr val="tx1"/>
                        </a:solidFill>
                        <a:effectLst/>
                        <a:latin typeface="Arial" charset="0"/>
                        <a:ea typeface="ＭＳ Ｐゴシック" charset="-128"/>
                      </a:endParaRPr>
                    </a:p>
                  </a:txBody>
                  <a:tcPr marL="91433" marR="91433"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r h="395319">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altLang="en-US" sz="1400" b="0" i="0" u="none" strike="noStrike" cap="none" normalizeH="0" baseline="0">
                          <a:ln>
                            <a:noFill/>
                          </a:ln>
                          <a:solidFill>
                            <a:srgbClr val="000000"/>
                          </a:solidFill>
                          <a:effectLst/>
                          <a:latin typeface="Arial" charset="0"/>
                          <a:ea typeface="Arial" charset="0"/>
                          <a:cs typeface="Arial" charset="0"/>
                        </a:rPr>
                        <a:t>Current petrol cars burning ethanol</a:t>
                      </a:r>
                      <a:endParaRPr kumimoji="0" lang="en-GB" altLang="en-US" sz="1400" b="0" i="0" u="none" strike="noStrike" cap="none" normalizeH="0" baseline="0">
                        <a:ln>
                          <a:noFill/>
                        </a:ln>
                        <a:solidFill>
                          <a:schemeClr val="tx1"/>
                        </a:solidFill>
                        <a:effectLst/>
                        <a:latin typeface="Arial" charset="0"/>
                        <a:ea typeface="ＭＳ Ｐゴシック" charset="-128"/>
                      </a:endParaRPr>
                    </a:p>
                  </a:txBody>
                  <a:tcPr marL="91433" marR="91433"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altLang="en-US" sz="1400" b="0" i="0" u="none" strike="noStrike" cap="none" normalizeH="0" baseline="0">
                          <a:ln>
                            <a:noFill/>
                          </a:ln>
                          <a:solidFill>
                            <a:srgbClr val="000000"/>
                          </a:solidFill>
                          <a:effectLst/>
                          <a:latin typeface="Arial" charset="0"/>
                          <a:ea typeface="Arial" charset="0"/>
                          <a:cs typeface="Arial" charset="0"/>
                        </a:rPr>
                        <a:t>  3,500m</a:t>
                      </a:r>
                      <a:r>
                        <a:rPr kumimoji="0" lang="en-NZ" altLang="en-US" sz="1400" b="0" i="0" u="none" strike="noStrike" cap="none" normalizeH="0" baseline="30000">
                          <a:ln>
                            <a:noFill/>
                          </a:ln>
                          <a:solidFill>
                            <a:srgbClr val="000000"/>
                          </a:solidFill>
                          <a:effectLst/>
                          <a:latin typeface="Arial" charset="0"/>
                          <a:ea typeface="Arial" charset="0"/>
                          <a:cs typeface="Arial" charset="0"/>
                        </a:rPr>
                        <a:t>2</a:t>
                      </a:r>
                      <a:endParaRPr kumimoji="0" lang="en-GB" altLang="en-US" sz="1400" b="0" i="0" u="none" strike="noStrike" cap="none" normalizeH="0" baseline="30000">
                        <a:ln>
                          <a:noFill/>
                        </a:ln>
                        <a:solidFill>
                          <a:schemeClr val="tx1"/>
                        </a:solidFill>
                        <a:effectLst/>
                        <a:latin typeface="Arial" charset="0"/>
                        <a:ea typeface="ＭＳ Ｐゴシック" charset="-128"/>
                      </a:endParaRPr>
                    </a:p>
                  </a:txBody>
                  <a:tcPr marL="91433" marR="91433"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3"/>
                  </a:ext>
                </a:extLst>
              </a:tr>
              <a:tr h="395319">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altLang="en-US" sz="1400" b="0" i="0" u="none" strike="noStrike" cap="none" normalizeH="0" baseline="0">
                          <a:ln>
                            <a:noFill/>
                          </a:ln>
                          <a:solidFill>
                            <a:srgbClr val="000000"/>
                          </a:solidFill>
                          <a:effectLst/>
                          <a:latin typeface="Arial" charset="0"/>
                          <a:ea typeface="Arial" charset="0"/>
                          <a:cs typeface="Arial" charset="0"/>
                        </a:rPr>
                        <a:t>Efficient diesel cars burning veg. oil</a:t>
                      </a:r>
                      <a:endParaRPr kumimoji="0" lang="en-GB" altLang="en-US" sz="1400" b="0" i="0" u="none" strike="noStrike" cap="none" normalizeH="0" baseline="0">
                        <a:ln>
                          <a:noFill/>
                        </a:ln>
                        <a:solidFill>
                          <a:schemeClr val="tx1"/>
                        </a:solidFill>
                        <a:effectLst/>
                        <a:latin typeface="Arial" charset="0"/>
                        <a:ea typeface="ＭＳ Ｐゴシック" charset="-128"/>
                      </a:endParaRPr>
                    </a:p>
                  </a:txBody>
                  <a:tcPr marL="91433" marR="91433"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altLang="en-US" sz="1400" b="0" i="0" u="none" strike="noStrike" cap="none" normalizeH="0" baseline="0">
                          <a:ln>
                            <a:noFill/>
                          </a:ln>
                          <a:solidFill>
                            <a:srgbClr val="000000"/>
                          </a:solidFill>
                          <a:effectLst/>
                          <a:latin typeface="Arial" charset="0"/>
                          <a:ea typeface="Arial" charset="0"/>
                          <a:cs typeface="Arial" charset="0"/>
                        </a:rPr>
                        <a:t>  3,700m</a:t>
                      </a:r>
                      <a:r>
                        <a:rPr kumimoji="0" lang="en-NZ" altLang="en-US" sz="1400" b="0" i="0" u="none" strike="noStrike" cap="none" normalizeH="0" baseline="30000">
                          <a:ln>
                            <a:noFill/>
                          </a:ln>
                          <a:solidFill>
                            <a:srgbClr val="000000"/>
                          </a:solidFill>
                          <a:effectLst/>
                          <a:latin typeface="Arial" charset="0"/>
                          <a:ea typeface="Arial" charset="0"/>
                          <a:cs typeface="Arial" charset="0"/>
                        </a:rPr>
                        <a:t>2</a:t>
                      </a:r>
                      <a:endParaRPr kumimoji="0" lang="en-GB" altLang="en-US" sz="1400" b="0" i="0" u="none" strike="noStrike" cap="none" normalizeH="0" baseline="30000">
                        <a:ln>
                          <a:noFill/>
                        </a:ln>
                        <a:solidFill>
                          <a:schemeClr val="tx1"/>
                        </a:solidFill>
                        <a:effectLst/>
                        <a:latin typeface="Arial" charset="0"/>
                        <a:ea typeface="ＭＳ Ｐゴシック" charset="-128"/>
                      </a:endParaRPr>
                    </a:p>
                  </a:txBody>
                  <a:tcPr marL="91433" marR="91433"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4"/>
                  </a:ext>
                </a:extLst>
              </a:tr>
              <a:tr h="395319">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altLang="en-US" sz="1400" b="0" i="0" u="none" strike="noStrike" cap="none" normalizeH="0" baseline="0">
                          <a:ln>
                            <a:noFill/>
                          </a:ln>
                          <a:solidFill>
                            <a:srgbClr val="000000"/>
                          </a:solidFill>
                          <a:effectLst/>
                          <a:latin typeface="Arial" charset="0"/>
                          <a:ea typeface="Arial" charset="0"/>
                          <a:cs typeface="Arial" charset="0"/>
                        </a:rPr>
                        <a:t>Efficient petrol cars burning ethanol</a:t>
                      </a:r>
                      <a:endParaRPr kumimoji="0" lang="en-GB" altLang="en-US" sz="1400" b="0" i="0" u="none" strike="noStrike" cap="none" normalizeH="0" baseline="0">
                        <a:ln>
                          <a:noFill/>
                        </a:ln>
                        <a:solidFill>
                          <a:schemeClr val="tx1"/>
                        </a:solidFill>
                        <a:effectLst/>
                        <a:latin typeface="Arial" charset="0"/>
                        <a:ea typeface="ＭＳ Ｐゴシック" charset="-128"/>
                      </a:endParaRPr>
                    </a:p>
                  </a:txBody>
                  <a:tcPr marL="91433" marR="91433"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altLang="en-US" sz="1400" b="0" i="0" u="none" strike="noStrike" cap="none" normalizeH="0" baseline="0">
                          <a:ln>
                            <a:noFill/>
                          </a:ln>
                          <a:solidFill>
                            <a:srgbClr val="000000"/>
                          </a:solidFill>
                          <a:effectLst/>
                          <a:latin typeface="Arial" charset="0"/>
                          <a:ea typeface="Arial" charset="0"/>
                          <a:cs typeface="Arial" charset="0"/>
                        </a:rPr>
                        <a:t>  1,900m</a:t>
                      </a:r>
                      <a:r>
                        <a:rPr kumimoji="0" lang="en-NZ" altLang="en-US" sz="1400" b="0" i="0" u="none" strike="noStrike" cap="none" normalizeH="0" baseline="30000">
                          <a:ln>
                            <a:noFill/>
                          </a:ln>
                          <a:solidFill>
                            <a:srgbClr val="000000"/>
                          </a:solidFill>
                          <a:effectLst/>
                          <a:latin typeface="Arial" charset="0"/>
                          <a:ea typeface="Arial" charset="0"/>
                          <a:cs typeface="Arial" charset="0"/>
                        </a:rPr>
                        <a:t>2</a:t>
                      </a:r>
                      <a:endParaRPr kumimoji="0" lang="en-GB" altLang="en-US" sz="1400" b="0" i="0" u="none" strike="noStrike" cap="none" normalizeH="0" baseline="30000">
                        <a:ln>
                          <a:noFill/>
                        </a:ln>
                        <a:solidFill>
                          <a:schemeClr val="tx1"/>
                        </a:solidFill>
                        <a:effectLst/>
                        <a:latin typeface="Arial" charset="0"/>
                        <a:ea typeface="ＭＳ Ｐゴシック" charset="-128"/>
                      </a:endParaRPr>
                    </a:p>
                  </a:txBody>
                  <a:tcPr marL="91433" marR="91433"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5"/>
                  </a:ext>
                </a:extLst>
              </a:tr>
              <a:tr h="304824">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altLang="en-US" sz="1400" b="0" i="0" u="none" strike="noStrike" cap="none" normalizeH="0" baseline="0">
                          <a:ln>
                            <a:noFill/>
                          </a:ln>
                          <a:solidFill>
                            <a:srgbClr val="000000"/>
                          </a:solidFill>
                          <a:effectLst/>
                          <a:latin typeface="Arial" charset="0"/>
                          <a:ea typeface="Arial" charset="0"/>
                          <a:cs typeface="Arial" charset="0"/>
                        </a:rPr>
                        <a:t>Electric vehicles</a:t>
                      </a:r>
                      <a:endParaRPr kumimoji="0" lang="en-GB" altLang="en-US" sz="1400" b="1" i="0" u="none" strike="noStrike" cap="none" normalizeH="0" baseline="0">
                        <a:ln>
                          <a:noFill/>
                        </a:ln>
                        <a:solidFill>
                          <a:schemeClr val="accent1"/>
                        </a:solidFill>
                        <a:effectLst/>
                        <a:latin typeface="Arial" charset="0"/>
                        <a:ea typeface="ＭＳ Ｐゴシック" charset="-128"/>
                      </a:endParaRPr>
                    </a:p>
                  </a:txBody>
                  <a:tcPr marL="91433" marR="91433"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altLang="en-US" sz="1400" b="0" i="0" u="none" strike="noStrike" cap="none" normalizeH="0" baseline="0">
                        <a:ln>
                          <a:noFill/>
                        </a:ln>
                        <a:solidFill>
                          <a:schemeClr val="tx1"/>
                        </a:solidFill>
                        <a:effectLst/>
                        <a:latin typeface="Arial" charset="0"/>
                        <a:ea typeface="ＭＳ Ｐゴシック" charset="-128"/>
                      </a:endParaRPr>
                    </a:p>
                  </a:txBody>
                  <a:tcPr marL="91433" marR="91433"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extLst>
                  <a:ext uri="{0D108BD9-81ED-4DB2-BD59-A6C34878D82A}">
                    <a16:rowId xmlns:a16="http://schemas.microsoft.com/office/drawing/2014/main" val="10006"/>
                  </a:ext>
                </a:extLst>
              </a:tr>
              <a:tr h="395319">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altLang="en-US" sz="1400" b="0" i="0" u="none" strike="noStrike" cap="none" normalizeH="0" baseline="0">
                          <a:ln>
                            <a:noFill/>
                          </a:ln>
                          <a:solidFill>
                            <a:srgbClr val="000000"/>
                          </a:solidFill>
                          <a:effectLst/>
                          <a:latin typeface="Arial" charset="0"/>
                          <a:ea typeface="Arial" charset="0"/>
                          <a:cs typeface="Arial" charset="0"/>
                        </a:rPr>
                        <a:t>Hydrogen cars using solar power</a:t>
                      </a:r>
                      <a:endParaRPr kumimoji="0" lang="en-GB" altLang="en-US" sz="1400" b="0" i="0" u="none" strike="noStrike" cap="none" normalizeH="0" baseline="0">
                        <a:ln>
                          <a:noFill/>
                        </a:ln>
                        <a:solidFill>
                          <a:schemeClr val="tx1"/>
                        </a:solidFill>
                        <a:effectLst/>
                        <a:latin typeface="Arial" charset="0"/>
                        <a:ea typeface="ＭＳ Ｐゴシック" charset="-128"/>
                      </a:endParaRPr>
                    </a:p>
                  </a:txBody>
                  <a:tcPr marL="91433" marR="91433"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altLang="en-US" sz="1400" b="0" i="0" u="none" strike="noStrike" cap="none" normalizeH="0" baseline="0">
                          <a:ln>
                            <a:noFill/>
                          </a:ln>
                          <a:solidFill>
                            <a:srgbClr val="000000"/>
                          </a:solidFill>
                          <a:effectLst/>
                          <a:latin typeface="Arial" charset="0"/>
                          <a:ea typeface="Arial" charset="0"/>
                          <a:cs typeface="Arial" charset="0"/>
                        </a:rPr>
                        <a:t>       75-90m</a:t>
                      </a:r>
                      <a:r>
                        <a:rPr kumimoji="0" lang="en-NZ" altLang="en-US" sz="1400" b="0" i="0" u="none" strike="noStrike" cap="none" normalizeH="0" baseline="30000">
                          <a:ln>
                            <a:noFill/>
                          </a:ln>
                          <a:solidFill>
                            <a:srgbClr val="000000"/>
                          </a:solidFill>
                          <a:effectLst/>
                          <a:latin typeface="Arial" charset="0"/>
                          <a:ea typeface="Arial" charset="0"/>
                          <a:cs typeface="Arial" charset="0"/>
                        </a:rPr>
                        <a:t>2</a:t>
                      </a:r>
                      <a:endParaRPr kumimoji="0" lang="en-GB" altLang="en-US" sz="1400" b="0" i="0" u="none" strike="noStrike" cap="none" normalizeH="0" baseline="30000">
                        <a:ln>
                          <a:noFill/>
                        </a:ln>
                        <a:solidFill>
                          <a:schemeClr val="tx1"/>
                        </a:solidFill>
                        <a:effectLst/>
                        <a:latin typeface="Arial" charset="0"/>
                        <a:ea typeface="ＭＳ Ｐゴシック" charset="-128"/>
                      </a:endParaRPr>
                    </a:p>
                  </a:txBody>
                  <a:tcPr marL="91433" marR="91433"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7"/>
                  </a:ext>
                </a:extLst>
              </a:tr>
              <a:tr h="395319">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altLang="en-US" sz="1400" b="0" i="0" u="none" strike="noStrike" cap="none" normalizeH="0" baseline="0">
                          <a:ln>
                            <a:noFill/>
                          </a:ln>
                          <a:solidFill>
                            <a:srgbClr val="000000"/>
                          </a:solidFill>
                          <a:effectLst/>
                          <a:latin typeface="Arial" charset="0"/>
                          <a:ea typeface="Arial" charset="0"/>
                          <a:cs typeface="Arial" charset="0"/>
                        </a:rPr>
                        <a:t>Hydrogen cars using wind power</a:t>
                      </a:r>
                      <a:endParaRPr kumimoji="0" lang="en-GB" altLang="en-US" sz="1400" b="0" i="0" u="none" strike="noStrike" cap="none" normalizeH="0" baseline="0">
                        <a:ln>
                          <a:noFill/>
                        </a:ln>
                        <a:solidFill>
                          <a:schemeClr val="tx1"/>
                        </a:solidFill>
                        <a:effectLst/>
                        <a:latin typeface="Arial" charset="0"/>
                        <a:ea typeface="ＭＳ Ｐゴシック" charset="-128"/>
                      </a:endParaRPr>
                    </a:p>
                  </a:txBody>
                  <a:tcPr marL="91433" marR="91433"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altLang="en-US" sz="1400" b="0" i="0" u="none" strike="noStrike" cap="none" normalizeH="0" baseline="0">
                          <a:ln>
                            <a:noFill/>
                          </a:ln>
                          <a:solidFill>
                            <a:srgbClr val="000000"/>
                          </a:solidFill>
                          <a:effectLst/>
                          <a:latin typeface="Arial" charset="0"/>
                          <a:ea typeface="Arial" charset="0"/>
                          <a:cs typeface="Arial" charset="0"/>
                        </a:rPr>
                        <a:t>       18-22m</a:t>
                      </a:r>
                      <a:r>
                        <a:rPr kumimoji="0" lang="en-NZ" altLang="en-US" sz="1400" b="0" i="0" u="none" strike="noStrike" cap="none" normalizeH="0" baseline="30000">
                          <a:ln>
                            <a:noFill/>
                          </a:ln>
                          <a:solidFill>
                            <a:srgbClr val="000000"/>
                          </a:solidFill>
                          <a:effectLst/>
                          <a:latin typeface="Arial" charset="0"/>
                          <a:ea typeface="Arial" charset="0"/>
                          <a:cs typeface="Arial" charset="0"/>
                        </a:rPr>
                        <a:t>2</a:t>
                      </a:r>
                      <a:endParaRPr kumimoji="0" lang="en-GB" altLang="en-US" sz="1400" b="0" i="0" u="none" strike="noStrike" cap="none" normalizeH="0" baseline="30000">
                        <a:ln>
                          <a:noFill/>
                        </a:ln>
                        <a:solidFill>
                          <a:schemeClr val="tx1"/>
                        </a:solidFill>
                        <a:effectLst/>
                        <a:latin typeface="Arial" charset="0"/>
                        <a:ea typeface="ＭＳ Ｐゴシック" charset="-128"/>
                      </a:endParaRPr>
                    </a:p>
                  </a:txBody>
                  <a:tcPr marL="91433" marR="91433"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8"/>
                  </a:ext>
                </a:extLst>
              </a:tr>
              <a:tr h="395319">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altLang="en-US" sz="1400" b="0" i="0" u="none" strike="noStrike" cap="none" normalizeH="0" baseline="0">
                          <a:ln>
                            <a:noFill/>
                          </a:ln>
                          <a:solidFill>
                            <a:srgbClr val="000000"/>
                          </a:solidFill>
                          <a:effectLst/>
                          <a:latin typeface="Arial" charset="0"/>
                          <a:ea typeface="Arial" charset="0"/>
                          <a:cs typeface="Arial" charset="0"/>
                        </a:rPr>
                        <a:t>Electric cars using solar power</a:t>
                      </a:r>
                      <a:endParaRPr kumimoji="0" lang="en-GB" altLang="en-US" sz="1400" b="0" i="0" u="none" strike="noStrike" cap="none" normalizeH="0" baseline="0">
                        <a:ln>
                          <a:noFill/>
                        </a:ln>
                        <a:solidFill>
                          <a:schemeClr val="tx1"/>
                        </a:solidFill>
                        <a:effectLst/>
                        <a:latin typeface="Arial" charset="0"/>
                        <a:ea typeface="ＭＳ Ｐゴシック" charset="-128"/>
                      </a:endParaRPr>
                    </a:p>
                  </a:txBody>
                  <a:tcPr marL="91433" marR="91433"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altLang="en-US" sz="1400" b="0" i="0" u="none" strike="noStrike" cap="none" normalizeH="0" baseline="0">
                          <a:ln>
                            <a:noFill/>
                          </a:ln>
                          <a:solidFill>
                            <a:srgbClr val="000000"/>
                          </a:solidFill>
                          <a:effectLst/>
                          <a:latin typeface="Arial" charset="0"/>
                          <a:ea typeface="Arial" charset="0"/>
                          <a:cs typeface="Arial" charset="0"/>
                        </a:rPr>
                        <a:t>       25m</a:t>
                      </a:r>
                      <a:r>
                        <a:rPr kumimoji="0" lang="en-NZ" altLang="en-US" sz="1400" b="0" i="0" u="none" strike="noStrike" cap="none" normalizeH="0" baseline="30000">
                          <a:ln>
                            <a:noFill/>
                          </a:ln>
                          <a:solidFill>
                            <a:srgbClr val="000000"/>
                          </a:solidFill>
                          <a:effectLst/>
                          <a:latin typeface="Arial" charset="0"/>
                          <a:ea typeface="Arial" charset="0"/>
                          <a:cs typeface="Arial" charset="0"/>
                        </a:rPr>
                        <a:t>2</a:t>
                      </a:r>
                      <a:endParaRPr kumimoji="0" lang="en-GB" altLang="en-US" sz="1400" b="0" i="0" u="none" strike="noStrike" cap="none" normalizeH="0" baseline="30000">
                        <a:ln>
                          <a:noFill/>
                        </a:ln>
                        <a:solidFill>
                          <a:schemeClr val="tx1"/>
                        </a:solidFill>
                        <a:effectLst/>
                        <a:latin typeface="Arial" charset="0"/>
                        <a:ea typeface="ＭＳ Ｐゴシック" charset="-128"/>
                      </a:endParaRPr>
                    </a:p>
                  </a:txBody>
                  <a:tcPr marL="91433" marR="91433"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9"/>
                  </a:ext>
                </a:extLst>
              </a:tr>
              <a:tr h="395319">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altLang="en-US" sz="1400" b="0" i="0" u="none" strike="noStrike" cap="none" normalizeH="0" baseline="0">
                          <a:ln>
                            <a:noFill/>
                          </a:ln>
                          <a:solidFill>
                            <a:srgbClr val="000000"/>
                          </a:solidFill>
                          <a:effectLst/>
                          <a:latin typeface="Arial" charset="0"/>
                          <a:ea typeface="Arial" charset="0"/>
                          <a:cs typeface="Arial" charset="0"/>
                        </a:rPr>
                        <a:t>Electric cars using wind power</a:t>
                      </a:r>
                      <a:endParaRPr kumimoji="0" lang="en-GB" altLang="en-US" sz="1400" b="0" i="0" u="none" strike="noStrike" cap="none" normalizeH="0" baseline="0">
                        <a:ln>
                          <a:noFill/>
                        </a:ln>
                        <a:solidFill>
                          <a:schemeClr val="tx1"/>
                        </a:solidFill>
                        <a:effectLst/>
                        <a:latin typeface="Arial" charset="0"/>
                        <a:ea typeface="ＭＳ Ｐゴシック" charset="-128"/>
                      </a:endParaRPr>
                    </a:p>
                  </a:txBody>
                  <a:tcPr marL="91433" marR="91433"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altLang="en-US" sz="1400" b="0" i="0" u="none" strike="noStrike" cap="none" normalizeH="0" baseline="0">
                          <a:ln>
                            <a:noFill/>
                          </a:ln>
                          <a:solidFill>
                            <a:srgbClr val="000000"/>
                          </a:solidFill>
                          <a:effectLst/>
                          <a:latin typeface="Arial" charset="0"/>
                          <a:ea typeface="Arial" charset="0"/>
                          <a:cs typeface="Arial" charset="0"/>
                        </a:rPr>
                        <a:t>         6m</a:t>
                      </a:r>
                      <a:r>
                        <a:rPr kumimoji="0" lang="en-NZ" altLang="en-US" sz="1400" b="0" i="0" u="none" strike="noStrike" cap="none" normalizeH="0" baseline="30000">
                          <a:ln>
                            <a:noFill/>
                          </a:ln>
                          <a:solidFill>
                            <a:srgbClr val="000000"/>
                          </a:solidFill>
                          <a:effectLst/>
                          <a:latin typeface="Arial" charset="0"/>
                          <a:ea typeface="Arial" charset="0"/>
                          <a:cs typeface="Arial" charset="0"/>
                        </a:rPr>
                        <a:t>2</a:t>
                      </a:r>
                      <a:endParaRPr kumimoji="0" lang="en-GB" altLang="en-US" sz="1400" b="0" i="0" u="none" strike="noStrike" cap="none" normalizeH="0" baseline="30000">
                        <a:ln>
                          <a:noFill/>
                        </a:ln>
                        <a:solidFill>
                          <a:schemeClr val="tx1"/>
                        </a:solidFill>
                        <a:effectLst/>
                        <a:latin typeface="Arial" charset="0"/>
                        <a:ea typeface="ＭＳ Ｐゴシック" charset="-128"/>
                      </a:endParaRPr>
                    </a:p>
                  </a:txBody>
                  <a:tcPr marL="91433" marR="91433"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10"/>
                  </a:ext>
                </a:extLst>
              </a:tr>
            </a:tbl>
          </a:graphicData>
        </a:graphic>
      </p:graphicFrame>
      <p:sp>
        <p:nvSpPr>
          <p:cNvPr id="61479" name="Text Box 55"/>
          <p:cNvSpPr txBox="1">
            <a:spLocks noChangeArrowheads="1"/>
          </p:cNvSpPr>
          <p:nvPr/>
        </p:nvSpPr>
        <p:spPr bwMode="auto">
          <a:xfrm>
            <a:off x="360363" y="5427663"/>
            <a:ext cx="56515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NZ" altLang="en-US" sz="2400">
                <a:latin typeface="Calibri" panose="020F0502020204030204" pitchFamily="34" charset="0"/>
              </a:rPr>
              <a:t>All options here are zero-carbon, but the land needed for the same amount of transport varies from 6m</a:t>
            </a:r>
            <a:r>
              <a:rPr lang="en-NZ" altLang="en-US" sz="2400" baseline="30000">
                <a:latin typeface="Calibri" panose="020F0502020204030204" pitchFamily="34" charset="0"/>
              </a:rPr>
              <a:t>2</a:t>
            </a:r>
            <a:r>
              <a:rPr lang="en-NZ" altLang="en-US" sz="2400">
                <a:latin typeface="Calibri" panose="020F0502020204030204" pitchFamily="34" charset="0"/>
              </a:rPr>
              <a:t> to 10,000m</a:t>
            </a:r>
            <a:r>
              <a:rPr lang="en-NZ" altLang="en-US" sz="2400" baseline="30000">
                <a:latin typeface="Calibri" panose="020F0502020204030204" pitchFamily="34" charset="0"/>
              </a:rPr>
              <a:t>2</a:t>
            </a:r>
            <a:r>
              <a:rPr lang="en-NZ" altLang="en-US" sz="2400">
                <a:latin typeface="Calibri" panose="020F0502020204030204" pitchFamily="34" charset="0"/>
              </a:rPr>
              <a:t>.</a:t>
            </a:r>
            <a:endParaRPr lang="en-NZ" altLang="en-US" sz="2400" baseline="30000">
              <a:latin typeface="Calibri" panose="020F0502020204030204" pitchFamily="34" charset="0"/>
            </a:endParaRPr>
          </a:p>
          <a:p>
            <a:pPr eaLnBrk="1" hangingPunct="1">
              <a:spcBef>
                <a:spcPct val="0"/>
              </a:spcBef>
              <a:buFontTx/>
              <a:buNone/>
            </a:pPr>
            <a:endParaRPr lang="en-GB" altLang="en-US" sz="1800">
              <a:latin typeface="Calibri" panose="020F0502020204030204" pitchFamily="34" charset="0"/>
            </a:endParaRPr>
          </a:p>
        </p:txBody>
      </p:sp>
      <p:sp>
        <p:nvSpPr>
          <p:cNvPr id="61480" name="TextBox 1"/>
          <p:cNvSpPr txBox="1">
            <a:spLocks noChangeArrowheads="1"/>
          </p:cNvSpPr>
          <p:nvPr/>
        </p:nvSpPr>
        <p:spPr bwMode="auto">
          <a:xfrm>
            <a:off x="347663" y="188913"/>
            <a:ext cx="44878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NZ" altLang="en-US" sz="2400">
                <a:latin typeface="Calibri" panose="020F0502020204030204" pitchFamily="34" charset="0"/>
              </a:rPr>
              <a:t>Why we use Ecological Footprint… </a:t>
            </a:r>
          </a:p>
        </p:txBody>
      </p:sp>
      <p:pic>
        <p:nvPicPr>
          <p:cNvPr id="61481" name="Picture 4" descr="IMG_849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40400" y="22225"/>
            <a:ext cx="3440113"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323850" y="476250"/>
            <a:ext cx="9037638" cy="1143000"/>
          </a:xfrm>
        </p:spPr>
        <p:txBody>
          <a:bodyPr/>
          <a:lstStyle/>
          <a:p>
            <a:pPr algn="l"/>
            <a:r>
              <a:rPr lang="en-AU" altLang="en-US" sz="2400"/>
              <a:t>In 1972 we moved into The Horse and Gate. a former pub in Cambridgeshire, UK, to experiment with technology for sustainable living. To the right of Brenda you can see our home made solar cooker</a:t>
            </a:r>
            <a:endParaRPr lang="en-AU" altLang="en-US" sz="2400">
              <a:latin typeface="Skia" pitchFamily="48" charset="0"/>
            </a:endParaRPr>
          </a:p>
        </p:txBody>
      </p:sp>
      <p:pic>
        <p:nvPicPr>
          <p:cNvPr id="18434" name="Picture 3" descr="Untitled-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19200" y="2286000"/>
            <a:ext cx="6786563" cy="4114800"/>
          </a:xfrm>
          <a:ln>
            <a:solidFill>
              <a:schemeClr val="bg2"/>
            </a:solid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1563" y="1071563"/>
            <a:ext cx="914400" cy="914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NZ" altLang="en-US">
              <a:solidFill>
                <a:srgbClr val="FFFFFF"/>
              </a:solidFill>
            </a:endParaRPr>
          </a:p>
        </p:txBody>
      </p:sp>
      <p:sp>
        <p:nvSpPr>
          <p:cNvPr id="4" name="Rectangle 3"/>
          <p:cNvSpPr/>
          <p:nvPr/>
        </p:nvSpPr>
        <p:spPr>
          <a:xfrm>
            <a:off x="2000250" y="1071563"/>
            <a:ext cx="914400" cy="914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NZ" altLang="en-US">
              <a:solidFill>
                <a:srgbClr val="FFFFFF"/>
              </a:solidFill>
            </a:endParaRPr>
          </a:p>
        </p:txBody>
      </p:sp>
      <p:sp>
        <p:nvSpPr>
          <p:cNvPr id="5" name="Rectangle 4"/>
          <p:cNvSpPr/>
          <p:nvPr/>
        </p:nvSpPr>
        <p:spPr>
          <a:xfrm>
            <a:off x="2928938" y="1071563"/>
            <a:ext cx="914400" cy="914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NZ" altLang="en-US">
              <a:solidFill>
                <a:srgbClr val="FFFFFF"/>
              </a:solidFill>
            </a:endParaRPr>
          </a:p>
        </p:txBody>
      </p:sp>
      <p:sp>
        <p:nvSpPr>
          <p:cNvPr id="6" name="Rectangle 5"/>
          <p:cNvSpPr/>
          <p:nvPr/>
        </p:nvSpPr>
        <p:spPr>
          <a:xfrm>
            <a:off x="2000250" y="2928938"/>
            <a:ext cx="914400" cy="914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NZ" altLang="en-US">
              <a:solidFill>
                <a:srgbClr val="FFFFFF"/>
              </a:solidFill>
            </a:endParaRPr>
          </a:p>
        </p:txBody>
      </p:sp>
      <p:sp>
        <p:nvSpPr>
          <p:cNvPr id="7" name="Rectangle 6"/>
          <p:cNvSpPr/>
          <p:nvPr/>
        </p:nvSpPr>
        <p:spPr>
          <a:xfrm>
            <a:off x="1071563" y="2928938"/>
            <a:ext cx="914400" cy="914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NZ" altLang="en-US">
              <a:solidFill>
                <a:srgbClr val="FFFFFF"/>
              </a:solidFill>
            </a:endParaRPr>
          </a:p>
        </p:txBody>
      </p:sp>
      <p:sp>
        <p:nvSpPr>
          <p:cNvPr id="8" name="Rectangle 7"/>
          <p:cNvSpPr/>
          <p:nvPr/>
        </p:nvSpPr>
        <p:spPr>
          <a:xfrm>
            <a:off x="2928938" y="2000250"/>
            <a:ext cx="914400" cy="914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NZ" altLang="en-US">
              <a:solidFill>
                <a:srgbClr val="FFFFFF"/>
              </a:solidFill>
            </a:endParaRPr>
          </a:p>
        </p:txBody>
      </p:sp>
      <p:sp>
        <p:nvSpPr>
          <p:cNvPr id="9" name="Rectangle 8"/>
          <p:cNvSpPr/>
          <p:nvPr/>
        </p:nvSpPr>
        <p:spPr>
          <a:xfrm>
            <a:off x="2000250" y="2000250"/>
            <a:ext cx="914400" cy="914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NZ" altLang="en-US">
              <a:solidFill>
                <a:srgbClr val="FFFFFF"/>
              </a:solidFill>
            </a:endParaRPr>
          </a:p>
        </p:txBody>
      </p:sp>
      <p:sp>
        <p:nvSpPr>
          <p:cNvPr id="10" name="Rectangle 9"/>
          <p:cNvSpPr/>
          <p:nvPr/>
        </p:nvSpPr>
        <p:spPr>
          <a:xfrm>
            <a:off x="1071563" y="2000250"/>
            <a:ext cx="914400" cy="914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NZ" altLang="en-US">
              <a:solidFill>
                <a:srgbClr val="FFFFFF"/>
              </a:solidFill>
            </a:endParaRPr>
          </a:p>
        </p:txBody>
      </p:sp>
      <p:sp>
        <p:nvSpPr>
          <p:cNvPr id="11" name="Rectangle 10"/>
          <p:cNvSpPr/>
          <p:nvPr/>
        </p:nvSpPr>
        <p:spPr>
          <a:xfrm>
            <a:off x="2928938" y="2928938"/>
            <a:ext cx="914400" cy="914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NZ" altLang="en-US">
              <a:solidFill>
                <a:srgbClr val="FFFFFF"/>
              </a:solidFill>
            </a:endParaRPr>
          </a:p>
        </p:txBody>
      </p:sp>
      <p:sp>
        <p:nvSpPr>
          <p:cNvPr id="12" name="Rectangle 11"/>
          <p:cNvSpPr/>
          <p:nvPr/>
        </p:nvSpPr>
        <p:spPr>
          <a:xfrm>
            <a:off x="5229225" y="1085850"/>
            <a:ext cx="914400" cy="914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NZ" altLang="en-US">
              <a:solidFill>
                <a:srgbClr val="FFFFFF"/>
              </a:solidFill>
            </a:endParaRPr>
          </a:p>
        </p:txBody>
      </p:sp>
      <p:sp>
        <p:nvSpPr>
          <p:cNvPr id="13" name="Rectangle 12"/>
          <p:cNvSpPr/>
          <p:nvPr/>
        </p:nvSpPr>
        <p:spPr>
          <a:xfrm>
            <a:off x="6157913" y="1085850"/>
            <a:ext cx="914400" cy="914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NZ" altLang="en-US">
              <a:solidFill>
                <a:srgbClr val="FFFFFF"/>
              </a:solidFill>
            </a:endParaRPr>
          </a:p>
        </p:txBody>
      </p:sp>
      <p:sp>
        <p:nvSpPr>
          <p:cNvPr id="14" name="Rectangle 13"/>
          <p:cNvSpPr/>
          <p:nvPr/>
        </p:nvSpPr>
        <p:spPr>
          <a:xfrm>
            <a:off x="7086600" y="1085850"/>
            <a:ext cx="914400" cy="914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NZ" altLang="en-US">
              <a:solidFill>
                <a:srgbClr val="FFFFFF"/>
              </a:solidFill>
            </a:endParaRPr>
          </a:p>
        </p:txBody>
      </p:sp>
      <p:sp>
        <p:nvSpPr>
          <p:cNvPr id="15" name="Rectangle 14"/>
          <p:cNvSpPr/>
          <p:nvPr/>
        </p:nvSpPr>
        <p:spPr>
          <a:xfrm>
            <a:off x="6157913" y="2943225"/>
            <a:ext cx="914400" cy="914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NZ" altLang="en-US">
              <a:solidFill>
                <a:srgbClr val="FFFFFF"/>
              </a:solidFill>
            </a:endParaRPr>
          </a:p>
        </p:txBody>
      </p:sp>
      <p:sp>
        <p:nvSpPr>
          <p:cNvPr id="16" name="Rectangle 15"/>
          <p:cNvSpPr/>
          <p:nvPr/>
        </p:nvSpPr>
        <p:spPr>
          <a:xfrm>
            <a:off x="5229225" y="2943225"/>
            <a:ext cx="914400" cy="914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NZ" altLang="en-US">
              <a:solidFill>
                <a:srgbClr val="FFFFFF"/>
              </a:solidFill>
            </a:endParaRPr>
          </a:p>
        </p:txBody>
      </p:sp>
      <p:sp>
        <p:nvSpPr>
          <p:cNvPr id="17" name="Rectangle 16"/>
          <p:cNvSpPr/>
          <p:nvPr/>
        </p:nvSpPr>
        <p:spPr>
          <a:xfrm>
            <a:off x="7086600" y="2014538"/>
            <a:ext cx="914400" cy="914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NZ" altLang="en-US">
              <a:solidFill>
                <a:srgbClr val="FFFFFF"/>
              </a:solidFill>
            </a:endParaRPr>
          </a:p>
        </p:txBody>
      </p:sp>
      <p:sp>
        <p:nvSpPr>
          <p:cNvPr id="18" name="Rectangle 17"/>
          <p:cNvSpPr/>
          <p:nvPr/>
        </p:nvSpPr>
        <p:spPr>
          <a:xfrm>
            <a:off x="6157913" y="2014538"/>
            <a:ext cx="914400" cy="914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NZ" altLang="en-US">
              <a:solidFill>
                <a:srgbClr val="FFFFFF"/>
              </a:solidFill>
            </a:endParaRPr>
          </a:p>
        </p:txBody>
      </p:sp>
      <p:sp>
        <p:nvSpPr>
          <p:cNvPr id="19" name="Rectangle 18"/>
          <p:cNvSpPr/>
          <p:nvPr/>
        </p:nvSpPr>
        <p:spPr>
          <a:xfrm>
            <a:off x="5229225" y="2014538"/>
            <a:ext cx="914400" cy="914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NZ" altLang="en-US">
              <a:solidFill>
                <a:srgbClr val="FFFFFF"/>
              </a:solidFill>
            </a:endParaRPr>
          </a:p>
        </p:txBody>
      </p:sp>
      <p:sp>
        <p:nvSpPr>
          <p:cNvPr id="20" name="Rectangle 19"/>
          <p:cNvSpPr/>
          <p:nvPr/>
        </p:nvSpPr>
        <p:spPr>
          <a:xfrm>
            <a:off x="7086600" y="2943225"/>
            <a:ext cx="914400" cy="914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NZ" altLang="en-US">
              <a:solidFill>
                <a:srgbClr val="FFFFFF"/>
              </a:solidFill>
            </a:endParaRPr>
          </a:p>
        </p:txBody>
      </p:sp>
      <p:sp>
        <p:nvSpPr>
          <p:cNvPr id="62483" name="TextBox 20"/>
          <p:cNvSpPr txBox="1">
            <a:spLocks noChangeArrowheads="1"/>
          </p:cNvSpPr>
          <p:nvPr/>
        </p:nvSpPr>
        <p:spPr bwMode="auto">
          <a:xfrm>
            <a:off x="827088" y="3657600"/>
            <a:ext cx="7572375"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endParaRPr lang="en-NZ" altLang="en-US"/>
          </a:p>
          <a:p>
            <a:pPr eaLnBrk="1" hangingPunct="1">
              <a:spcBef>
                <a:spcPct val="0"/>
              </a:spcBef>
              <a:buFontTx/>
              <a:buNone/>
            </a:pPr>
            <a:r>
              <a:rPr lang="en-NZ" altLang="en-US" sz="2400"/>
              <a:t>Ecological Footprint is based on the world’s fixed land area. If land is the measure, rather than money, </a:t>
            </a:r>
          </a:p>
          <a:p>
            <a:pPr eaLnBrk="1" hangingPunct="1">
              <a:spcBef>
                <a:spcPct val="0"/>
              </a:spcBef>
              <a:buFontTx/>
              <a:buNone/>
            </a:pPr>
            <a:r>
              <a:rPr lang="en-NZ" altLang="en-US" sz="2400"/>
              <a:t>it is clear that </a:t>
            </a:r>
          </a:p>
          <a:p>
            <a:pPr algn="ctr" eaLnBrk="1" hangingPunct="1">
              <a:spcBef>
                <a:spcPct val="0"/>
              </a:spcBef>
              <a:buFontTx/>
              <a:buNone/>
            </a:pPr>
            <a:r>
              <a:rPr lang="en-NZ" altLang="en-US">
                <a:solidFill>
                  <a:srgbClr val="00B0F0"/>
                </a:solidFill>
              </a:rPr>
              <a:t>if I want to have more...</a:t>
            </a:r>
            <a:endParaRPr lang="en-NZ" altLang="en-US" b="1">
              <a:solidFill>
                <a:srgbClr val="00B0F0"/>
              </a:solidFill>
            </a:endParaRPr>
          </a:p>
          <a:p>
            <a:pPr algn="ctr" eaLnBrk="1" hangingPunct="1">
              <a:spcBef>
                <a:spcPct val="0"/>
              </a:spcBef>
              <a:buFontTx/>
              <a:buNone/>
            </a:pPr>
            <a:r>
              <a:rPr lang="en-NZ" altLang="en-US">
                <a:solidFill>
                  <a:srgbClr val="92D050"/>
                </a:solidFill>
              </a:rPr>
              <a:t>you will have to have less</a:t>
            </a:r>
          </a:p>
          <a:p>
            <a:pPr algn="ctr" eaLnBrk="1" hangingPunct="1">
              <a:spcBef>
                <a:spcPct val="0"/>
              </a:spcBef>
              <a:buFontTx/>
              <a:buNone/>
            </a:pPr>
            <a:endParaRPr lang="en-NZ" altLang="en-US">
              <a:solidFill>
                <a:srgbClr val="92D050"/>
              </a:solidFill>
            </a:endParaRPr>
          </a:p>
        </p:txBody>
      </p:sp>
      <p:sp>
        <p:nvSpPr>
          <p:cNvPr id="62484" name="TextBox 21"/>
          <p:cNvSpPr txBox="1">
            <a:spLocks noChangeArrowheads="1"/>
          </p:cNvSpPr>
          <p:nvPr/>
        </p:nvSpPr>
        <p:spPr bwMode="auto">
          <a:xfrm>
            <a:off x="1071563" y="701675"/>
            <a:ext cx="50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NZ" altLang="en-US" sz="1800"/>
              <a:t>Me</a:t>
            </a:r>
          </a:p>
        </p:txBody>
      </p:sp>
      <p:sp>
        <p:nvSpPr>
          <p:cNvPr id="62485" name="TextBox 23"/>
          <p:cNvSpPr txBox="1">
            <a:spLocks noChangeArrowheads="1"/>
          </p:cNvSpPr>
          <p:nvPr/>
        </p:nvSpPr>
        <p:spPr bwMode="auto">
          <a:xfrm>
            <a:off x="5143500" y="714375"/>
            <a:ext cx="50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NZ" altLang="en-US" sz="1800"/>
              <a:t>Me</a:t>
            </a:r>
          </a:p>
        </p:txBody>
      </p:sp>
      <p:sp>
        <p:nvSpPr>
          <p:cNvPr id="62486" name="TextBox 24"/>
          <p:cNvSpPr txBox="1">
            <a:spLocks noChangeArrowheads="1"/>
          </p:cNvSpPr>
          <p:nvPr/>
        </p:nvSpPr>
        <p:spPr bwMode="auto">
          <a:xfrm>
            <a:off x="1928813" y="701675"/>
            <a:ext cx="573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NZ" altLang="en-US" sz="1800"/>
              <a:t>You</a:t>
            </a:r>
          </a:p>
        </p:txBody>
      </p:sp>
      <p:sp>
        <p:nvSpPr>
          <p:cNvPr id="62487" name="TextBox 25"/>
          <p:cNvSpPr txBox="1">
            <a:spLocks noChangeArrowheads="1"/>
          </p:cNvSpPr>
          <p:nvPr/>
        </p:nvSpPr>
        <p:spPr bwMode="auto">
          <a:xfrm>
            <a:off x="6999288" y="701675"/>
            <a:ext cx="573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NZ" altLang="en-US" sz="1800"/>
              <a:t>You</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Box 1"/>
          <p:cNvSpPr txBox="1">
            <a:spLocks noChangeArrowheads="1"/>
          </p:cNvSpPr>
          <p:nvPr/>
        </p:nvSpPr>
        <p:spPr bwMode="auto">
          <a:xfrm>
            <a:off x="179388" y="5937250"/>
            <a:ext cx="87852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NZ" altLang="en-US" sz="2400">
                <a:latin typeface="Calibri" panose="020F0502020204030204" pitchFamily="34" charset="0"/>
              </a:rPr>
              <a:t>Nations which have footprints larger than the Fair Share are stealing from  poorer nations the chance to improve their situation</a:t>
            </a:r>
          </a:p>
        </p:txBody>
      </p:sp>
      <p:pic>
        <p:nvPicPr>
          <p:cNvPr id="634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4288"/>
            <a:ext cx="4427538" cy="590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0"/>
            <a:ext cx="4438650" cy="591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115888"/>
            <a:ext cx="9144000" cy="649287"/>
          </a:xfrm>
          <a:prstGeom prst="rect">
            <a:avLst/>
          </a:prstGeom>
          <a:solidFill>
            <a:schemeClr val="tx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NZ" sz="2400" dirty="0">
                <a:solidFill>
                  <a:srgbClr val="C00000"/>
                </a:solidFill>
              </a:rPr>
              <a:t>  </a:t>
            </a:r>
            <a:r>
              <a:rPr lang="en-NZ" sz="2400" b="1" dirty="0">
                <a:solidFill>
                  <a:srgbClr val="C00000"/>
                </a:solidFill>
              </a:rPr>
              <a:t>USA - Footprint 8.0gha               Indonesia - Footprint 1.2gha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1"/>
          <p:cNvSpPr>
            <a:spLocks noChangeArrowheads="1"/>
          </p:cNvSpPr>
          <p:nvPr/>
        </p:nvSpPr>
        <p:spPr bwMode="auto">
          <a:xfrm>
            <a:off x="250825" y="330200"/>
            <a:ext cx="8893175" cy="6618288"/>
          </a:xfrm>
          <a:prstGeom prst="rect">
            <a:avLst/>
          </a:prstGeom>
          <a:noFill/>
          <a:ln w="9525">
            <a:noFill/>
            <a:miter lim="800000"/>
            <a:headEnd/>
            <a:tailEnd/>
          </a:ln>
          <a:effec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NZ" altLang="en-US" sz="2400">
                <a:cs typeface="Times New Roman" panose="02020603050405020304" pitchFamily="18" charset="0"/>
              </a:rPr>
              <a:t>Every year the population increases but the land area remains the same, so the Fair Share is smaller every year</a:t>
            </a:r>
          </a:p>
          <a:p>
            <a:endParaRPr lang="en-NZ" altLang="en-US" sz="2000">
              <a:cs typeface="Times New Roman" panose="02020603050405020304" pitchFamily="18" charset="0"/>
            </a:endParaRPr>
          </a:p>
          <a:p>
            <a:endParaRPr lang="en-NZ" altLang="en-US" sz="2000">
              <a:cs typeface="Times New Roman" panose="02020603050405020304" pitchFamily="18" charset="0"/>
            </a:endParaRPr>
          </a:p>
          <a:p>
            <a:r>
              <a:rPr lang="en-NZ" altLang="en-US" sz="2000">
                <a:solidFill>
                  <a:srgbClr val="FFFF00"/>
                </a:solidFill>
                <a:cs typeface="Times New Roman" panose="02020603050405020304" pitchFamily="18" charset="0"/>
              </a:rPr>
              <a:t>Table 1: The change over time in global Fair Share Ecological Footprint </a:t>
            </a:r>
            <a:endParaRPr lang="en-NZ" altLang="en-US" sz="2000" b="1">
              <a:cs typeface="Times New Roman" panose="02020603050405020304" pitchFamily="18" charset="0"/>
            </a:endParaRPr>
          </a:p>
          <a:p>
            <a:r>
              <a:rPr lang="en-NZ" altLang="en-US" sz="2000" b="1">
                <a:cs typeface="Times New Roman" panose="02020603050405020304" pitchFamily="18" charset="0"/>
              </a:rPr>
              <a:t>Date	Population*	Fair Share EF**	</a:t>
            </a:r>
            <a:endParaRPr lang="en-NZ" altLang="en-US" sz="2000"/>
          </a:p>
          <a:p>
            <a:r>
              <a:rPr lang="en-NZ" altLang="en-US" sz="2000">
                <a:cs typeface="Times New Roman" panose="02020603050405020304" pitchFamily="18" charset="0"/>
              </a:rPr>
              <a:t>1961	3,084 million	3.2gha</a:t>
            </a:r>
            <a:endParaRPr lang="en-NZ" altLang="en-US" sz="2000"/>
          </a:p>
          <a:p>
            <a:r>
              <a:rPr lang="en-NZ" altLang="en-US" sz="2000">
                <a:cs typeface="Times New Roman" panose="02020603050405020304" pitchFamily="18" charset="0"/>
              </a:rPr>
              <a:t>1971	4,089 million	2.7gha (the year consumption exceeded biocapacity)</a:t>
            </a:r>
            <a:endParaRPr lang="en-NZ" altLang="en-US" sz="2000"/>
          </a:p>
          <a:p>
            <a:r>
              <a:rPr lang="en-NZ" altLang="en-US" sz="2000">
                <a:cs typeface="Times New Roman" panose="02020603050405020304" pitchFamily="18" charset="0"/>
              </a:rPr>
              <a:t>2007	6,631 million	1.8gha</a:t>
            </a:r>
            <a:endParaRPr lang="en-NZ" altLang="en-US" sz="2000"/>
          </a:p>
          <a:p>
            <a:pPr>
              <a:buFontTx/>
              <a:buAutoNum type="arabicPlain" startAt="2014"/>
            </a:pPr>
            <a:r>
              <a:rPr lang="en-NZ" altLang="en-US" sz="2000">
                <a:cs typeface="Times New Roman" panose="02020603050405020304" pitchFamily="18" charset="0"/>
              </a:rPr>
              <a:t>     7,176 million	?</a:t>
            </a:r>
          </a:p>
          <a:p>
            <a:endParaRPr lang="en-NZ" altLang="en-US" sz="2000"/>
          </a:p>
          <a:p>
            <a:r>
              <a:rPr lang="en-NZ" altLang="en-US" sz="2000">
                <a:cs typeface="Times New Roman" panose="02020603050405020304" pitchFamily="18" charset="0"/>
              </a:rPr>
              <a:t>* Population data from US Census Bureau (2013)</a:t>
            </a:r>
            <a:endParaRPr lang="en-NZ" altLang="en-US" sz="2000"/>
          </a:p>
          <a:p>
            <a:r>
              <a:rPr lang="en-NZ" altLang="en-US" sz="2000">
                <a:cs typeface="Times New Roman" panose="02020603050405020304" pitchFamily="18" charset="0"/>
              </a:rPr>
              <a:t>**Global Footprint data from Global Footprint Network, 2012)</a:t>
            </a:r>
            <a:endParaRPr lang="en-NZ" altLang="en-US" sz="2000"/>
          </a:p>
          <a:p>
            <a:endParaRPr lang="en-NZ" altLang="en-US" sz="2000" b="1">
              <a:cs typeface="Times New Roman" panose="02020603050405020304" pitchFamily="18" charset="0"/>
            </a:endParaRPr>
          </a:p>
          <a:p>
            <a:r>
              <a:rPr lang="en-NZ" altLang="en-US" sz="3200">
                <a:solidFill>
                  <a:srgbClr val="FF0000"/>
                </a:solidFill>
              </a:rPr>
              <a:t>Every year what we can all have becomes less</a:t>
            </a:r>
          </a:p>
          <a:p>
            <a:endParaRPr lang="en-NZ" altLang="en-US" sz="1200"/>
          </a:p>
          <a:p>
            <a:pPr eaLnBrk="1" hangingPunct="1"/>
            <a:r>
              <a:rPr lang="en-NZ" altLang="en-US" sz="1200"/>
              <a:t>US Census Bureau (2013) International Programs: International Data Base available at http://www.census.gov/population/international/data/idb/worldpoptotal.php Viewed 20th November 2014</a:t>
            </a:r>
          </a:p>
          <a:p>
            <a:pPr eaLnBrk="1" hangingPunct="1"/>
            <a:r>
              <a:rPr lang="en-NZ" altLang="en-US" sz="1200"/>
              <a:t> </a:t>
            </a:r>
          </a:p>
          <a:p>
            <a:r>
              <a:rPr lang="en-NZ" altLang="en-US" sz="1200"/>
              <a:t>Global Footprint Network (2012) "World" 5th August. Available at http://footprintnetwork.org/en/index.php/GFN/page/trends/world/ Viewed 20th November 2014</a:t>
            </a:r>
          </a:p>
          <a:p>
            <a:endParaRPr lang="en-NZ" altLang="en-US" sz="32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1"/>
          <p:cNvSpPr>
            <a:spLocks noChangeArrowheads="1"/>
          </p:cNvSpPr>
          <p:nvPr/>
        </p:nvSpPr>
        <p:spPr bwMode="auto">
          <a:xfrm>
            <a:off x="1042988" y="2089150"/>
            <a:ext cx="8137525" cy="4586288"/>
          </a:xfrm>
          <a:prstGeom prst="rect">
            <a:avLst/>
          </a:prstGeom>
          <a:noFill/>
          <a:ln w="9525">
            <a:noFill/>
            <a:miter lim="800000"/>
            <a:headEnd/>
            <a:tailEnd/>
          </a:ln>
          <a:effectLst/>
        </p:spPr>
        <p:txBody>
          <a:bodyPr anchor="ctr">
            <a:spAutoFit/>
          </a:bodyPr>
          <a:lstStyle>
            <a:lvl1pPr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NZ" altLang="en-US" sz="1600" b="1">
                <a:solidFill>
                  <a:srgbClr val="FFFF00"/>
                </a:solidFill>
                <a:cs typeface="Times New Roman" panose="02020603050405020304" pitchFamily="18" charset="0"/>
              </a:rPr>
              <a:t>Country				US$ 1996 value</a:t>
            </a:r>
            <a:endParaRPr lang="en-NZ" altLang="en-US" sz="1600">
              <a:solidFill>
                <a:srgbClr val="FFFF00"/>
              </a:solidFill>
            </a:endParaRPr>
          </a:p>
          <a:p>
            <a:r>
              <a:rPr lang="en-NZ" altLang="en-US" sz="1600" b="1">
                <a:cs typeface="Times New Roman" panose="02020603050405020304" pitchFamily="18" charset="0"/>
              </a:rPr>
              <a:t>United States of America</a:t>
            </a:r>
            <a:endParaRPr lang="en-NZ" altLang="en-US" sz="1600" b="1"/>
          </a:p>
          <a:p>
            <a:r>
              <a:rPr lang="en-NZ" altLang="en-US" sz="1600">
                <a:cs typeface="Times New Roman" panose="02020603050405020304" pitchFamily="18" charset="0"/>
              </a:rPr>
              <a:t>1972 US disposable personal income  	$13,692</a:t>
            </a:r>
            <a:endParaRPr lang="en-NZ" altLang="en-US" sz="1600"/>
          </a:p>
          <a:p>
            <a:r>
              <a:rPr lang="en-NZ" altLang="en-US" sz="1600">
                <a:cs typeface="Times New Roman" panose="02020603050405020304" pitchFamily="18" charset="0"/>
              </a:rPr>
              <a:t>2002 US disposable personal income 	$24,479</a:t>
            </a:r>
            <a:endParaRPr lang="en-NZ" altLang="en-US" sz="1600"/>
          </a:p>
          <a:p>
            <a:r>
              <a:rPr lang="en-NZ" altLang="en-US" sz="1600" b="1">
                <a:cs typeface="Times New Roman" panose="02020603050405020304" pitchFamily="18" charset="0"/>
              </a:rPr>
              <a:t>Increase over thirty years 		79%</a:t>
            </a:r>
            <a:endParaRPr lang="en-NZ" altLang="en-US" sz="1600" b="1"/>
          </a:p>
          <a:p>
            <a:endParaRPr lang="en-NZ" altLang="en-US" sz="1600" b="1">
              <a:cs typeface="Times New Roman" panose="02020603050405020304" pitchFamily="18" charset="0"/>
            </a:endParaRPr>
          </a:p>
          <a:p>
            <a:r>
              <a:rPr lang="en-NZ" altLang="en-US" sz="1600" b="1">
                <a:cs typeface="Times New Roman" panose="02020603050405020304" pitchFamily="18" charset="0"/>
              </a:rPr>
              <a:t>India</a:t>
            </a:r>
          </a:p>
          <a:p>
            <a:r>
              <a:rPr lang="en-NZ" altLang="en-US" sz="1600">
                <a:cs typeface="Times New Roman" panose="02020603050405020304" pitchFamily="18" charset="0"/>
              </a:rPr>
              <a:t>1972 India per capita income 		$ 1,100	8% of US income in 1972</a:t>
            </a:r>
            <a:endParaRPr lang="en-NZ" altLang="en-US" sz="1600"/>
          </a:p>
          <a:p>
            <a:r>
              <a:rPr lang="en-NZ" altLang="en-US" sz="1600">
                <a:cs typeface="Times New Roman" panose="02020603050405020304" pitchFamily="18" charset="0"/>
              </a:rPr>
              <a:t>2002 India per capita income 		$ 2,700	11% of US income in 2002</a:t>
            </a:r>
            <a:endParaRPr lang="en-NZ" altLang="en-US" sz="1600"/>
          </a:p>
          <a:p>
            <a:r>
              <a:rPr lang="en-NZ" altLang="en-US" sz="1600" b="1">
                <a:cs typeface="Times New Roman" panose="02020603050405020304" pitchFamily="18" charset="0"/>
              </a:rPr>
              <a:t>Increase over thirty years		145%</a:t>
            </a:r>
            <a:endParaRPr lang="en-NZ" altLang="en-US" sz="1600" b="1"/>
          </a:p>
          <a:p>
            <a:endParaRPr lang="en-NZ" altLang="en-US" sz="1600" b="1">
              <a:cs typeface="Times New Roman" panose="02020603050405020304" pitchFamily="18" charset="0"/>
            </a:endParaRPr>
          </a:p>
          <a:p>
            <a:r>
              <a:rPr lang="en-NZ" altLang="en-US" sz="1600" b="1">
                <a:cs typeface="Times New Roman" panose="02020603050405020304" pitchFamily="18" charset="0"/>
              </a:rPr>
              <a:t>China</a:t>
            </a:r>
          </a:p>
          <a:p>
            <a:r>
              <a:rPr lang="en-NZ" altLang="en-US" sz="1600">
                <a:cs typeface="Times New Roman" panose="02020603050405020304" pitchFamily="18" charset="0"/>
              </a:rPr>
              <a:t>1972 China per capita income 		$500	4% of US income in 1972</a:t>
            </a:r>
            <a:endParaRPr lang="en-NZ" altLang="en-US" sz="1600"/>
          </a:p>
          <a:p>
            <a:r>
              <a:rPr lang="en-NZ" altLang="en-US" sz="1600">
                <a:cs typeface="Times New Roman" panose="02020603050405020304" pitchFamily="18" charset="0"/>
              </a:rPr>
              <a:t>2002 China per capita income 		$4,000	16% of US income in 2002</a:t>
            </a:r>
            <a:endParaRPr lang="en-NZ" altLang="en-US" sz="1600"/>
          </a:p>
          <a:p>
            <a:r>
              <a:rPr lang="en-NZ" altLang="en-US" sz="1600" b="1">
                <a:cs typeface="Times New Roman" panose="02020603050405020304" pitchFamily="18" charset="0"/>
              </a:rPr>
              <a:t>Increase over thirty years		700%</a:t>
            </a:r>
          </a:p>
          <a:p>
            <a:endParaRPr lang="en-NZ" altLang="en-US" sz="1600">
              <a:cs typeface="Times New Roman" panose="02020603050405020304" pitchFamily="18" charset="0"/>
            </a:endParaRPr>
          </a:p>
          <a:p>
            <a:endParaRPr lang="en-NZ" altLang="en-US" b="1">
              <a:solidFill>
                <a:srgbClr val="FFFF00"/>
              </a:solidFill>
              <a:cs typeface="Times New Roman" panose="02020603050405020304" pitchFamily="18" charset="0"/>
            </a:endParaRPr>
          </a:p>
          <a:p>
            <a:endParaRPr lang="en-NZ" altLang="en-US" b="1">
              <a:solidFill>
                <a:srgbClr val="FFFF00"/>
              </a:solidFill>
              <a:cs typeface="Times New Roman" panose="02020603050405020304" pitchFamily="18" charset="0"/>
            </a:endParaRPr>
          </a:p>
        </p:txBody>
      </p:sp>
      <p:pic>
        <p:nvPicPr>
          <p:cNvPr id="65538" name="Picture 3" descr="http://www.worldatlas.com/webimage/flags/usa/usalarg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5838"/>
            <a:ext cx="147637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AutoShape 5" descr="http://upload.wikimedia.org/wikipedia/en/4/41/Flag_of_India.svg"/>
          <p:cNvSpPr>
            <a:spLocks noChangeAspect="1" noChangeArrowheads="1"/>
          </p:cNvSpPr>
          <p:nvPr/>
        </p:nvSpPr>
        <p:spPr bwMode="auto">
          <a:xfrm>
            <a:off x="155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NZ" altLang="en-US" sz="1800"/>
          </a:p>
        </p:txBody>
      </p:sp>
      <p:sp>
        <p:nvSpPr>
          <p:cNvPr id="65540" name="AutoShape 7" descr="http://upload.wikimedia.org/wikipedia/en/4/41/Flag_of_India.svg"/>
          <p:cNvSpPr>
            <a:spLocks noChangeAspect="1" noChangeArrowheads="1"/>
          </p:cNvSpPr>
          <p:nvPr/>
        </p:nvSpPr>
        <p:spPr bwMode="auto">
          <a:xfrm>
            <a:off x="155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NZ" altLang="en-US" sz="1800"/>
          </a:p>
        </p:txBody>
      </p:sp>
      <p:sp>
        <p:nvSpPr>
          <p:cNvPr id="65541" name="AutoShape 9" descr="http://upload.wikimedia.org/wikipedia/en/4/41/Flag_of_India.svg"/>
          <p:cNvSpPr>
            <a:spLocks noChangeAspect="1" noChangeArrowheads="1"/>
          </p:cNvSpPr>
          <p:nvPr/>
        </p:nvSpPr>
        <p:spPr bwMode="auto">
          <a:xfrm>
            <a:off x="155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NZ" altLang="en-US" sz="1800"/>
          </a:p>
        </p:txBody>
      </p:sp>
      <p:sp>
        <p:nvSpPr>
          <p:cNvPr id="65542" name="AutoShape 11" descr="http://upload.wikimedia.org/wikipedia/en/4/41/Flag_of_India.svg"/>
          <p:cNvSpPr>
            <a:spLocks noChangeAspect="1" noChangeArrowheads="1"/>
          </p:cNvSpPr>
          <p:nvPr/>
        </p:nvSpPr>
        <p:spPr bwMode="auto">
          <a:xfrm>
            <a:off x="155575" y="-2476500"/>
            <a:ext cx="7743825"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NZ" altLang="en-US" sz="1800"/>
          </a:p>
        </p:txBody>
      </p:sp>
      <p:sp>
        <p:nvSpPr>
          <p:cNvPr id="65543" name="AutoShape 13" descr="http://upload.wikimedia.org/wikipedia/en/4/41/Flag_of_India.svg"/>
          <p:cNvSpPr>
            <a:spLocks noChangeAspect="1" noChangeArrowheads="1"/>
          </p:cNvSpPr>
          <p:nvPr/>
        </p:nvSpPr>
        <p:spPr bwMode="auto">
          <a:xfrm>
            <a:off x="155575" y="-2476500"/>
            <a:ext cx="7743825"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NZ" altLang="en-US" sz="1800"/>
          </a:p>
        </p:txBody>
      </p:sp>
      <p:sp>
        <p:nvSpPr>
          <p:cNvPr id="65544" name="AutoShape 15" descr="http://upload.wikimedia.org/wikipedia/en/4/41/Flag_of_India.svg"/>
          <p:cNvSpPr>
            <a:spLocks noChangeAspect="1" noChangeArrowheads="1"/>
          </p:cNvSpPr>
          <p:nvPr/>
        </p:nvSpPr>
        <p:spPr bwMode="auto">
          <a:xfrm>
            <a:off x="155575" y="-2476500"/>
            <a:ext cx="7743825"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NZ" altLang="en-US" sz="1800"/>
          </a:p>
        </p:txBody>
      </p:sp>
      <p:sp>
        <p:nvSpPr>
          <p:cNvPr id="65545" name="AutoShape 17" descr="Image result for india fla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NZ" altLang="en-US" sz="1800"/>
          </a:p>
        </p:txBody>
      </p:sp>
      <p:pic>
        <p:nvPicPr>
          <p:cNvPr id="65546" name="Picture 20" descr="http://upload.wikimedia.org/wikipedia/en/thumb/4/41/Flag_of_India.svg/225px-Flag_of_India.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3500438"/>
            <a:ext cx="15128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7" name="AutoShape 22" descr="Image result for china"/>
          <p:cNvSpPr>
            <a:spLocks noChangeAspect="1" noChangeArrowheads="1"/>
          </p:cNvSpPr>
          <p:nvPr/>
        </p:nvSpPr>
        <p:spPr bwMode="auto">
          <a:xfrm>
            <a:off x="179388" y="188913"/>
            <a:ext cx="21621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NZ" altLang="en-US" sz="1800"/>
          </a:p>
        </p:txBody>
      </p:sp>
      <p:pic>
        <p:nvPicPr>
          <p:cNvPr id="65548" name="Picture 24" descr="http://upload.wikimedia.org/wikipedia/commons/thumb/f/fa/Flag_of_the_People%27s_Republic_of_China.svg/2000px-Flag_of_the_People%27s_Republic_of_China.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49800"/>
            <a:ext cx="147637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9" name="TextBox 14"/>
          <p:cNvSpPr txBox="1">
            <a:spLocks noChangeArrowheads="1"/>
          </p:cNvSpPr>
          <p:nvPr/>
        </p:nvSpPr>
        <p:spPr bwMode="auto">
          <a:xfrm>
            <a:off x="295275" y="685800"/>
            <a:ext cx="91440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NZ" altLang="en-US" sz="2400"/>
              <a:t>From an economic perspective the poor appear to be getting richer...</a:t>
            </a:r>
          </a:p>
          <a:p>
            <a:pPr eaLnBrk="1" hangingPunct="1">
              <a:spcBef>
                <a:spcPct val="0"/>
              </a:spcBef>
              <a:buFontTx/>
              <a:buNone/>
            </a:pPr>
            <a:r>
              <a:rPr lang="en-NZ" altLang="en-US" sz="1200"/>
              <a:t>Data from Vale R. and Vale B. (2009) </a:t>
            </a:r>
            <a:r>
              <a:rPr lang="en-NZ" altLang="en-US" sz="1200" i="1"/>
              <a:t>Time to eat the Dog? </a:t>
            </a:r>
            <a:r>
              <a:rPr lang="en-NZ" altLang="en-US" sz="1200"/>
              <a:t>London, Thames and Hudson – Table 3, p22</a:t>
            </a:r>
          </a:p>
        </p:txBody>
      </p:sp>
      <p:sp>
        <p:nvSpPr>
          <p:cNvPr id="65550" name="TextBox 14"/>
          <p:cNvSpPr txBox="1">
            <a:spLocks noChangeArrowheads="1"/>
          </p:cNvSpPr>
          <p:nvPr/>
        </p:nvSpPr>
        <p:spPr bwMode="auto">
          <a:xfrm>
            <a:off x="468313" y="6237288"/>
            <a:ext cx="7689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NZ" altLang="en-US" sz="2000">
                <a:solidFill>
                  <a:srgbClr val="FFFF00"/>
                </a:solidFill>
                <a:cs typeface="Times New Roman" panose="02020603050405020304" pitchFamily="18" charset="0"/>
              </a:rPr>
              <a:t>Table 2: Per capita income growth in some rich and poor countries</a:t>
            </a:r>
            <a:endParaRPr lang="en-NZ" altLang="en-US" sz="2000">
              <a:solidFill>
                <a:srgbClr val="FFFF00"/>
              </a:solidFill>
            </a:endParaRPr>
          </a:p>
          <a:p>
            <a:pPr eaLnBrk="1" hangingPunct="1">
              <a:spcBef>
                <a:spcPct val="0"/>
              </a:spcBef>
              <a:buFontTx/>
              <a:buNone/>
            </a:pPr>
            <a:endParaRPr lang="en-NZ" altLang="en-US" sz="20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AutoShape 2" descr="http://upload.wikimedia.org/wikipedia/en/4/41/Flag_of_India.svg"/>
          <p:cNvSpPr>
            <a:spLocks noChangeAspect="1" noChangeArrowheads="1"/>
          </p:cNvSpPr>
          <p:nvPr/>
        </p:nvSpPr>
        <p:spPr bwMode="auto">
          <a:xfrm>
            <a:off x="755650" y="908050"/>
            <a:ext cx="7743825"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NZ" altLang="en-US" sz="1800"/>
          </a:p>
        </p:txBody>
      </p:sp>
      <p:sp>
        <p:nvSpPr>
          <p:cNvPr id="66562" name="AutoShape 4" descr="data:image/png;base64,iVBORw0KGgoAAAANSUhEUgAAALQAAAB4CAMAAABsOSjPAAAApVBMVEX/mTMSiAf/////kAsAfQAAAIAAAIXZ2e0AAHzw8Pjh4fCfn9P4+PwAAH/Jyeavr9no6PbR0eg3N5zx8fiCgsNnZ7XBweBgYLV5ecCYmM9TU6c2NqOPj8izs9Lk5PKCgrpMTK2Jich2drilpdF0dMDJyeJtbbSQkMsAAJFBQZ+5ud6BgcXBweJhYa1tbbtmZrhSUq0VFZBZWa0pKZUmJp18fLgTE5AuL6puAAACgUlEQVR4nO2Yy5LaMBBFSSeSLPklGWMHD2AYg8GGMY95/P+nRcywS2VWjQpV+ixcsLqnXC1ZuqMRQRAEQRAEQRAEQRAEQRAEQRAEQRD35KeHjMBDSNoVJH0jWvTHNx7H/G3SL6I7BOBLR6beBYzzLOOcBbuZwddGl5b1K+NV2uTG5E1acfZaS+wMbGmdcTaUiY4iKaNIJ+WE8UwjhyBLJx9sd7BvNpEgBMjEvvlixz4S3BRcadOxtpFKgTiAMXAQoJRuWtYZ1BhU6XHFLsquu2kEvyFJ7COa2pWpLqwaY+agSucs2F8nwzRQQlHYR2OuM7IPWI6ZgyktgrfeDnGoopVpwqIIG7OKVGhHvD8HCjEIU7pltVZjUGu1yU01n1cm39g/MFb6nbWIQYjSKmM1LNICFsviOc1msyx9LpYLKNIF1CxDfNWI0g3v7IY8TkshnmZdPpnk3exJiDK1i1B3vMFLQpSu463WUoJ+OYbLYXo8TodleHzRIKXW27jGS8KTlm08BdGH4XwztOvtabk8bdftsJmHYS9gGrd4X3M8aVV97muRmeflZVhzy3q4lPn888S0YhXeUONJiy4Ya5H0abg/7sPsKp19/kz7RGgZdAIt6j+XVie2gn+OR/6Y4+HlQvRyy/Pz4+LlZ9wemN5vBybjzYEJlI9H028uAfxhLwF+Xre8vNgCJOe/KoTDjp0fukL4KmsmnpU1t1rs1HzVYs3Ji1rMYma7IP4qIONrAYmfcJ+qt5jcqt6DJ1WvA0jaFX5K//KQ0Q8PIWlXkLQrSNoVJO0KknYFSbuCpF1B0q4gaVeQtCtI2hUk7QqSdgVJu4KkXUHSriBpV5C0K0jaFX8A/sCVHVoKDxoAAAAASUVORK5CYII="/>
          <p:cNvSpPr>
            <a:spLocks noChangeAspect="1" noChangeArrowheads="1"/>
          </p:cNvSpPr>
          <p:nvPr/>
        </p:nvSpPr>
        <p:spPr bwMode="auto">
          <a:xfrm>
            <a:off x="155575" y="-685800"/>
            <a:ext cx="21431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NZ" altLang="en-US" sz="1800"/>
          </a:p>
        </p:txBody>
      </p:sp>
      <p:sp>
        <p:nvSpPr>
          <p:cNvPr id="154629" name="Rectangle 5"/>
          <p:cNvSpPr>
            <a:spLocks noChangeArrowheads="1"/>
          </p:cNvSpPr>
          <p:nvPr/>
        </p:nvSpPr>
        <p:spPr bwMode="auto">
          <a:xfrm>
            <a:off x="179388" y="2133600"/>
            <a:ext cx="8828087" cy="2862263"/>
          </a:xfrm>
          <a:prstGeom prst="rect">
            <a:avLst/>
          </a:prstGeom>
          <a:noFill/>
          <a:ln w="9525">
            <a:noFill/>
            <a:miter lim="800000"/>
            <a:headEnd/>
            <a:tailEnd/>
          </a:ln>
          <a:effec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NZ" altLang="en-US" b="1">
                <a:solidFill>
                  <a:srgbClr val="FFFF00"/>
                </a:solidFill>
                <a:cs typeface="Times New Roman" panose="02020603050405020304" pitchFamily="18" charset="0"/>
              </a:rPr>
              <a:t>Country					US$ 1996 value</a:t>
            </a:r>
            <a:endParaRPr lang="en-NZ" altLang="en-US">
              <a:solidFill>
                <a:srgbClr val="FFFF00"/>
              </a:solidFill>
            </a:endParaRPr>
          </a:p>
          <a:p>
            <a:r>
              <a:rPr lang="en-NZ" altLang="en-US" b="1">
                <a:cs typeface="Times New Roman" panose="02020603050405020304" pitchFamily="18" charset="0"/>
              </a:rPr>
              <a:t>India</a:t>
            </a:r>
            <a:endParaRPr lang="en-NZ" altLang="en-US"/>
          </a:p>
          <a:p>
            <a:r>
              <a:rPr lang="en-NZ" altLang="en-US">
                <a:cs typeface="Times New Roman" panose="02020603050405020304" pitchFamily="18" charset="0"/>
              </a:rPr>
              <a:t>1972	Income gap with United States 	$12,592</a:t>
            </a:r>
            <a:endParaRPr lang="en-NZ" altLang="en-US"/>
          </a:p>
          <a:p>
            <a:r>
              <a:rPr lang="en-NZ" altLang="en-US">
                <a:cs typeface="Times New Roman" panose="02020603050405020304" pitchFamily="18" charset="0"/>
              </a:rPr>
              <a:t>2002 	Income gap with United States	$21,779</a:t>
            </a:r>
            <a:endParaRPr lang="en-NZ" altLang="en-US"/>
          </a:p>
          <a:p>
            <a:endParaRPr lang="en-NZ" altLang="en-US" b="1">
              <a:cs typeface="Times New Roman" panose="02020603050405020304" pitchFamily="18" charset="0"/>
            </a:endParaRPr>
          </a:p>
          <a:p>
            <a:r>
              <a:rPr lang="en-NZ" altLang="en-US" b="1">
                <a:cs typeface="Times New Roman" panose="02020603050405020304" pitchFamily="18" charset="0"/>
              </a:rPr>
              <a:t>China</a:t>
            </a:r>
            <a:endParaRPr lang="en-NZ" altLang="en-US"/>
          </a:p>
          <a:p>
            <a:r>
              <a:rPr lang="en-NZ" altLang="en-US">
                <a:cs typeface="Times New Roman" panose="02020603050405020304" pitchFamily="18" charset="0"/>
              </a:rPr>
              <a:t>1972	Income gap with United States 	$13,192</a:t>
            </a:r>
            <a:endParaRPr lang="en-NZ" altLang="en-US"/>
          </a:p>
          <a:p>
            <a:pPr>
              <a:buFontTx/>
              <a:buAutoNum type="arabicPlain" startAt="2002"/>
            </a:pPr>
            <a:r>
              <a:rPr lang="en-NZ" altLang="en-US">
                <a:cs typeface="Times New Roman" panose="02020603050405020304" pitchFamily="18" charset="0"/>
              </a:rPr>
              <a:t>       Income gap with United States	$20,479</a:t>
            </a:r>
          </a:p>
          <a:p>
            <a:pPr>
              <a:buFontTx/>
              <a:buAutoNum type="arabicPlain" startAt="2002"/>
            </a:pPr>
            <a:endParaRPr lang="en-NZ" altLang="en-US"/>
          </a:p>
          <a:p>
            <a:r>
              <a:rPr lang="en-NZ" altLang="en-US">
                <a:solidFill>
                  <a:srgbClr val="FFFF00"/>
                </a:solidFill>
                <a:cs typeface="Times New Roman" panose="02020603050405020304" pitchFamily="18" charset="0"/>
              </a:rPr>
              <a:t>Table 3: Per capita income gap for India and China compared with the United States </a:t>
            </a:r>
            <a:endParaRPr lang="en-NZ" altLang="en-US">
              <a:solidFill>
                <a:srgbClr val="FFFF00"/>
              </a:solidFill>
            </a:endParaRPr>
          </a:p>
        </p:txBody>
      </p:sp>
      <p:sp>
        <p:nvSpPr>
          <p:cNvPr id="66564" name="TextBox 4"/>
          <p:cNvSpPr txBox="1">
            <a:spLocks noChangeArrowheads="1"/>
          </p:cNvSpPr>
          <p:nvPr/>
        </p:nvSpPr>
        <p:spPr bwMode="auto">
          <a:xfrm>
            <a:off x="523875" y="288925"/>
            <a:ext cx="8137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NZ" altLang="en-US" sz="2400"/>
              <a:t>…but in fact economic growth since 1972 means that the poor are getting poorer compared to the rich</a:t>
            </a:r>
          </a:p>
          <a:p>
            <a:pPr eaLnBrk="1" hangingPunct="1">
              <a:spcBef>
                <a:spcPct val="0"/>
              </a:spcBef>
              <a:buFontTx/>
              <a:buNone/>
            </a:pPr>
            <a:r>
              <a:rPr lang="en-NZ" altLang="en-US" sz="1200"/>
              <a:t>Data from Vale R. and Vale B. (2009) </a:t>
            </a:r>
            <a:r>
              <a:rPr lang="en-NZ" altLang="en-US" sz="1200" i="1"/>
              <a:t>Time to eat the Dog? </a:t>
            </a:r>
            <a:r>
              <a:rPr lang="en-NZ" altLang="en-US" sz="1200"/>
              <a:t>London, Thames and Hudson – Table 3, p22</a:t>
            </a:r>
          </a:p>
          <a:p>
            <a:pPr eaLnBrk="1" hangingPunct="1">
              <a:spcBef>
                <a:spcPct val="0"/>
              </a:spcBef>
              <a:buFontTx/>
              <a:buNone/>
            </a:pPr>
            <a:endParaRPr lang="en-NZ" altLang="en-US" sz="1200"/>
          </a:p>
        </p:txBody>
      </p:sp>
      <p:sp>
        <p:nvSpPr>
          <p:cNvPr id="66565" name="TextBox 5"/>
          <p:cNvSpPr txBox="1">
            <a:spLocks noChangeArrowheads="1"/>
          </p:cNvSpPr>
          <p:nvPr/>
        </p:nvSpPr>
        <p:spPr bwMode="auto">
          <a:xfrm>
            <a:off x="179388" y="5084763"/>
            <a:ext cx="8569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NZ" altLang="en-US" sz="3600"/>
              <a:t>Over the last 30 years economic growth has favoured the rich</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AutoShape 2" descr="http://upload.wikimedia.org/wikipedia/en/a/ae/Flag_of_the_United_Kingdom.svg"/>
          <p:cNvSpPr>
            <a:spLocks noChangeAspect="1" noChangeArrowheads="1"/>
          </p:cNvSpPr>
          <p:nvPr/>
        </p:nvSpPr>
        <p:spPr bwMode="auto">
          <a:xfrm>
            <a:off x="155575" y="-2270125"/>
            <a:ext cx="946785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NZ" altLang="en-US" sz="1800"/>
          </a:p>
        </p:txBody>
      </p:sp>
      <p:sp>
        <p:nvSpPr>
          <p:cNvPr id="67586" name="AutoShape 4" descr="http://upload.wikimedia.org/wikipedia/commons/c/cf/Flag_of_the_United_Kingdom_Square.svg"/>
          <p:cNvSpPr>
            <a:spLocks noChangeAspect="1" noChangeArrowheads="1"/>
          </p:cNvSpPr>
          <p:nvPr/>
        </p:nvSpPr>
        <p:spPr bwMode="auto">
          <a:xfrm>
            <a:off x="155575" y="-2376488"/>
            <a:ext cx="6000750" cy="495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NZ" altLang="en-US" sz="1800"/>
          </a:p>
        </p:txBody>
      </p:sp>
      <p:pic>
        <p:nvPicPr>
          <p:cNvPr id="67587" name="Picture 6" descr="File:Flag of the United Kingdom Square.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713" y="44450"/>
            <a:ext cx="8255000"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4"/>
          <p:cNvSpPr>
            <a:spLocks noChangeArrowheads="1"/>
          </p:cNvSpPr>
          <p:nvPr/>
        </p:nvSpPr>
        <p:spPr bwMode="auto">
          <a:xfrm>
            <a:off x="1042988" y="2852738"/>
            <a:ext cx="70580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NZ" altLang="en-US" sz="1800">
                <a:cs typeface="Times New Roman" panose="02020603050405020304" pitchFamily="18" charset="0"/>
              </a:rPr>
              <a:t>Growth means the rich can take more of the world’s resources –</a:t>
            </a:r>
          </a:p>
          <a:p>
            <a:pPr algn="ctr">
              <a:spcBef>
                <a:spcPct val="0"/>
              </a:spcBef>
              <a:buFontTx/>
              <a:buNone/>
            </a:pPr>
            <a:endParaRPr lang="en-NZ" altLang="en-US" sz="1800"/>
          </a:p>
          <a:p>
            <a:pPr algn="ctr">
              <a:spcBef>
                <a:spcPct val="0"/>
              </a:spcBef>
              <a:buFontTx/>
              <a:buNone/>
            </a:pPr>
            <a:r>
              <a:rPr lang="en-NZ" altLang="en-US" sz="1800">
                <a:cs typeface="Times New Roman" panose="02020603050405020304" pitchFamily="18" charset="0"/>
              </a:rPr>
              <a:t>  "To make sure the UK can succeed in the global economy, we are taking action to stimulate economic growth..." (HM Treasury, 2013).  </a:t>
            </a:r>
          </a:p>
        </p:txBody>
      </p:sp>
      <p:sp>
        <p:nvSpPr>
          <p:cNvPr id="67589" name="Rectangle 6"/>
          <p:cNvSpPr>
            <a:spLocks noChangeArrowheads="1"/>
          </p:cNvSpPr>
          <p:nvPr/>
        </p:nvSpPr>
        <p:spPr bwMode="auto">
          <a:xfrm>
            <a:off x="684213" y="6308725"/>
            <a:ext cx="9144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tabLst>
                <a:tab pos="630238" algn="l"/>
              </a:tabLst>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tabLst>
                <a:tab pos="630238" algn="l"/>
              </a:tabLst>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tabLst>
                <a:tab pos="630238" algn="l"/>
              </a:tabLst>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tabLst>
                <a:tab pos="630238" algn="l"/>
              </a:tabLst>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tabLst>
                <a:tab pos="630238"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630238"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630238"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630238"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630238" algn="l"/>
              </a:tabLst>
              <a:defRPr sz="2000">
                <a:solidFill>
                  <a:schemeClr val="tx1"/>
                </a:solidFill>
                <a:latin typeface="Arial" panose="020B0604020202020204" pitchFamily="34" charset="0"/>
              </a:defRPr>
            </a:lvl9pPr>
          </a:lstStyle>
          <a:p>
            <a:pPr>
              <a:spcBef>
                <a:spcPct val="0"/>
              </a:spcBef>
              <a:buFontTx/>
              <a:buNone/>
            </a:pPr>
            <a:r>
              <a:rPr lang="en-NZ" altLang="en-US" sz="1100">
                <a:solidFill>
                  <a:srgbClr val="00B0F0"/>
                </a:solidFill>
                <a:cs typeface="Times New Roman" panose="02020603050405020304" pitchFamily="18" charset="0"/>
              </a:rPr>
              <a:t>HM Treasury (2013) </a:t>
            </a:r>
            <a:r>
              <a:rPr lang="en-NZ" altLang="en-US" sz="1100" i="1">
                <a:solidFill>
                  <a:srgbClr val="00B0F0"/>
                </a:solidFill>
                <a:cs typeface="Times New Roman" panose="02020603050405020304" pitchFamily="18" charset="0"/>
              </a:rPr>
              <a:t>Policy: Achieving strong and sustainable economic growth</a:t>
            </a:r>
            <a:r>
              <a:rPr lang="en-NZ" altLang="en-US" sz="1100">
                <a:solidFill>
                  <a:srgbClr val="00B0F0"/>
                </a:solidFill>
                <a:cs typeface="Times New Roman" panose="02020603050405020304" pitchFamily="18" charset="0"/>
              </a:rPr>
              <a:t> 31 July Available at https://www.gov.uk/government/policies/achieving-strong-and-sustainable-economic-growth Viewed 3 December 2014</a:t>
            </a:r>
            <a:endParaRPr lang="en-NZ" altLang="en-US" sz="1800">
              <a:solidFill>
                <a:srgbClr val="00B0F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8610" name="Picture 2" descr="https://www.modernpest.com/wp-content/uploads/2013/10/Photo2-Mous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4027488"/>
            <a:ext cx="180022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4" descr="http://wallpaperscraft.com/image/78677/3872x25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8150" y="1916113"/>
            <a:ext cx="4895850"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5157788"/>
            <a:ext cx="9144000"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NZ" dirty="0"/>
              <a:t>In nature, continuous growth is impossible – a mouse never grows into an elephant</a:t>
            </a:r>
          </a:p>
        </p:txBody>
      </p:sp>
      <p:sp>
        <p:nvSpPr>
          <p:cNvPr id="5" name="Right Arrow 4"/>
          <p:cNvSpPr/>
          <p:nvPr/>
        </p:nvSpPr>
        <p:spPr>
          <a:xfrm>
            <a:off x="2484438" y="2133600"/>
            <a:ext cx="2087562" cy="2735263"/>
          </a:xfrm>
          <a:prstGeom prst="rightArrow">
            <a:avLst>
              <a:gd name="adj1" fmla="val 50000"/>
              <a:gd name="adj2" fmla="val 50000"/>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NZ" altLang="en-US">
              <a:solidFill>
                <a:srgbClr val="FFFFFF"/>
              </a:solidFill>
            </a:endParaRPr>
          </a:p>
        </p:txBody>
      </p:sp>
      <p:sp>
        <p:nvSpPr>
          <p:cNvPr id="6" name="&quot;No&quot; Symbol 5"/>
          <p:cNvSpPr/>
          <p:nvPr/>
        </p:nvSpPr>
        <p:spPr>
          <a:xfrm rot="16200000">
            <a:off x="2843213" y="3068638"/>
            <a:ext cx="914400" cy="914400"/>
          </a:xfrm>
          <a:prstGeom prst="noSmoking">
            <a:avLst>
              <a:gd name="adj" fmla="val 1329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NZ">
              <a:solidFill>
                <a:schemeClr val="tx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Box 1"/>
          <p:cNvSpPr txBox="1">
            <a:spLocks noChangeArrowheads="1"/>
          </p:cNvSpPr>
          <p:nvPr/>
        </p:nvSpPr>
        <p:spPr bwMode="auto">
          <a:xfrm>
            <a:off x="107950" y="333375"/>
            <a:ext cx="903605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NZ" altLang="en-US" sz="2400"/>
              <a:t>Because it is based on a fixed area of land the Ecological Footprint  makes clear that there really are “limits to growth”, as proposed in this influential book by Meadows et al in 1972                                 </a:t>
            </a:r>
            <a:r>
              <a:rPr lang="en-NZ" altLang="en-US" sz="1200"/>
              <a:t>ttps://limitstogrowthnet.wordpress.com/home/history/</a:t>
            </a:r>
          </a:p>
        </p:txBody>
      </p:sp>
      <p:pic>
        <p:nvPicPr>
          <p:cNvPr id="69634" name="Picture 4" descr="https://limitstogrowthnet.files.wordpress.com/2013/01/1972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124075"/>
            <a:ext cx="9180513"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1"/>
          <p:cNvSpPr txBox="1">
            <a:spLocks noChangeArrowheads="1"/>
          </p:cNvSpPr>
          <p:nvPr/>
        </p:nvSpPr>
        <p:spPr bwMode="auto">
          <a:xfrm>
            <a:off x="361950" y="476250"/>
            <a:ext cx="2890838"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NZ" altLang="en-US" sz="2400" i="1">
                <a:solidFill>
                  <a:srgbClr val="FFFFFF"/>
                </a:solidFill>
              </a:rPr>
              <a:t>The Limits to Growth </a:t>
            </a:r>
            <a:r>
              <a:rPr lang="en-NZ" altLang="en-US" sz="2400">
                <a:solidFill>
                  <a:srgbClr val="FFFFFF"/>
                </a:solidFill>
              </a:rPr>
              <a:t>was published in 1972. It used early computer modelling to show that global society would collapse around 2050 because of lack of resources.</a:t>
            </a:r>
          </a:p>
          <a:p>
            <a:pPr eaLnBrk="1" hangingPunct="1">
              <a:spcBef>
                <a:spcPct val="0"/>
              </a:spcBef>
              <a:buFontTx/>
              <a:buNone/>
            </a:pPr>
            <a:endParaRPr lang="en-NZ" altLang="en-US" sz="2400">
              <a:solidFill>
                <a:srgbClr val="FFFFFF"/>
              </a:solidFill>
            </a:endParaRPr>
          </a:p>
          <a:p>
            <a:pPr eaLnBrk="1" hangingPunct="1">
              <a:spcBef>
                <a:spcPct val="0"/>
              </a:spcBef>
              <a:buFontTx/>
              <a:buNone/>
            </a:pPr>
            <a:endParaRPr lang="en-NZ" altLang="en-US" sz="2400">
              <a:solidFill>
                <a:srgbClr val="FFFFFF"/>
              </a:solidFill>
            </a:endParaRPr>
          </a:p>
          <a:p>
            <a:pPr eaLnBrk="1" hangingPunct="1">
              <a:spcBef>
                <a:spcPct val="0"/>
              </a:spcBef>
              <a:buFontTx/>
              <a:buNone/>
            </a:pPr>
            <a:endParaRPr lang="en-NZ" altLang="en-US" sz="2400">
              <a:solidFill>
                <a:srgbClr val="FFFFFF"/>
              </a:solidFill>
            </a:endParaRPr>
          </a:p>
          <a:p>
            <a:pPr eaLnBrk="1" hangingPunct="1">
              <a:spcBef>
                <a:spcPct val="0"/>
              </a:spcBef>
              <a:buFontTx/>
              <a:buNone/>
            </a:pPr>
            <a:r>
              <a:rPr lang="en-NZ" altLang="en-US" sz="2400">
                <a:solidFill>
                  <a:srgbClr val="FFFFFF"/>
                </a:solidFill>
              </a:rPr>
              <a:t>It was widely criticised by economists  </a:t>
            </a:r>
          </a:p>
        </p:txBody>
      </p:sp>
      <p:pic>
        <p:nvPicPr>
          <p:cNvPr id="70658" name="Picture 4" descr="limits_standard.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6125" y="214313"/>
            <a:ext cx="5591175"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extBox 5"/>
          <p:cNvSpPr txBox="1">
            <a:spLocks noChangeArrowheads="1"/>
          </p:cNvSpPr>
          <p:nvPr/>
        </p:nvSpPr>
        <p:spPr bwMode="auto">
          <a:xfrm>
            <a:off x="3143250" y="6000750"/>
            <a:ext cx="6000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NZ" altLang="en-US" sz="1200" i="1">
                <a:solidFill>
                  <a:srgbClr val="FFFFFF"/>
                </a:solidFill>
              </a:rPr>
              <a:t>The Limits to Growth  </a:t>
            </a:r>
            <a:r>
              <a:rPr lang="en-NZ" altLang="en-US" sz="1200">
                <a:solidFill>
                  <a:srgbClr val="FFFFFF"/>
                </a:solidFill>
              </a:rPr>
              <a:t>A report for the Club of Rome's project on the predicament of mankind by D.H. Meadows, D.L. Meadows, J. Randers and W.W. Behrens III (1972)</a:t>
            </a:r>
            <a:br>
              <a:rPr lang="en-NZ" altLang="en-US" sz="1200">
                <a:solidFill>
                  <a:srgbClr val="FFFFFF"/>
                </a:solidFill>
              </a:rPr>
            </a:br>
            <a:r>
              <a:rPr lang="en-NZ" altLang="en-US" sz="1200">
                <a:solidFill>
                  <a:srgbClr val="FFFFFF"/>
                </a:solidFill>
              </a:rPr>
              <a:t>page 124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Box 1"/>
          <p:cNvSpPr txBox="1">
            <a:spLocks noChangeArrowheads="1"/>
          </p:cNvSpPr>
          <p:nvPr/>
        </p:nvSpPr>
        <p:spPr bwMode="auto">
          <a:xfrm>
            <a:off x="157163" y="204788"/>
            <a:ext cx="3929062" cy="669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NZ" altLang="en-US" sz="2400">
                <a:ea typeface="ＭＳ Ｐゴシック" panose="020B0600070205080204" pitchFamily="34" charset="-128"/>
              </a:rPr>
              <a:t>...but a recent study of </a:t>
            </a:r>
            <a:r>
              <a:rPr lang="en-NZ" altLang="en-US" sz="2400" i="1">
                <a:ea typeface="ＭＳ Ｐゴシック" panose="020B0600070205080204" pitchFamily="34" charset="-128"/>
              </a:rPr>
              <a:t>The Limits to Growth</a:t>
            </a:r>
            <a:r>
              <a:rPr lang="en-NZ" altLang="en-US" sz="2400">
                <a:ea typeface="ＭＳ Ｐゴシック" panose="020B0600070205080204" pitchFamily="34" charset="-128"/>
              </a:rPr>
              <a:t> by Graham Turner of the Australian government CSIRO states </a:t>
            </a:r>
          </a:p>
          <a:p>
            <a:pPr eaLnBrk="1" hangingPunct="1">
              <a:spcBef>
                <a:spcPct val="0"/>
              </a:spcBef>
              <a:buFontTx/>
              <a:buNone/>
            </a:pPr>
            <a:endParaRPr lang="en-NZ" altLang="en-US" sz="2400">
              <a:ea typeface="ＭＳ Ｐゴシック" panose="020B0600070205080204" pitchFamily="34" charset="-128"/>
            </a:endParaRPr>
          </a:p>
          <a:p>
            <a:pPr eaLnBrk="1" hangingPunct="1">
              <a:spcBef>
                <a:spcPct val="0"/>
              </a:spcBef>
              <a:buFontTx/>
              <a:buNone/>
            </a:pPr>
            <a:r>
              <a:rPr lang="en-NZ" altLang="en-US" sz="2400">
                <a:ea typeface="ＭＳ Ｐゴシック" panose="020B0600070205080204" pitchFamily="34" charset="-128"/>
              </a:rPr>
              <a:t>“…the observed historical data for 1970-2000 most closely matches the simulated results of </a:t>
            </a:r>
            <a:r>
              <a:rPr lang="en-NZ" altLang="en-US" sz="2400" i="1">
                <a:ea typeface="ＭＳ Ｐゴシック" panose="020B0600070205080204" pitchFamily="34" charset="-128"/>
              </a:rPr>
              <a:t>The Limits to Growth</a:t>
            </a:r>
            <a:r>
              <a:rPr lang="en-NZ" altLang="en-US" sz="2400">
                <a:ea typeface="ＭＳ Ｐゴシック" panose="020B0600070205080204" pitchFamily="34" charset="-128"/>
              </a:rPr>
              <a:t> “standard run” scenario…</a:t>
            </a:r>
          </a:p>
          <a:p>
            <a:pPr eaLnBrk="1" hangingPunct="1">
              <a:spcBef>
                <a:spcPct val="0"/>
              </a:spcBef>
              <a:buFontTx/>
              <a:buNone/>
            </a:pPr>
            <a:endParaRPr lang="en-NZ" altLang="en-US" sz="2400">
              <a:ea typeface="ＭＳ Ｐゴシック" panose="020B0600070205080204" pitchFamily="34" charset="-128"/>
            </a:endParaRPr>
          </a:p>
          <a:p>
            <a:pPr eaLnBrk="1" hangingPunct="1">
              <a:spcBef>
                <a:spcPct val="0"/>
              </a:spcBef>
              <a:buFontTx/>
              <a:buNone/>
            </a:pPr>
            <a:r>
              <a:rPr lang="en-NZ" altLang="en-US" sz="2400">
                <a:solidFill>
                  <a:srgbClr val="FFFF00"/>
                </a:solidFill>
                <a:ea typeface="ＭＳ Ｐゴシック" panose="020B0600070205080204" pitchFamily="34" charset="-128"/>
              </a:rPr>
              <a:t>…this scenario results in global collapse before the middle of this century</a:t>
            </a:r>
            <a:r>
              <a:rPr lang="en-NZ" altLang="en-US" sz="2400">
                <a:ea typeface="ＭＳ Ｐゴシック" panose="020B0600070205080204" pitchFamily="34" charset="-128"/>
              </a:rPr>
              <a:t>”</a:t>
            </a:r>
          </a:p>
          <a:p>
            <a:pPr eaLnBrk="1" hangingPunct="1">
              <a:spcBef>
                <a:spcPct val="0"/>
              </a:spcBef>
              <a:buFontTx/>
              <a:buNone/>
            </a:pPr>
            <a:endParaRPr lang="en-NZ" altLang="en-US" sz="1800">
              <a:latin typeface="Calibri" panose="020F0502020204030204" pitchFamily="34" charset="0"/>
              <a:ea typeface="ＭＳ Ｐゴシック" panose="020B0600070205080204" pitchFamily="34" charset="-128"/>
            </a:endParaRPr>
          </a:p>
          <a:p>
            <a:pPr eaLnBrk="1" hangingPunct="1">
              <a:spcBef>
                <a:spcPct val="0"/>
              </a:spcBef>
              <a:buFontTx/>
              <a:buNone/>
            </a:pPr>
            <a:r>
              <a:rPr lang="en-NZ" altLang="en-US" sz="900">
                <a:latin typeface="Calibri" panose="020F0502020204030204" pitchFamily="34" charset="0"/>
                <a:ea typeface="ＭＳ Ｐゴシック" panose="020B0600070205080204" pitchFamily="34" charset="-128"/>
              </a:rPr>
              <a:t>Turner G. (2008) A comparison of </a:t>
            </a:r>
            <a:r>
              <a:rPr lang="en-NZ" altLang="en-US" sz="900" i="1">
                <a:latin typeface="Calibri" panose="020F0502020204030204" pitchFamily="34" charset="0"/>
                <a:ea typeface="ＭＳ Ｐゴシック" panose="020B0600070205080204" pitchFamily="34" charset="-128"/>
              </a:rPr>
              <a:t>The Limits to Growth </a:t>
            </a:r>
            <a:r>
              <a:rPr lang="en-NZ" altLang="en-US" sz="900">
                <a:latin typeface="Calibri" panose="020F0502020204030204" pitchFamily="34" charset="0"/>
                <a:ea typeface="ＭＳ Ｐゴシック" panose="020B0600070205080204" pitchFamily="34" charset="-128"/>
              </a:rPr>
              <a:t>with thirty years of reality Socio-Economics and the Environment in Discussion,  CSIRO Working Paper Series</a:t>
            </a:r>
          </a:p>
        </p:txBody>
      </p:sp>
      <p:pic>
        <p:nvPicPr>
          <p:cNvPr id="71682" name="Picture 2" descr="dotclear.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4" descr="16-Titanic%20Sinking%20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7963" y="-14288"/>
            <a:ext cx="5143500"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TextBox 5"/>
          <p:cNvSpPr txBox="1">
            <a:spLocks noChangeArrowheads="1"/>
          </p:cNvSpPr>
          <p:nvPr/>
        </p:nvSpPr>
        <p:spPr bwMode="auto">
          <a:xfrm>
            <a:off x="0" y="6581775"/>
            <a:ext cx="40767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NZ" altLang="en-US" sz="900">
                <a:ea typeface="ＭＳ Ｐゴシック" panose="020B0600070205080204" pitchFamily="34" charset="-128"/>
              </a:rPr>
              <a:t>http://www.encyclopedia-titanica.org/images/16-Titanic%20Sinking%20B.jpg</a:t>
            </a:r>
          </a:p>
        </p:txBody>
      </p:sp>
      <p:sp>
        <p:nvSpPr>
          <p:cNvPr id="71685" name="TextBox 1"/>
          <p:cNvSpPr txBox="1">
            <a:spLocks noChangeArrowheads="1"/>
          </p:cNvSpPr>
          <p:nvPr/>
        </p:nvSpPr>
        <p:spPr bwMode="auto">
          <a:xfrm>
            <a:off x="4067175" y="5876925"/>
            <a:ext cx="49609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NZ" altLang="en-US" sz="2800">
                <a:latin typeface="Calibri" panose="020F0502020204030204" pitchFamily="34" charset="0"/>
              </a:rPr>
              <a:t>It looks like society will go down like the Titanic</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w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28600"/>
            <a:ext cx="4098925" cy="6403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82" name="Text Box 3"/>
          <p:cNvSpPr txBox="1">
            <a:spLocks noChangeArrowheads="1"/>
          </p:cNvSpPr>
          <p:nvPr/>
        </p:nvSpPr>
        <p:spPr bwMode="auto">
          <a:xfrm>
            <a:off x="457200" y="838200"/>
            <a:ext cx="34829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2400"/>
              <a:t>We wrote our first book on technology for sustainable design in 1975 </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ChangeArrowheads="1"/>
          </p:cNvSpPr>
          <p:nvPr/>
        </p:nvSpPr>
        <p:spPr bwMode="auto">
          <a:xfrm>
            <a:off x="250825" y="5661025"/>
            <a:ext cx="8785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n-NZ" altLang="en-US" sz="2400">
                <a:cs typeface="Times New Roman" panose="02020603050405020304" pitchFamily="18" charset="0"/>
              </a:rPr>
              <a:t>Continued economic growth makes it highly likely that carbon emissions will continue to increase. It may not be possible to reduce emissions unless the world changes its economic focus</a:t>
            </a:r>
            <a:endParaRPr lang="en-NZ" altLang="en-US" sz="2400"/>
          </a:p>
        </p:txBody>
      </p:sp>
      <p:pic>
        <p:nvPicPr>
          <p:cNvPr id="72706" name="Picture 2" descr="http://www.secretsofthefed.com/wp-content/uploads/2013/05/Global-Financial-Collap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44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Rectangle 3"/>
          <p:cNvSpPr>
            <a:spLocks noChangeArrowheads="1"/>
          </p:cNvSpPr>
          <p:nvPr/>
        </p:nvSpPr>
        <p:spPr bwMode="auto">
          <a:xfrm>
            <a:off x="287338" y="5445125"/>
            <a:ext cx="90376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NZ" altLang="en-US" sz="1200"/>
              <a:t>http://www.secretsofthefed.com/wp-content/uploads/2013/05/Global-Financial-Collapse.jpg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descr="http://www.iisg.nl/landsberger/images/c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 y="549275"/>
            <a:ext cx="9188450"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0" name="TextBox 2"/>
          <p:cNvSpPr txBox="1">
            <a:spLocks noChangeArrowheads="1"/>
          </p:cNvSpPr>
          <p:nvPr/>
        </p:nvSpPr>
        <p:spPr bwMode="auto">
          <a:xfrm>
            <a:off x="250825" y="3644900"/>
            <a:ext cx="8713788"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NZ" altLang="en-US" sz="5400" b="1">
                <a:solidFill>
                  <a:srgbClr val="FF0000"/>
                </a:solidFill>
              </a:rPr>
              <a:t>We have the Technology… but what happened to the Radical?</a:t>
            </a:r>
          </a:p>
        </p:txBody>
      </p:sp>
      <p:sp>
        <p:nvSpPr>
          <p:cNvPr id="73731" name="Rectangle 3"/>
          <p:cNvSpPr>
            <a:spLocks noChangeArrowheads="1"/>
          </p:cNvSpPr>
          <p:nvPr/>
        </p:nvSpPr>
        <p:spPr bwMode="auto">
          <a:xfrm>
            <a:off x="144463" y="200025"/>
            <a:ext cx="457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NZ" altLang="en-US" sz="1200"/>
              <a:t>http://www.iisg.nl/landsberger/images/c05.jpg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304800" y="381000"/>
            <a:ext cx="8610600" cy="1143000"/>
          </a:xfrm>
        </p:spPr>
        <p:txBody>
          <a:bodyPr/>
          <a:lstStyle/>
          <a:p>
            <a:pPr algn="l"/>
            <a:r>
              <a:rPr lang="en-AU" altLang="en-US" sz="2400"/>
              <a:t>The Horse and Gate project in Cambridgeshire (1972-1982) was a low-energy conversion of an existing house, combined with a smallholding for food production</a:t>
            </a:r>
            <a:endParaRPr lang="en-AU" altLang="en-US" sz="2400">
              <a:latin typeface="Skia" pitchFamily="48" charset="0"/>
            </a:endParaRPr>
          </a:p>
        </p:txBody>
      </p:sp>
      <p:pic>
        <p:nvPicPr>
          <p:cNvPr id="22530" name="Picture 3"/>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04800" y="1828800"/>
            <a:ext cx="4422775" cy="4572000"/>
          </a:xfrm>
        </p:spPr>
      </p:pic>
      <p:pic>
        <p:nvPicPr>
          <p:cNvPr id="22531" name="Picture 4"/>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257800" y="1828800"/>
            <a:ext cx="3152775" cy="4724400"/>
          </a:xfrm>
        </p:spPr>
      </p:pic>
      <p:sp>
        <p:nvSpPr>
          <p:cNvPr id="22532" name="TextBox 4"/>
          <p:cNvSpPr txBox="1">
            <a:spLocks noChangeArrowheads="1"/>
          </p:cNvSpPr>
          <p:nvPr/>
        </p:nvSpPr>
        <p:spPr bwMode="auto">
          <a:xfrm>
            <a:off x="611188" y="5949950"/>
            <a:ext cx="381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NZ" altLang="en-US" sz="1800"/>
              <a:t>Beatrice the sheep was very tasty...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ctrTitle"/>
          </p:nvPr>
        </p:nvSpPr>
        <p:spPr>
          <a:xfrm>
            <a:off x="4267200" y="228600"/>
            <a:ext cx="2413000" cy="3276600"/>
          </a:xfrm>
        </p:spPr>
        <p:txBody>
          <a:bodyPr/>
          <a:lstStyle/>
          <a:p>
            <a:pPr algn="l"/>
            <a:r>
              <a:rPr lang="en-AU" altLang="en-US" sz="1800"/>
              <a:t>Superinsulated construction applied to the existing house and to the new extensions meant the whole building could be heated with a 1kW solid fuel stove, which also supplied cooking and hot water</a:t>
            </a:r>
            <a:endParaRPr lang="en-AU" altLang="en-US">
              <a:latin typeface="Gill Sans" pitchFamily="48" charset="0"/>
            </a:endParaRPr>
          </a:p>
        </p:txBody>
      </p:sp>
      <p:sp>
        <p:nvSpPr>
          <p:cNvPr id="24578" name="Rectangle 3"/>
          <p:cNvSpPr>
            <a:spLocks noChangeArrowheads="1"/>
          </p:cNvSpPr>
          <p:nvPr/>
        </p:nvSpPr>
        <p:spPr bwMode="auto">
          <a:xfrm>
            <a:off x="4560888" y="37861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pic>
        <p:nvPicPr>
          <p:cNvPr id="24579" name="Picture 4" descr="The Horse and G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657600"/>
            <a:ext cx="4267200" cy="28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5"/>
          <p:cNvSpPr>
            <a:spLocks noChangeArrowheads="1"/>
          </p:cNvSpPr>
          <p:nvPr/>
        </p:nvSpPr>
        <p:spPr bwMode="auto">
          <a:xfrm>
            <a:off x="1965325" y="39655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24581" name="Rectangle 6"/>
          <p:cNvSpPr>
            <a:spLocks noChangeArrowheads="1"/>
          </p:cNvSpPr>
          <p:nvPr/>
        </p:nvSpPr>
        <p:spPr bwMode="auto">
          <a:xfrm>
            <a:off x="6907213" y="14255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pic>
        <p:nvPicPr>
          <p:cNvPr id="24582" name="Picture 7" descr="Ag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0200" y="304800"/>
            <a:ext cx="212566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8"/>
          <p:cNvSpPr>
            <a:spLocks noChangeArrowheads="1"/>
          </p:cNvSpPr>
          <p:nvPr/>
        </p:nvSpPr>
        <p:spPr bwMode="auto">
          <a:xfrm>
            <a:off x="2530475" y="45037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pic>
        <p:nvPicPr>
          <p:cNvPr id="24584" name="Picture 9" descr="Extensions under construc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04800"/>
            <a:ext cx="3830638"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228600" y="-747713"/>
            <a:ext cx="2974975" cy="6513513"/>
          </a:xfrm>
        </p:spPr>
        <p:txBody>
          <a:bodyPr/>
          <a:lstStyle/>
          <a:p>
            <a:pPr algn="l"/>
            <a:r>
              <a:rPr lang="en-AU" altLang="en-US" sz="2400"/>
              <a:t>A 5kW wind turbine drove the electricity meter backwards, and lots of insulation reduced the energy demand by 80% compared to the original house</a:t>
            </a:r>
          </a:p>
        </p:txBody>
      </p:sp>
      <p:pic>
        <p:nvPicPr>
          <p:cNvPr id="26626"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363913" y="0"/>
            <a:ext cx="5745162" cy="6884988"/>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ctrTitle"/>
          </p:nvPr>
        </p:nvSpPr>
        <p:spPr>
          <a:xfrm>
            <a:off x="381000" y="304800"/>
            <a:ext cx="3657600" cy="5943600"/>
          </a:xfrm>
        </p:spPr>
        <p:txBody>
          <a:bodyPr/>
          <a:lstStyle/>
          <a:p>
            <a:pPr algn="l"/>
            <a:r>
              <a:rPr lang="en-AU" altLang="en-US" sz="2400"/>
              <a:t>Back-up heating was with wood, plus electric storage heaters fed by the wind generator</a:t>
            </a:r>
            <a:endParaRPr lang="en-AU" altLang="en-US" sz="2400">
              <a:latin typeface="Gill Sans" pitchFamily="48" charset="0"/>
            </a:endParaRPr>
          </a:p>
        </p:txBody>
      </p:sp>
      <p:sp>
        <p:nvSpPr>
          <p:cNvPr id="28674" name="Rectangle 3"/>
          <p:cNvSpPr>
            <a:spLocks noChangeArrowheads="1"/>
          </p:cNvSpPr>
          <p:nvPr/>
        </p:nvSpPr>
        <p:spPr bwMode="auto">
          <a:xfrm>
            <a:off x="5402263" y="36353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28675" name="Rectangle 4"/>
          <p:cNvSpPr>
            <a:spLocks noChangeArrowheads="1"/>
          </p:cNvSpPr>
          <p:nvPr/>
        </p:nvSpPr>
        <p:spPr bwMode="auto">
          <a:xfrm>
            <a:off x="2295525" y="44497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28676" name="Rectangle 5"/>
          <p:cNvSpPr>
            <a:spLocks noChangeArrowheads="1"/>
          </p:cNvSpPr>
          <p:nvPr/>
        </p:nvSpPr>
        <p:spPr bwMode="auto">
          <a:xfrm>
            <a:off x="2489200" y="42291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pic>
        <p:nvPicPr>
          <p:cNvPr id="28677" name="Picture 6" descr="Sitting room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04800"/>
            <a:ext cx="4632325"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Rectangle 7"/>
          <p:cNvSpPr>
            <a:spLocks noChangeArrowheads="1"/>
          </p:cNvSpPr>
          <p:nvPr/>
        </p:nvSpPr>
        <p:spPr bwMode="auto">
          <a:xfrm>
            <a:off x="2613025" y="45878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pic>
        <p:nvPicPr>
          <p:cNvPr id="28679" name="Picture 8" descr="Storage hea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657600"/>
            <a:ext cx="4191000"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ctrTitle"/>
          </p:nvPr>
        </p:nvSpPr>
        <p:spPr>
          <a:xfrm>
            <a:off x="304800" y="381000"/>
            <a:ext cx="4191000" cy="3657600"/>
          </a:xfrm>
        </p:spPr>
        <p:txBody>
          <a:bodyPr/>
          <a:lstStyle/>
          <a:p>
            <a:pPr algn="l"/>
            <a:r>
              <a:rPr lang="en-AU" altLang="en-US" sz="2400"/>
              <a:t>It took two hours to saw enough firewood, from sawmill waste, for a week of heating in the winter</a:t>
            </a:r>
            <a:endParaRPr lang="en-AU" altLang="en-US" sz="2400">
              <a:latin typeface="Gill Sans" pitchFamily="48" charset="0"/>
            </a:endParaRPr>
          </a:p>
        </p:txBody>
      </p:sp>
      <p:sp>
        <p:nvSpPr>
          <p:cNvPr id="30722" name="Rectangle 3"/>
          <p:cNvSpPr>
            <a:spLocks noChangeArrowheads="1"/>
          </p:cNvSpPr>
          <p:nvPr/>
        </p:nvSpPr>
        <p:spPr bwMode="auto">
          <a:xfrm>
            <a:off x="4560888" y="40068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30723" name="Rectangle 4"/>
          <p:cNvSpPr>
            <a:spLocks noChangeArrowheads="1"/>
          </p:cNvSpPr>
          <p:nvPr/>
        </p:nvSpPr>
        <p:spPr bwMode="auto">
          <a:xfrm>
            <a:off x="5375275" y="37861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30724" name="Rectangle 5"/>
          <p:cNvSpPr>
            <a:spLocks noChangeArrowheads="1"/>
          </p:cNvSpPr>
          <p:nvPr/>
        </p:nvSpPr>
        <p:spPr bwMode="auto">
          <a:xfrm>
            <a:off x="2074863" y="3648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pic>
        <p:nvPicPr>
          <p:cNvPr id="30725" name="Picture 6" descr="Sawing w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188" y="304800"/>
            <a:ext cx="40767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24612</TotalTime>
  <Words>1710</Words>
  <Application>Microsoft Office PowerPoint</Application>
  <PresentationFormat>On-screen Show (4:3)</PresentationFormat>
  <Paragraphs>216</Paragraphs>
  <Slides>41</Slides>
  <Notes>16</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PowerPoint Presentation</vt:lpstr>
      <vt:lpstr>In 1972 we moved into The Horse and Gate. a former pub in Cambridgeshire, UK, to experiment with technology for sustainable living. To the right of Brenda you can see our home made solar cooker</vt:lpstr>
      <vt:lpstr>PowerPoint Presentation</vt:lpstr>
      <vt:lpstr>The Horse and Gate project in Cambridgeshire (1972-1982) was a low-energy conversion of an existing house, combined with a smallholding for food production</vt:lpstr>
      <vt:lpstr>Superinsulated construction applied to the existing house and to the new extensions meant the whole building could be heated with a 1kW solid fuel stove, which also supplied cooking and hot water</vt:lpstr>
      <vt:lpstr>A 5kW wind turbine drove the electricity meter backwards, and lots of insulation reduced the energy demand by 80% compared to the original house</vt:lpstr>
      <vt:lpstr>Back-up heating was with wood, plus electric storage heaters fed by the wind generator</vt:lpstr>
      <vt:lpstr>It took two hours to saw enough firewood, from sawmill waste, for a week of heating in the winter</vt:lpstr>
      <vt:lpstr>It was not only a technology project, we also grew most of our  food including milk and meat</vt:lpstr>
      <vt:lpstr>It took two hours of work a day to produce 75% of our food. On the left, members of the Technology Faculty of the Open University help with the hay harvest</vt:lpstr>
      <vt:lpstr>In 1993 we built the Autonomous House. It is in a designated heritage Conservation Area in Southwell, Nottinghamshire and obtains its services – heating, electricity, water and sewage treatment - from its environment</vt:lpstr>
      <vt:lpstr>PowerPoint Presentation</vt:lpstr>
      <vt:lpstr>PowerPoint Presentation</vt:lpstr>
      <vt:lpstr>The Hockerton Housing Project “ticked all the boxes” 18 years ago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an attempt to reveal the full impact of humanity on the planet our research for many years has used the Ecological Footprint, developed in Canada by Wackernagel and Rees (1996)  </vt:lpstr>
      <vt:lpstr>The Ecological Footprint is the area of land that would be required to provide sustainably all of a society’s goods and services. It can be measured from the scale of the  individual to the scale of a whole country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Footprints and pawprints</dc:title>
  <dc:creator>brenda</dc:creator>
  <cp:lastModifiedBy>Microsoft Office User</cp:lastModifiedBy>
  <cp:revision>421</cp:revision>
  <dcterms:created xsi:type="dcterms:W3CDTF">2010-12-03T02:48:49Z</dcterms:created>
  <dcterms:modified xsi:type="dcterms:W3CDTF">2016-08-23T15:38:38Z</dcterms:modified>
</cp:coreProperties>
</file>