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321" r:id="rId3"/>
    <p:sldId id="385" r:id="rId4"/>
    <p:sldId id="387" r:id="rId5"/>
    <p:sldId id="388" r:id="rId6"/>
    <p:sldId id="343" r:id="rId7"/>
    <p:sldId id="348" r:id="rId8"/>
    <p:sldId id="356" r:id="rId9"/>
    <p:sldId id="358" r:id="rId10"/>
    <p:sldId id="391" r:id="rId11"/>
    <p:sldId id="368" r:id="rId12"/>
    <p:sldId id="371" r:id="rId13"/>
    <p:sldId id="393" r:id="rId14"/>
    <p:sldId id="376" r:id="rId15"/>
    <p:sldId id="377" r:id="rId16"/>
    <p:sldId id="404" r:id="rId17"/>
    <p:sldId id="383" r:id="rId18"/>
    <p:sldId id="382" r:id="rId19"/>
    <p:sldId id="405" r:id="rId20"/>
    <p:sldId id="402" r:id="rId21"/>
    <p:sldId id="403" r:id="rId22"/>
    <p:sldId id="406" r:id="rId23"/>
    <p:sldId id="352" r:id="rId24"/>
    <p:sldId id="353" r:id="rId25"/>
    <p:sldId id="407" r:id="rId26"/>
    <p:sldId id="354" r:id="rId27"/>
    <p:sldId id="34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0" autoAdjust="0"/>
    <p:restoredTop sz="96085" autoAdjust="0"/>
  </p:normalViewPr>
  <p:slideViewPr>
    <p:cSldViewPr>
      <p:cViewPr varScale="1">
        <p:scale>
          <a:sx n="68" d="100"/>
          <a:sy n="68" d="100"/>
        </p:scale>
        <p:origin x="148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Tara\Desktop\tg%20alt%20vsn%20Fig%203%201%20Garnet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0.18757292612109799"/>
                  <c:y val="9.445139911233148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F51-4F7F-BC05-F20C7F14D6B9}"/>
                </c:ext>
              </c:extLst>
            </c:dLbl>
            <c:dLbl>
              <c:idx val="2"/>
              <c:layout>
                <c:manualLayout>
                  <c:x val="2.0354389848831127E-2"/>
                  <c:y val="-6.059271900977037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51-4F7F-BC05-F20C7F14D6B9}"/>
                </c:ext>
              </c:extLst>
            </c:dLbl>
            <c:dLbl>
              <c:idx val="4"/>
              <c:layout>
                <c:manualLayout>
                  <c:x val="-2.2442038495188211E-2"/>
                  <c:y val="-6.203193350831200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F51-4F7F-BC05-F20C7F14D6B9}"/>
                </c:ext>
              </c:extLst>
            </c:dLbl>
            <c:spPr>
              <a:noFill/>
              <a:ln>
                <a:noFill/>
              </a:ln>
              <a:effectLst/>
            </c:spPr>
            <c:txPr>
              <a:bodyPr/>
              <a:lstStyle/>
              <a:p>
                <a:pPr>
                  <a:defRPr sz="2000" baseline="0">
                    <a:solidFill>
                      <a:schemeClr val="tx2"/>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Sheet1!$B$24:$B$33</c:f>
              <c:strCache>
                <c:ptCount val="9"/>
                <c:pt idx="0">
                  <c:v>Agriculture</c:v>
                </c:pt>
                <c:pt idx="1">
                  <c:v>Fertiliser manufacture</c:v>
                </c:pt>
                <c:pt idx="2">
                  <c:v>Food manufacturing</c:v>
                </c:pt>
                <c:pt idx="3">
                  <c:v>Packaging</c:v>
                </c:pt>
                <c:pt idx="4">
                  <c:v>Transport </c:v>
                </c:pt>
                <c:pt idx="5">
                  <c:v>Home food related</c:v>
                </c:pt>
                <c:pt idx="6">
                  <c:v>Retail </c:v>
                </c:pt>
                <c:pt idx="7">
                  <c:v>Catering</c:v>
                </c:pt>
                <c:pt idx="8">
                  <c:v>Waste disposal</c:v>
                </c:pt>
              </c:strCache>
            </c:strRef>
          </c:cat>
          <c:val>
            <c:numRef>
              <c:f>Sheet1!$C$24:$C$33</c:f>
              <c:numCache>
                <c:formatCode>_(* #,##0.00_);_(* \(#,##0.00\);_(* "-"??_);_(@_)</c:formatCode>
                <c:ptCount val="10"/>
                <c:pt idx="0">
                  <c:v>17.499039999999848</c:v>
                </c:pt>
                <c:pt idx="1">
                  <c:v>1.9822244999999956</c:v>
                </c:pt>
                <c:pt idx="2">
                  <c:v>5.2311587310684473</c:v>
                </c:pt>
                <c:pt idx="3">
                  <c:v>2.9080043877678636</c:v>
                </c:pt>
                <c:pt idx="4">
                  <c:v>5.18</c:v>
                </c:pt>
                <c:pt idx="5">
                  <c:v>4.1899999999999995</c:v>
                </c:pt>
                <c:pt idx="6">
                  <c:v>3</c:v>
                </c:pt>
                <c:pt idx="7">
                  <c:v>2.65</c:v>
                </c:pt>
                <c:pt idx="8">
                  <c:v>0.65000000000000402</c:v>
                </c:pt>
              </c:numCache>
            </c:numRef>
          </c:val>
          <c:extLst>
            <c:ext xmlns:c16="http://schemas.microsoft.com/office/drawing/2014/chart" uri="{C3380CC4-5D6E-409C-BE32-E72D297353CC}">
              <c16:uniqueId val="{00000003-8F51-4F7F-BC05-F20C7F14D6B9}"/>
            </c:ext>
          </c:extLst>
        </c:ser>
        <c:ser>
          <c:idx val="1"/>
          <c:order val="1"/>
          <c:cat>
            <c:strRef>
              <c:f>Sheet1!$B$24:$B$33</c:f>
              <c:strCache>
                <c:ptCount val="9"/>
                <c:pt idx="0">
                  <c:v>Agriculture</c:v>
                </c:pt>
                <c:pt idx="1">
                  <c:v>Fertiliser manufacture</c:v>
                </c:pt>
                <c:pt idx="2">
                  <c:v>Food manufacturing</c:v>
                </c:pt>
                <c:pt idx="3">
                  <c:v>Packaging</c:v>
                </c:pt>
                <c:pt idx="4">
                  <c:v>Transport </c:v>
                </c:pt>
                <c:pt idx="5">
                  <c:v>Home food related</c:v>
                </c:pt>
                <c:pt idx="6">
                  <c:v>Retail </c:v>
                </c:pt>
                <c:pt idx="7">
                  <c:v>Catering</c:v>
                </c:pt>
                <c:pt idx="8">
                  <c:v>Waste disposal</c:v>
                </c:pt>
              </c:strCache>
            </c:strRef>
          </c:cat>
          <c:val>
            <c:numRef>
              <c:f>Sheet1!$D$24:$D$33</c:f>
              <c:numCache>
                <c:formatCode>0.00%</c:formatCode>
                <c:ptCount val="10"/>
                <c:pt idx="0">
                  <c:v>7.6465108149442892E-2</c:v>
                </c:pt>
                <c:pt idx="1">
                  <c:v>8.6616757701551209E-3</c:v>
                </c:pt>
                <c:pt idx="2">
                  <c:v>2.2858460699447008E-2</c:v>
                </c:pt>
                <c:pt idx="3">
                  <c:v>1.2707032500624256E-2</c:v>
                </c:pt>
                <c:pt idx="4">
                  <c:v>2.2634913698929823E-2</c:v>
                </c:pt>
                <c:pt idx="5">
                  <c:v>1.8308935984269185E-2</c:v>
                </c:pt>
                <c:pt idx="6">
                  <c:v>1.3109023377758421E-2</c:v>
                </c:pt>
                <c:pt idx="7">
                  <c:v>1.1579637317019881E-2</c:v>
                </c:pt>
                <c:pt idx="8">
                  <c:v>2.8402883985143264E-3</c:v>
                </c:pt>
              </c:numCache>
            </c:numRef>
          </c:val>
          <c:extLst>
            <c:ext xmlns:c16="http://schemas.microsoft.com/office/drawing/2014/chart" uri="{C3380CC4-5D6E-409C-BE32-E72D297353CC}">
              <c16:uniqueId val="{00000004-8F51-4F7F-BC05-F20C7F14D6B9}"/>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6F486-617D-4BF7-9FC1-517D494A25BC}"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en-GB"/>
        </a:p>
      </dgm:t>
    </dgm:pt>
    <dgm:pt modelId="{2E425C56-5067-4244-8810-5B7A9693D691}">
      <dgm:prSet phldrT="[Text]" custT="1"/>
      <dgm:spPr/>
      <dgm:t>
        <a:bodyPr/>
        <a:lstStyle/>
        <a:p>
          <a:r>
            <a:rPr lang="en-GB" sz="2400" b="1"/>
            <a:t>Shaping ideas about…</a:t>
          </a:r>
          <a:endParaRPr lang="en-GB" sz="2400" b="1" dirty="0"/>
        </a:p>
      </dgm:t>
    </dgm:pt>
    <dgm:pt modelId="{56F3497D-6369-4349-ACB9-1C506EE479DC}" type="parTrans" cxnId="{02DC3296-4CBE-45E7-B475-D11CB02D83E2}">
      <dgm:prSet/>
      <dgm:spPr/>
      <dgm:t>
        <a:bodyPr/>
        <a:lstStyle/>
        <a:p>
          <a:endParaRPr lang="en-GB"/>
        </a:p>
      </dgm:t>
    </dgm:pt>
    <dgm:pt modelId="{CEA2254A-035F-454C-BAF5-F2728AA70838}" type="sibTrans" cxnId="{02DC3296-4CBE-45E7-B475-D11CB02D83E2}">
      <dgm:prSet/>
      <dgm:spPr/>
      <dgm:t>
        <a:bodyPr/>
        <a:lstStyle/>
        <a:p>
          <a:endParaRPr lang="en-GB"/>
        </a:p>
      </dgm:t>
    </dgm:pt>
    <dgm:pt modelId="{53DACB79-F9A0-4D1E-9A13-F9F057D411A3}">
      <dgm:prSet phldrT="[Text]"/>
      <dgm:spPr/>
      <dgm:t>
        <a:bodyPr/>
        <a:lstStyle/>
        <a:p>
          <a:r>
            <a:rPr lang="en-GB" b="1" dirty="0"/>
            <a:t>HOW to produce food – and </a:t>
          </a:r>
          <a:r>
            <a:rPr lang="en-GB" b="1"/>
            <a:t>how MUCH</a:t>
          </a:r>
          <a:endParaRPr lang="en-GB" b="1" dirty="0"/>
        </a:p>
      </dgm:t>
    </dgm:pt>
    <dgm:pt modelId="{410033DF-2411-48C9-9C46-13496431F9D1}" type="parTrans" cxnId="{BBCF42B4-26DE-408B-9C83-66A1CDF56113}">
      <dgm:prSet/>
      <dgm:spPr/>
      <dgm:t>
        <a:bodyPr/>
        <a:lstStyle/>
        <a:p>
          <a:endParaRPr lang="en-GB" dirty="0"/>
        </a:p>
      </dgm:t>
    </dgm:pt>
    <dgm:pt modelId="{BC609797-91C6-4F67-856C-1B03EEBE7F3B}" type="sibTrans" cxnId="{BBCF42B4-26DE-408B-9C83-66A1CDF56113}">
      <dgm:prSet/>
      <dgm:spPr/>
      <dgm:t>
        <a:bodyPr/>
        <a:lstStyle/>
        <a:p>
          <a:endParaRPr lang="en-GB"/>
        </a:p>
      </dgm:t>
    </dgm:pt>
    <dgm:pt modelId="{628934F3-AC38-46E0-9BC2-5382072DEE16}">
      <dgm:prSet phldrT="[Text]"/>
      <dgm:spPr/>
      <dgm:t>
        <a:bodyPr/>
        <a:lstStyle/>
        <a:p>
          <a:r>
            <a:rPr lang="en-GB" b="1"/>
            <a:t>How to define FOOD </a:t>
          </a:r>
          <a:r>
            <a:rPr lang="en-GB" b="1" dirty="0"/>
            <a:t>SECURITY &amp; NUTRITION</a:t>
          </a:r>
        </a:p>
      </dgm:t>
    </dgm:pt>
    <dgm:pt modelId="{632393AA-AAFC-4FB9-9F84-66F05C38DD3B}" type="parTrans" cxnId="{570B75D0-33CE-4B60-90B7-373240931311}">
      <dgm:prSet/>
      <dgm:spPr/>
      <dgm:t>
        <a:bodyPr/>
        <a:lstStyle/>
        <a:p>
          <a:endParaRPr lang="en-GB" dirty="0"/>
        </a:p>
      </dgm:t>
    </dgm:pt>
    <dgm:pt modelId="{268CC73A-5B03-44ED-B926-1EB1BA5D3EFB}" type="sibTrans" cxnId="{570B75D0-33CE-4B60-90B7-373240931311}">
      <dgm:prSet/>
      <dgm:spPr/>
      <dgm:t>
        <a:bodyPr/>
        <a:lstStyle/>
        <a:p>
          <a:endParaRPr lang="en-GB"/>
        </a:p>
      </dgm:t>
    </dgm:pt>
    <dgm:pt modelId="{E0EA5B84-7460-49B8-A4DC-ACFFDF7D12AD}">
      <dgm:prSet phldrT="[Text]"/>
      <dgm:spPr/>
      <dgm:t>
        <a:bodyPr/>
        <a:lstStyle/>
        <a:p>
          <a:r>
            <a:rPr lang="en-GB" b="1" dirty="0"/>
            <a:t>ANIMAL ethics and welfare</a:t>
          </a:r>
        </a:p>
      </dgm:t>
    </dgm:pt>
    <dgm:pt modelId="{0B9366CC-1660-444B-BF6E-247D0D1EFB43}" type="parTrans" cxnId="{5AE3DEA5-6AF7-4F6A-BD00-1933D90A6864}">
      <dgm:prSet/>
      <dgm:spPr/>
      <dgm:t>
        <a:bodyPr/>
        <a:lstStyle/>
        <a:p>
          <a:endParaRPr lang="en-GB" dirty="0"/>
        </a:p>
      </dgm:t>
    </dgm:pt>
    <dgm:pt modelId="{0E491718-12F8-4973-B659-1BE4837447C0}" type="sibTrans" cxnId="{5AE3DEA5-6AF7-4F6A-BD00-1933D90A6864}">
      <dgm:prSet/>
      <dgm:spPr/>
      <dgm:t>
        <a:bodyPr/>
        <a:lstStyle/>
        <a:p>
          <a:endParaRPr lang="en-GB"/>
        </a:p>
      </dgm:t>
    </dgm:pt>
    <dgm:pt modelId="{A4F730E8-AA1C-489A-9E89-B234B93EF1D8}">
      <dgm:prSet phldrT="[Text]"/>
      <dgm:spPr/>
      <dgm:t>
        <a:bodyPr/>
        <a:lstStyle/>
        <a:p>
          <a:r>
            <a:rPr lang="en-GB" b="1" dirty="0"/>
            <a:t>Our relationship with the ENVIRONMENT</a:t>
          </a:r>
        </a:p>
      </dgm:t>
    </dgm:pt>
    <dgm:pt modelId="{B5594BD7-31F2-40EB-A011-614845146659}" type="parTrans" cxnId="{98A1E972-622A-46C7-987F-D9F5E6F38CEF}">
      <dgm:prSet/>
      <dgm:spPr/>
      <dgm:t>
        <a:bodyPr/>
        <a:lstStyle/>
        <a:p>
          <a:endParaRPr lang="en-GB" dirty="0"/>
        </a:p>
      </dgm:t>
    </dgm:pt>
    <dgm:pt modelId="{3C506E9D-4406-46ED-9D84-3F63F4C698A3}" type="sibTrans" cxnId="{98A1E972-622A-46C7-987F-D9F5E6F38CEF}">
      <dgm:prSet/>
      <dgm:spPr/>
      <dgm:t>
        <a:bodyPr/>
        <a:lstStyle/>
        <a:p>
          <a:endParaRPr lang="en-GB"/>
        </a:p>
      </dgm:t>
    </dgm:pt>
    <dgm:pt modelId="{DC341195-5A78-40DD-8220-22FCDBFC1BE3}">
      <dgm:prSet phldrT="[Text]"/>
      <dgm:spPr/>
      <dgm:t>
        <a:bodyPr/>
        <a:lstStyle/>
        <a:p>
          <a:r>
            <a:rPr lang="en-GB" b="1"/>
            <a:t>CONSUMPTION </a:t>
          </a:r>
          <a:r>
            <a:rPr lang="en-GB" b="1" dirty="0"/>
            <a:t>&amp; the ECONOMY</a:t>
          </a:r>
        </a:p>
      </dgm:t>
    </dgm:pt>
    <dgm:pt modelId="{4F6362B3-0033-4A7D-87D7-3A3E8DD07564}" type="parTrans" cxnId="{D33D64B6-FDA6-465E-95AB-1CB278B333DB}">
      <dgm:prSet/>
      <dgm:spPr/>
      <dgm:t>
        <a:bodyPr/>
        <a:lstStyle/>
        <a:p>
          <a:endParaRPr lang="en-GB" dirty="0"/>
        </a:p>
      </dgm:t>
    </dgm:pt>
    <dgm:pt modelId="{73CF6A20-A231-45E2-8CCD-441E8D9CD113}" type="sibTrans" cxnId="{D33D64B6-FDA6-465E-95AB-1CB278B333DB}">
      <dgm:prSet/>
      <dgm:spPr/>
      <dgm:t>
        <a:bodyPr/>
        <a:lstStyle/>
        <a:p>
          <a:endParaRPr lang="en-GB"/>
        </a:p>
      </dgm:t>
    </dgm:pt>
    <dgm:pt modelId="{F7538A52-5578-4D38-9EF8-E046DB628F73}">
      <dgm:prSet phldrT="[Text]"/>
      <dgm:spPr/>
      <dgm:t>
        <a:bodyPr/>
        <a:lstStyle/>
        <a:p>
          <a:r>
            <a:rPr lang="en-GB" b="1"/>
            <a:t>Personal </a:t>
          </a:r>
          <a:r>
            <a:rPr lang="en-GB" b="1" dirty="0"/>
            <a:t>vs </a:t>
          </a:r>
          <a:r>
            <a:rPr lang="en-GB" b="1"/>
            <a:t>collective FREEDOM</a:t>
          </a:r>
          <a:endParaRPr lang="en-GB" b="1" dirty="0"/>
        </a:p>
      </dgm:t>
    </dgm:pt>
    <dgm:pt modelId="{0C15C81A-3788-4E6D-8EFD-F827ED9B633F}" type="parTrans" cxnId="{A0BFC6A2-E808-4276-9B76-FE0D6E0B9B54}">
      <dgm:prSet/>
      <dgm:spPr/>
      <dgm:t>
        <a:bodyPr/>
        <a:lstStyle/>
        <a:p>
          <a:endParaRPr lang="en-GB" dirty="0"/>
        </a:p>
      </dgm:t>
    </dgm:pt>
    <dgm:pt modelId="{50C577A0-C3D6-4BF7-AA48-1E50147FFDF1}" type="sibTrans" cxnId="{A0BFC6A2-E808-4276-9B76-FE0D6E0B9B54}">
      <dgm:prSet/>
      <dgm:spPr/>
      <dgm:t>
        <a:bodyPr/>
        <a:lstStyle/>
        <a:p>
          <a:endParaRPr lang="en-GB"/>
        </a:p>
      </dgm:t>
    </dgm:pt>
    <dgm:pt modelId="{8E1ACD5C-7F4D-4E4F-BD3C-AF297A4353B9}">
      <dgm:prSet phldrT="[Text]"/>
      <dgm:spPr/>
      <dgm:t>
        <a:bodyPr/>
        <a:lstStyle/>
        <a:p>
          <a:r>
            <a:rPr lang="en-GB" b="1" dirty="0"/>
            <a:t>METRICS used to assess progress</a:t>
          </a:r>
        </a:p>
      </dgm:t>
    </dgm:pt>
    <dgm:pt modelId="{5AA3167A-29DF-4B57-AB83-89BC9D7D1983}" type="parTrans" cxnId="{FD7867EC-1C76-4A48-89A1-E7E255202C24}">
      <dgm:prSet/>
      <dgm:spPr/>
      <dgm:t>
        <a:bodyPr/>
        <a:lstStyle/>
        <a:p>
          <a:endParaRPr lang="en-GB" dirty="0"/>
        </a:p>
      </dgm:t>
    </dgm:pt>
    <dgm:pt modelId="{3F8A8346-0BD1-4F68-BA44-210905C2D152}" type="sibTrans" cxnId="{FD7867EC-1C76-4A48-89A1-E7E255202C24}">
      <dgm:prSet/>
      <dgm:spPr/>
      <dgm:t>
        <a:bodyPr/>
        <a:lstStyle/>
        <a:p>
          <a:endParaRPr lang="en-GB"/>
        </a:p>
      </dgm:t>
    </dgm:pt>
    <dgm:pt modelId="{32CDF3A9-7373-4ADB-81BD-F9B18017E12F}">
      <dgm:prSet phldrT="[Text]"/>
      <dgm:spPr/>
      <dgm:t>
        <a:bodyPr/>
        <a:lstStyle/>
        <a:p>
          <a:r>
            <a:rPr lang="en-GB" b="1"/>
            <a:t>The legitimacy and necessity of different TECHNOLOGIES</a:t>
          </a:r>
          <a:endParaRPr lang="en-GB" b="1" dirty="0"/>
        </a:p>
      </dgm:t>
    </dgm:pt>
    <dgm:pt modelId="{52F0026C-7932-4A68-81EC-77D915B9FD82}" type="parTrans" cxnId="{96F3322C-7507-4C92-9D65-E99E37ABBFEF}">
      <dgm:prSet/>
      <dgm:spPr/>
      <dgm:t>
        <a:bodyPr/>
        <a:lstStyle/>
        <a:p>
          <a:endParaRPr lang="en-GB"/>
        </a:p>
      </dgm:t>
    </dgm:pt>
    <dgm:pt modelId="{27A1AC30-258A-4989-8BAF-EBF087FCC03D}" type="sibTrans" cxnId="{96F3322C-7507-4C92-9D65-E99E37ABBFEF}">
      <dgm:prSet/>
      <dgm:spPr/>
      <dgm:t>
        <a:bodyPr/>
        <a:lstStyle/>
        <a:p>
          <a:endParaRPr lang="en-GB"/>
        </a:p>
      </dgm:t>
    </dgm:pt>
    <dgm:pt modelId="{718D6B5F-7D5E-4E7F-8C52-76ADD459B875}" type="pres">
      <dgm:prSet presAssocID="{E546F486-617D-4BF7-9FC1-517D494A25BC}" presName="Name0" presStyleCnt="0">
        <dgm:presLayoutVars>
          <dgm:chMax val="1"/>
          <dgm:dir/>
          <dgm:animLvl val="ctr"/>
          <dgm:resizeHandles val="exact"/>
        </dgm:presLayoutVars>
      </dgm:prSet>
      <dgm:spPr/>
    </dgm:pt>
    <dgm:pt modelId="{FC9E9D53-B697-4CD2-9EB3-285689FBEF5C}" type="pres">
      <dgm:prSet presAssocID="{2E425C56-5067-4244-8810-5B7A9693D691}" presName="centerShape" presStyleLbl="node0" presStyleIdx="0" presStyleCnt="1" custScaleX="126056"/>
      <dgm:spPr/>
    </dgm:pt>
    <dgm:pt modelId="{41F65D83-13BA-48E4-82B0-8C1C105AAB14}" type="pres">
      <dgm:prSet presAssocID="{410033DF-2411-48C9-9C46-13496431F9D1}" presName="parTrans" presStyleLbl="sibTrans2D1" presStyleIdx="0" presStyleCnt="8"/>
      <dgm:spPr/>
    </dgm:pt>
    <dgm:pt modelId="{7808959D-D50B-4ECC-A889-13A4AF1140EE}" type="pres">
      <dgm:prSet presAssocID="{410033DF-2411-48C9-9C46-13496431F9D1}" presName="connectorText" presStyleLbl="sibTrans2D1" presStyleIdx="0" presStyleCnt="8"/>
      <dgm:spPr/>
    </dgm:pt>
    <dgm:pt modelId="{B6A0AD98-326F-4443-9E48-9CAF9CCD1A23}" type="pres">
      <dgm:prSet presAssocID="{53DACB79-F9A0-4D1E-9A13-F9F057D411A3}" presName="node" presStyleLbl="node1" presStyleIdx="0" presStyleCnt="8">
        <dgm:presLayoutVars>
          <dgm:bulletEnabled val="1"/>
        </dgm:presLayoutVars>
      </dgm:prSet>
      <dgm:spPr/>
    </dgm:pt>
    <dgm:pt modelId="{6FA79EE5-B9B4-4D6B-8ED1-105ECCC1A327}" type="pres">
      <dgm:prSet presAssocID="{632393AA-AAFC-4FB9-9F84-66F05C38DD3B}" presName="parTrans" presStyleLbl="sibTrans2D1" presStyleIdx="1" presStyleCnt="8"/>
      <dgm:spPr/>
    </dgm:pt>
    <dgm:pt modelId="{CFEDB45A-7836-4CC1-A531-15A4436DA8F5}" type="pres">
      <dgm:prSet presAssocID="{632393AA-AAFC-4FB9-9F84-66F05C38DD3B}" presName="connectorText" presStyleLbl="sibTrans2D1" presStyleIdx="1" presStyleCnt="8"/>
      <dgm:spPr/>
    </dgm:pt>
    <dgm:pt modelId="{8FD9033F-7AF5-443B-9D0B-182FF5A021E9}" type="pres">
      <dgm:prSet presAssocID="{628934F3-AC38-46E0-9BC2-5382072DEE16}" presName="node" presStyleLbl="node1" presStyleIdx="1" presStyleCnt="8">
        <dgm:presLayoutVars>
          <dgm:bulletEnabled val="1"/>
        </dgm:presLayoutVars>
      </dgm:prSet>
      <dgm:spPr/>
    </dgm:pt>
    <dgm:pt modelId="{A455764E-956E-4032-8AFB-8DAEBA6A378E}" type="pres">
      <dgm:prSet presAssocID="{0B9366CC-1660-444B-BF6E-247D0D1EFB43}" presName="parTrans" presStyleLbl="sibTrans2D1" presStyleIdx="2" presStyleCnt="8"/>
      <dgm:spPr/>
    </dgm:pt>
    <dgm:pt modelId="{694291BB-F01A-4E6F-8C9E-9798DB76445F}" type="pres">
      <dgm:prSet presAssocID="{0B9366CC-1660-444B-BF6E-247D0D1EFB43}" presName="connectorText" presStyleLbl="sibTrans2D1" presStyleIdx="2" presStyleCnt="8"/>
      <dgm:spPr/>
    </dgm:pt>
    <dgm:pt modelId="{52013618-77BC-4E1A-A31C-0B54B4B70E8A}" type="pres">
      <dgm:prSet presAssocID="{E0EA5B84-7460-49B8-A4DC-ACFFDF7D12AD}" presName="node" presStyleLbl="node1" presStyleIdx="2" presStyleCnt="8">
        <dgm:presLayoutVars>
          <dgm:bulletEnabled val="1"/>
        </dgm:presLayoutVars>
      </dgm:prSet>
      <dgm:spPr/>
    </dgm:pt>
    <dgm:pt modelId="{2030A153-212C-4185-A3A0-5644C859F8A6}" type="pres">
      <dgm:prSet presAssocID="{B5594BD7-31F2-40EB-A011-614845146659}" presName="parTrans" presStyleLbl="sibTrans2D1" presStyleIdx="3" presStyleCnt="8"/>
      <dgm:spPr/>
    </dgm:pt>
    <dgm:pt modelId="{7B55CAFD-3C2C-40AC-BA17-9C49195F1264}" type="pres">
      <dgm:prSet presAssocID="{B5594BD7-31F2-40EB-A011-614845146659}" presName="connectorText" presStyleLbl="sibTrans2D1" presStyleIdx="3" presStyleCnt="8"/>
      <dgm:spPr/>
    </dgm:pt>
    <dgm:pt modelId="{9F4A14D3-CAE9-498D-B467-DF69590FFE0C}" type="pres">
      <dgm:prSet presAssocID="{A4F730E8-AA1C-489A-9E89-B234B93EF1D8}" presName="node" presStyleLbl="node1" presStyleIdx="3" presStyleCnt="8">
        <dgm:presLayoutVars>
          <dgm:bulletEnabled val="1"/>
        </dgm:presLayoutVars>
      </dgm:prSet>
      <dgm:spPr/>
    </dgm:pt>
    <dgm:pt modelId="{4E3D6060-0B60-4F53-AB44-90FF67BD0031}" type="pres">
      <dgm:prSet presAssocID="{4F6362B3-0033-4A7D-87D7-3A3E8DD07564}" presName="parTrans" presStyleLbl="sibTrans2D1" presStyleIdx="4" presStyleCnt="8"/>
      <dgm:spPr/>
    </dgm:pt>
    <dgm:pt modelId="{86388577-5770-4B3C-969E-28F624D8A6FE}" type="pres">
      <dgm:prSet presAssocID="{4F6362B3-0033-4A7D-87D7-3A3E8DD07564}" presName="connectorText" presStyleLbl="sibTrans2D1" presStyleIdx="4" presStyleCnt="8"/>
      <dgm:spPr/>
    </dgm:pt>
    <dgm:pt modelId="{72E07380-C5D4-4468-AF04-54376E471CBC}" type="pres">
      <dgm:prSet presAssocID="{DC341195-5A78-40DD-8220-22FCDBFC1BE3}" presName="node" presStyleLbl="node1" presStyleIdx="4" presStyleCnt="8">
        <dgm:presLayoutVars>
          <dgm:bulletEnabled val="1"/>
        </dgm:presLayoutVars>
      </dgm:prSet>
      <dgm:spPr/>
    </dgm:pt>
    <dgm:pt modelId="{48E0580E-7B98-4004-9752-C817DC8E76BE}" type="pres">
      <dgm:prSet presAssocID="{0C15C81A-3788-4E6D-8EFD-F827ED9B633F}" presName="parTrans" presStyleLbl="sibTrans2D1" presStyleIdx="5" presStyleCnt="8"/>
      <dgm:spPr/>
    </dgm:pt>
    <dgm:pt modelId="{887C8CC8-148F-4A8C-A605-C1DA476D2F24}" type="pres">
      <dgm:prSet presAssocID="{0C15C81A-3788-4E6D-8EFD-F827ED9B633F}" presName="connectorText" presStyleLbl="sibTrans2D1" presStyleIdx="5" presStyleCnt="8"/>
      <dgm:spPr/>
    </dgm:pt>
    <dgm:pt modelId="{D411CE53-372B-41BF-AB74-F46E16D607FC}" type="pres">
      <dgm:prSet presAssocID="{F7538A52-5578-4D38-9EF8-E046DB628F73}" presName="node" presStyleLbl="node1" presStyleIdx="5" presStyleCnt="8">
        <dgm:presLayoutVars>
          <dgm:bulletEnabled val="1"/>
        </dgm:presLayoutVars>
      </dgm:prSet>
      <dgm:spPr/>
    </dgm:pt>
    <dgm:pt modelId="{F565AB3C-A2A8-4FB2-A453-2D5430A9CEB8}" type="pres">
      <dgm:prSet presAssocID="{5AA3167A-29DF-4B57-AB83-89BC9D7D1983}" presName="parTrans" presStyleLbl="sibTrans2D1" presStyleIdx="6" presStyleCnt="8"/>
      <dgm:spPr/>
    </dgm:pt>
    <dgm:pt modelId="{C8FD59E3-1988-4AD1-BF69-2F1335CAE70B}" type="pres">
      <dgm:prSet presAssocID="{5AA3167A-29DF-4B57-AB83-89BC9D7D1983}" presName="connectorText" presStyleLbl="sibTrans2D1" presStyleIdx="6" presStyleCnt="8"/>
      <dgm:spPr/>
    </dgm:pt>
    <dgm:pt modelId="{07B93107-C3F9-43FF-8495-56FC3A8699E0}" type="pres">
      <dgm:prSet presAssocID="{8E1ACD5C-7F4D-4E4F-BD3C-AF297A4353B9}" presName="node" presStyleLbl="node1" presStyleIdx="6" presStyleCnt="8">
        <dgm:presLayoutVars>
          <dgm:bulletEnabled val="1"/>
        </dgm:presLayoutVars>
      </dgm:prSet>
      <dgm:spPr/>
    </dgm:pt>
    <dgm:pt modelId="{74FFA48A-2E2B-4DA4-8D16-03B995BF1D66}" type="pres">
      <dgm:prSet presAssocID="{52F0026C-7932-4A68-81EC-77D915B9FD82}" presName="parTrans" presStyleLbl="sibTrans2D1" presStyleIdx="7" presStyleCnt="8"/>
      <dgm:spPr/>
    </dgm:pt>
    <dgm:pt modelId="{A5FE7947-AA2D-4C56-8B91-9B616B8E5FD4}" type="pres">
      <dgm:prSet presAssocID="{52F0026C-7932-4A68-81EC-77D915B9FD82}" presName="connectorText" presStyleLbl="sibTrans2D1" presStyleIdx="7" presStyleCnt="8"/>
      <dgm:spPr/>
    </dgm:pt>
    <dgm:pt modelId="{DE3267E3-EBBB-4044-A5E0-AC9BA7F51A69}" type="pres">
      <dgm:prSet presAssocID="{32CDF3A9-7373-4ADB-81BD-F9B18017E12F}" presName="node" presStyleLbl="node1" presStyleIdx="7" presStyleCnt="8">
        <dgm:presLayoutVars>
          <dgm:bulletEnabled val="1"/>
        </dgm:presLayoutVars>
      </dgm:prSet>
      <dgm:spPr/>
    </dgm:pt>
  </dgm:ptLst>
  <dgm:cxnLst>
    <dgm:cxn modelId="{BBCF42B4-26DE-408B-9C83-66A1CDF56113}" srcId="{2E425C56-5067-4244-8810-5B7A9693D691}" destId="{53DACB79-F9A0-4D1E-9A13-F9F057D411A3}" srcOrd="0" destOrd="0" parTransId="{410033DF-2411-48C9-9C46-13496431F9D1}" sibTransId="{BC609797-91C6-4F67-856C-1B03EEBE7F3B}"/>
    <dgm:cxn modelId="{57A17E3C-7815-4F0D-9294-5CFC5E5916A4}" type="presOf" srcId="{410033DF-2411-48C9-9C46-13496431F9D1}" destId="{41F65D83-13BA-48E4-82B0-8C1C105AAB14}" srcOrd="0" destOrd="0" presId="urn:microsoft.com/office/officeart/2005/8/layout/radial5"/>
    <dgm:cxn modelId="{51AFBFC7-6E71-4571-B42B-9B47372F991B}" type="presOf" srcId="{632393AA-AAFC-4FB9-9F84-66F05C38DD3B}" destId="{6FA79EE5-B9B4-4D6B-8ED1-105ECCC1A327}" srcOrd="0" destOrd="0" presId="urn:microsoft.com/office/officeart/2005/8/layout/radial5"/>
    <dgm:cxn modelId="{D33D64B6-FDA6-465E-95AB-1CB278B333DB}" srcId="{2E425C56-5067-4244-8810-5B7A9693D691}" destId="{DC341195-5A78-40DD-8220-22FCDBFC1BE3}" srcOrd="4" destOrd="0" parTransId="{4F6362B3-0033-4A7D-87D7-3A3E8DD07564}" sibTransId="{73CF6A20-A231-45E2-8CCD-441E8D9CD113}"/>
    <dgm:cxn modelId="{EF541839-5591-4C98-BE5C-41CC44514148}" type="presOf" srcId="{DC341195-5A78-40DD-8220-22FCDBFC1BE3}" destId="{72E07380-C5D4-4468-AF04-54376E471CBC}" srcOrd="0" destOrd="0" presId="urn:microsoft.com/office/officeart/2005/8/layout/radial5"/>
    <dgm:cxn modelId="{2D3ADFCE-CF4E-4F89-BF5F-61E20FC49390}" type="presOf" srcId="{A4F730E8-AA1C-489A-9E89-B234B93EF1D8}" destId="{9F4A14D3-CAE9-498D-B467-DF69590FFE0C}" srcOrd="0" destOrd="0" presId="urn:microsoft.com/office/officeart/2005/8/layout/radial5"/>
    <dgm:cxn modelId="{294D64CB-AB1A-4806-A855-BFA8701DDFE2}" type="presOf" srcId="{0B9366CC-1660-444B-BF6E-247D0D1EFB43}" destId="{A455764E-956E-4032-8AFB-8DAEBA6A378E}" srcOrd="0" destOrd="0" presId="urn:microsoft.com/office/officeart/2005/8/layout/radial5"/>
    <dgm:cxn modelId="{B6C538A1-B649-4C1C-B9A2-37B85289106A}" type="presOf" srcId="{F7538A52-5578-4D38-9EF8-E046DB628F73}" destId="{D411CE53-372B-41BF-AB74-F46E16D607FC}" srcOrd="0" destOrd="0" presId="urn:microsoft.com/office/officeart/2005/8/layout/radial5"/>
    <dgm:cxn modelId="{62B7EA35-182C-4A41-951C-7BEF43CB191A}" type="presOf" srcId="{52F0026C-7932-4A68-81EC-77D915B9FD82}" destId="{74FFA48A-2E2B-4DA4-8D16-03B995BF1D66}" srcOrd="0" destOrd="0" presId="urn:microsoft.com/office/officeart/2005/8/layout/radial5"/>
    <dgm:cxn modelId="{7E0829E1-143F-4683-ADED-8DF6AD89BE55}" type="presOf" srcId="{0C15C81A-3788-4E6D-8EFD-F827ED9B633F}" destId="{887C8CC8-148F-4A8C-A605-C1DA476D2F24}" srcOrd="1" destOrd="0" presId="urn:microsoft.com/office/officeart/2005/8/layout/radial5"/>
    <dgm:cxn modelId="{2CF1C1E7-1C93-4AE7-BC9F-4572463C6751}" type="presOf" srcId="{B5594BD7-31F2-40EB-A011-614845146659}" destId="{2030A153-212C-4185-A3A0-5644C859F8A6}" srcOrd="0" destOrd="0" presId="urn:microsoft.com/office/officeart/2005/8/layout/radial5"/>
    <dgm:cxn modelId="{49BF2670-2881-4B2F-8053-C4F93B9EC1B2}" type="presOf" srcId="{E0EA5B84-7460-49B8-A4DC-ACFFDF7D12AD}" destId="{52013618-77BC-4E1A-A31C-0B54B4B70E8A}" srcOrd="0" destOrd="0" presId="urn:microsoft.com/office/officeart/2005/8/layout/radial5"/>
    <dgm:cxn modelId="{CC91B1EC-7914-485E-A70A-6F6A02344658}" type="presOf" srcId="{32CDF3A9-7373-4ADB-81BD-F9B18017E12F}" destId="{DE3267E3-EBBB-4044-A5E0-AC9BA7F51A69}" srcOrd="0" destOrd="0" presId="urn:microsoft.com/office/officeart/2005/8/layout/radial5"/>
    <dgm:cxn modelId="{CEC14812-AB9E-44AD-9354-27D21E095803}" type="presOf" srcId="{5AA3167A-29DF-4B57-AB83-89BC9D7D1983}" destId="{C8FD59E3-1988-4AD1-BF69-2F1335CAE70B}" srcOrd="1" destOrd="0" presId="urn:microsoft.com/office/officeart/2005/8/layout/radial5"/>
    <dgm:cxn modelId="{570B75D0-33CE-4B60-90B7-373240931311}" srcId="{2E425C56-5067-4244-8810-5B7A9693D691}" destId="{628934F3-AC38-46E0-9BC2-5382072DEE16}" srcOrd="1" destOrd="0" parTransId="{632393AA-AAFC-4FB9-9F84-66F05C38DD3B}" sibTransId="{268CC73A-5B03-44ED-B926-1EB1BA5D3EFB}"/>
    <dgm:cxn modelId="{02DC3296-4CBE-45E7-B475-D11CB02D83E2}" srcId="{E546F486-617D-4BF7-9FC1-517D494A25BC}" destId="{2E425C56-5067-4244-8810-5B7A9693D691}" srcOrd="0" destOrd="0" parTransId="{56F3497D-6369-4349-ACB9-1C506EE479DC}" sibTransId="{CEA2254A-035F-454C-BAF5-F2728AA70838}"/>
    <dgm:cxn modelId="{9609CCCF-6769-4FC6-A7C6-B8FE67799EAA}" type="presOf" srcId="{0B9366CC-1660-444B-BF6E-247D0D1EFB43}" destId="{694291BB-F01A-4E6F-8C9E-9798DB76445F}" srcOrd="1" destOrd="0" presId="urn:microsoft.com/office/officeart/2005/8/layout/radial5"/>
    <dgm:cxn modelId="{16BD8EAD-1BE9-437D-B5B4-125B2EC5B914}" type="presOf" srcId="{410033DF-2411-48C9-9C46-13496431F9D1}" destId="{7808959D-D50B-4ECC-A889-13A4AF1140EE}" srcOrd="1" destOrd="0" presId="urn:microsoft.com/office/officeart/2005/8/layout/radial5"/>
    <dgm:cxn modelId="{FD7867EC-1C76-4A48-89A1-E7E255202C24}" srcId="{2E425C56-5067-4244-8810-5B7A9693D691}" destId="{8E1ACD5C-7F4D-4E4F-BD3C-AF297A4353B9}" srcOrd="6" destOrd="0" parTransId="{5AA3167A-29DF-4B57-AB83-89BC9D7D1983}" sibTransId="{3F8A8346-0BD1-4F68-BA44-210905C2D152}"/>
    <dgm:cxn modelId="{8D61EE03-8FB5-420C-BEEB-4754B802F3C0}" type="presOf" srcId="{4F6362B3-0033-4A7D-87D7-3A3E8DD07564}" destId="{4E3D6060-0B60-4F53-AB44-90FF67BD0031}" srcOrd="0" destOrd="0" presId="urn:microsoft.com/office/officeart/2005/8/layout/radial5"/>
    <dgm:cxn modelId="{FCD1AB59-623D-491C-9AF8-29605F8BF4EE}" type="presOf" srcId="{628934F3-AC38-46E0-9BC2-5382072DEE16}" destId="{8FD9033F-7AF5-443B-9D0B-182FF5A021E9}" srcOrd="0" destOrd="0" presId="urn:microsoft.com/office/officeart/2005/8/layout/radial5"/>
    <dgm:cxn modelId="{C649C9D3-C8FF-49AC-95D1-09746623EF30}" type="presOf" srcId="{B5594BD7-31F2-40EB-A011-614845146659}" destId="{7B55CAFD-3C2C-40AC-BA17-9C49195F1264}" srcOrd="1" destOrd="0" presId="urn:microsoft.com/office/officeart/2005/8/layout/radial5"/>
    <dgm:cxn modelId="{6C18A6C7-2C94-48AB-A423-20622572E815}" type="presOf" srcId="{E546F486-617D-4BF7-9FC1-517D494A25BC}" destId="{718D6B5F-7D5E-4E7F-8C52-76ADD459B875}" srcOrd="0" destOrd="0" presId="urn:microsoft.com/office/officeart/2005/8/layout/radial5"/>
    <dgm:cxn modelId="{F121AF1D-C1CF-41BD-8098-5F9847113277}" type="presOf" srcId="{5AA3167A-29DF-4B57-AB83-89BC9D7D1983}" destId="{F565AB3C-A2A8-4FB2-A453-2D5430A9CEB8}" srcOrd="0" destOrd="0" presId="urn:microsoft.com/office/officeart/2005/8/layout/radial5"/>
    <dgm:cxn modelId="{1E6ED335-FDCE-4F43-95C3-6AA4A6F273D0}" type="presOf" srcId="{2E425C56-5067-4244-8810-5B7A9693D691}" destId="{FC9E9D53-B697-4CD2-9EB3-285689FBEF5C}" srcOrd="0" destOrd="0" presId="urn:microsoft.com/office/officeart/2005/8/layout/radial5"/>
    <dgm:cxn modelId="{98A1E972-622A-46C7-987F-D9F5E6F38CEF}" srcId="{2E425C56-5067-4244-8810-5B7A9693D691}" destId="{A4F730E8-AA1C-489A-9E89-B234B93EF1D8}" srcOrd="3" destOrd="0" parTransId="{B5594BD7-31F2-40EB-A011-614845146659}" sibTransId="{3C506E9D-4406-46ED-9D84-3F63F4C698A3}"/>
    <dgm:cxn modelId="{7971FBD9-6F8E-4604-B9EF-C0D05B25A42B}" type="presOf" srcId="{8E1ACD5C-7F4D-4E4F-BD3C-AF297A4353B9}" destId="{07B93107-C3F9-43FF-8495-56FC3A8699E0}" srcOrd="0" destOrd="0" presId="urn:microsoft.com/office/officeart/2005/8/layout/radial5"/>
    <dgm:cxn modelId="{96F3322C-7507-4C92-9D65-E99E37ABBFEF}" srcId="{2E425C56-5067-4244-8810-5B7A9693D691}" destId="{32CDF3A9-7373-4ADB-81BD-F9B18017E12F}" srcOrd="7" destOrd="0" parTransId="{52F0026C-7932-4A68-81EC-77D915B9FD82}" sibTransId="{27A1AC30-258A-4989-8BAF-EBF087FCC03D}"/>
    <dgm:cxn modelId="{EE576378-63D8-4FD4-AA26-513BEB99272F}" type="presOf" srcId="{53DACB79-F9A0-4D1E-9A13-F9F057D411A3}" destId="{B6A0AD98-326F-4443-9E48-9CAF9CCD1A23}" srcOrd="0" destOrd="0" presId="urn:microsoft.com/office/officeart/2005/8/layout/radial5"/>
    <dgm:cxn modelId="{435F117C-4531-4D17-82F1-586E2217709F}" type="presOf" srcId="{632393AA-AAFC-4FB9-9F84-66F05C38DD3B}" destId="{CFEDB45A-7836-4CC1-A531-15A4436DA8F5}" srcOrd="1" destOrd="0" presId="urn:microsoft.com/office/officeart/2005/8/layout/radial5"/>
    <dgm:cxn modelId="{3C12B7A0-A3AE-411E-8A98-096F7AFBAB05}" type="presOf" srcId="{4F6362B3-0033-4A7D-87D7-3A3E8DD07564}" destId="{86388577-5770-4B3C-969E-28F624D8A6FE}" srcOrd="1" destOrd="0" presId="urn:microsoft.com/office/officeart/2005/8/layout/radial5"/>
    <dgm:cxn modelId="{5AE3DEA5-6AF7-4F6A-BD00-1933D90A6864}" srcId="{2E425C56-5067-4244-8810-5B7A9693D691}" destId="{E0EA5B84-7460-49B8-A4DC-ACFFDF7D12AD}" srcOrd="2" destOrd="0" parTransId="{0B9366CC-1660-444B-BF6E-247D0D1EFB43}" sibTransId="{0E491718-12F8-4973-B659-1BE4837447C0}"/>
    <dgm:cxn modelId="{2AD15986-6CC0-4B66-A74D-412F4B08D830}" type="presOf" srcId="{52F0026C-7932-4A68-81EC-77D915B9FD82}" destId="{A5FE7947-AA2D-4C56-8B91-9B616B8E5FD4}" srcOrd="1" destOrd="0" presId="urn:microsoft.com/office/officeart/2005/8/layout/radial5"/>
    <dgm:cxn modelId="{A0BFC6A2-E808-4276-9B76-FE0D6E0B9B54}" srcId="{2E425C56-5067-4244-8810-5B7A9693D691}" destId="{F7538A52-5578-4D38-9EF8-E046DB628F73}" srcOrd="5" destOrd="0" parTransId="{0C15C81A-3788-4E6D-8EFD-F827ED9B633F}" sibTransId="{50C577A0-C3D6-4BF7-AA48-1E50147FFDF1}"/>
    <dgm:cxn modelId="{DEA11A93-CB5D-42C2-86D0-4D4C1A144F33}" type="presOf" srcId="{0C15C81A-3788-4E6D-8EFD-F827ED9B633F}" destId="{48E0580E-7B98-4004-9752-C817DC8E76BE}" srcOrd="0" destOrd="0" presId="urn:microsoft.com/office/officeart/2005/8/layout/radial5"/>
    <dgm:cxn modelId="{D8D44612-53CE-4F7D-A13A-0A33D45E4444}" type="presParOf" srcId="{718D6B5F-7D5E-4E7F-8C52-76ADD459B875}" destId="{FC9E9D53-B697-4CD2-9EB3-285689FBEF5C}" srcOrd="0" destOrd="0" presId="urn:microsoft.com/office/officeart/2005/8/layout/radial5"/>
    <dgm:cxn modelId="{FEA972FB-6A15-4BB3-967D-B2CCFF761B8B}" type="presParOf" srcId="{718D6B5F-7D5E-4E7F-8C52-76ADD459B875}" destId="{41F65D83-13BA-48E4-82B0-8C1C105AAB14}" srcOrd="1" destOrd="0" presId="urn:microsoft.com/office/officeart/2005/8/layout/radial5"/>
    <dgm:cxn modelId="{DBCE3BF0-04B0-4226-89A8-C14E8040EE91}" type="presParOf" srcId="{41F65D83-13BA-48E4-82B0-8C1C105AAB14}" destId="{7808959D-D50B-4ECC-A889-13A4AF1140EE}" srcOrd="0" destOrd="0" presId="urn:microsoft.com/office/officeart/2005/8/layout/radial5"/>
    <dgm:cxn modelId="{64C15471-7795-47DC-B7B3-2767C7313D9A}" type="presParOf" srcId="{718D6B5F-7D5E-4E7F-8C52-76ADD459B875}" destId="{B6A0AD98-326F-4443-9E48-9CAF9CCD1A23}" srcOrd="2" destOrd="0" presId="urn:microsoft.com/office/officeart/2005/8/layout/radial5"/>
    <dgm:cxn modelId="{6C7BFE0E-4811-482B-BF8A-241454A0B82C}" type="presParOf" srcId="{718D6B5F-7D5E-4E7F-8C52-76ADD459B875}" destId="{6FA79EE5-B9B4-4D6B-8ED1-105ECCC1A327}" srcOrd="3" destOrd="0" presId="urn:microsoft.com/office/officeart/2005/8/layout/radial5"/>
    <dgm:cxn modelId="{BB68EE36-4B95-4C0B-84B4-407ECE6B9948}" type="presParOf" srcId="{6FA79EE5-B9B4-4D6B-8ED1-105ECCC1A327}" destId="{CFEDB45A-7836-4CC1-A531-15A4436DA8F5}" srcOrd="0" destOrd="0" presId="urn:microsoft.com/office/officeart/2005/8/layout/radial5"/>
    <dgm:cxn modelId="{8E8886CE-7E77-44D2-A66C-C6299764AC7B}" type="presParOf" srcId="{718D6B5F-7D5E-4E7F-8C52-76ADD459B875}" destId="{8FD9033F-7AF5-443B-9D0B-182FF5A021E9}" srcOrd="4" destOrd="0" presId="urn:microsoft.com/office/officeart/2005/8/layout/radial5"/>
    <dgm:cxn modelId="{A9D8C5D5-56FE-4BAE-85FE-F66A8B90D058}" type="presParOf" srcId="{718D6B5F-7D5E-4E7F-8C52-76ADD459B875}" destId="{A455764E-956E-4032-8AFB-8DAEBA6A378E}" srcOrd="5" destOrd="0" presId="urn:microsoft.com/office/officeart/2005/8/layout/radial5"/>
    <dgm:cxn modelId="{BAE33B52-C4CD-427A-ABD1-CACBDC746B49}" type="presParOf" srcId="{A455764E-956E-4032-8AFB-8DAEBA6A378E}" destId="{694291BB-F01A-4E6F-8C9E-9798DB76445F}" srcOrd="0" destOrd="0" presId="urn:microsoft.com/office/officeart/2005/8/layout/radial5"/>
    <dgm:cxn modelId="{B3E5B68A-5BDD-45FB-9F8B-EED2DB196DC7}" type="presParOf" srcId="{718D6B5F-7D5E-4E7F-8C52-76ADD459B875}" destId="{52013618-77BC-4E1A-A31C-0B54B4B70E8A}" srcOrd="6" destOrd="0" presId="urn:microsoft.com/office/officeart/2005/8/layout/radial5"/>
    <dgm:cxn modelId="{A1ADD1D8-190A-4BAF-8F53-45723D7BF471}" type="presParOf" srcId="{718D6B5F-7D5E-4E7F-8C52-76ADD459B875}" destId="{2030A153-212C-4185-A3A0-5644C859F8A6}" srcOrd="7" destOrd="0" presId="urn:microsoft.com/office/officeart/2005/8/layout/radial5"/>
    <dgm:cxn modelId="{EE647D29-9856-4289-A3C8-09335E83E570}" type="presParOf" srcId="{2030A153-212C-4185-A3A0-5644C859F8A6}" destId="{7B55CAFD-3C2C-40AC-BA17-9C49195F1264}" srcOrd="0" destOrd="0" presId="urn:microsoft.com/office/officeart/2005/8/layout/radial5"/>
    <dgm:cxn modelId="{53847BC2-A258-4936-8B8F-57337CB4D176}" type="presParOf" srcId="{718D6B5F-7D5E-4E7F-8C52-76ADD459B875}" destId="{9F4A14D3-CAE9-498D-B467-DF69590FFE0C}" srcOrd="8" destOrd="0" presId="urn:microsoft.com/office/officeart/2005/8/layout/radial5"/>
    <dgm:cxn modelId="{1B4C3AFD-0286-4887-9E81-A267658B09FC}" type="presParOf" srcId="{718D6B5F-7D5E-4E7F-8C52-76ADD459B875}" destId="{4E3D6060-0B60-4F53-AB44-90FF67BD0031}" srcOrd="9" destOrd="0" presId="urn:microsoft.com/office/officeart/2005/8/layout/radial5"/>
    <dgm:cxn modelId="{51DBB9D4-D9F5-4B25-A217-97A30E92D3F7}" type="presParOf" srcId="{4E3D6060-0B60-4F53-AB44-90FF67BD0031}" destId="{86388577-5770-4B3C-969E-28F624D8A6FE}" srcOrd="0" destOrd="0" presId="urn:microsoft.com/office/officeart/2005/8/layout/radial5"/>
    <dgm:cxn modelId="{FA385339-22C3-415D-9543-9272ABC3AF50}" type="presParOf" srcId="{718D6B5F-7D5E-4E7F-8C52-76ADD459B875}" destId="{72E07380-C5D4-4468-AF04-54376E471CBC}" srcOrd="10" destOrd="0" presId="urn:microsoft.com/office/officeart/2005/8/layout/radial5"/>
    <dgm:cxn modelId="{1F0A207A-EB07-4C52-B7F2-8BFEF683EEF0}" type="presParOf" srcId="{718D6B5F-7D5E-4E7F-8C52-76ADD459B875}" destId="{48E0580E-7B98-4004-9752-C817DC8E76BE}" srcOrd="11" destOrd="0" presId="urn:microsoft.com/office/officeart/2005/8/layout/radial5"/>
    <dgm:cxn modelId="{6FF34F27-0CC9-4BB7-9819-8A3F9183C3E5}" type="presParOf" srcId="{48E0580E-7B98-4004-9752-C817DC8E76BE}" destId="{887C8CC8-148F-4A8C-A605-C1DA476D2F24}" srcOrd="0" destOrd="0" presId="urn:microsoft.com/office/officeart/2005/8/layout/radial5"/>
    <dgm:cxn modelId="{A066F121-0E6B-4A4D-BA65-12C4BD008B92}" type="presParOf" srcId="{718D6B5F-7D5E-4E7F-8C52-76ADD459B875}" destId="{D411CE53-372B-41BF-AB74-F46E16D607FC}" srcOrd="12" destOrd="0" presId="urn:microsoft.com/office/officeart/2005/8/layout/radial5"/>
    <dgm:cxn modelId="{C144DE73-6BEC-4533-828A-D563155855CF}" type="presParOf" srcId="{718D6B5F-7D5E-4E7F-8C52-76ADD459B875}" destId="{F565AB3C-A2A8-4FB2-A453-2D5430A9CEB8}" srcOrd="13" destOrd="0" presId="urn:microsoft.com/office/officeart/2005/8/layout/radial5"/>
    <dgm:cxn modelId="{F7C6AFD1-D279-4980-BA6F-B0917330F519}" type="presParOf" srcId="{F565AB3C-A2A8-4FB2-A453-2D5430A9CEB8}" destId="{C8FD59E3-1988-4AD1-BF69-2F1335CAE70B}" srcOrd="0" destOrd="0" presId="urn:microsoft.com/office/officeart/2005/8/layout/radial5"/>
    <dgm:cxn modelId="{EAEE2A51-B4E7-477F-90A3-B11F7DE29E85}" type="presParOf" srcId="{718D6B5F-7D5E-4E7F-8C52-76ADD459B875}" destId="{07B93107-C3F9-43FF-8495-56FC3A8699E0}" srcOrd="14" destOrd="0" presId="urn:microsoft.com/office/officeart/2005/8/layout/radial5"/>
    <dgm:cxn modelId="{70BBB27B-387F-4775-BA20-A9BE8AD88496}" type="presParOf" srcId="{718D6B5F-7D5E-4E7F-8C52-76ADD459B875}" destId="{74FFA48A-2E2B-4DA4-8D16-03B995BF1D66}" srcOrd="15" destOrd="0" presId="urn:microsoft.com/office/officeart/2005/8/layout/radial5"/>
    <dgm:cxn modelId="{9B0FA7F6-3A72-4C5E-AC0E-A54510C913B8}" type="presParOf" srcId="{74FFA48A-2E2B-4DA4-8D16-03B995BF1D66}" destId="{A5FE7947-AA2D-4C56-8B91-9B616B8E5FD4}" srcOrd="0" destOrd="0" presId="urn:microsoft.com/office/officeart/2005/8/layout/radial5"/>
    <dgm:cxn modelId="{926025F7-9DD1-4C3A-8341-6C6388D8D80F}" type="presParOf" srcId="{718D6B5F-7D5E-4E7F-8C52-76ADD459B875}" destId="{DE3267E3-EBBB-4044-A5E0-AC9BA7F51A69}"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D11E2-8580-473E-BCFB-BD281395CF25}"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GB"/>
        </a:p>
      </dgm:t>
    </dgm:pt>
    <dgm:pt modelId="{421ABCA3-BC10-42A6-AE5D-000AE7C3BC9C}">
      <dgm:prSet phldrT="[Text]" custT="1"/>
      <dgm:spPr/>
      <dgm:t>
        <a:bodyPr/>
        <a:lstStyle/>
        <a:p>
          <a:r>
            <a:rPr lang="en-GB" sz="1200"/>
            <a:t>Time</a:t>
          </a:r>
        </a:p>
      </dgm:t>
    </dgm:pt>
    <dgm:pt modelId="{5CC3962A-B343-4D16-814D-B41C221D2761}" type="parTrans" cxnId="{D1699D4C-7304-4BE5-9315-EC6D8B353AB2}">
      <dgm:prSet/>
      <dgm:spPr/>
      <dgm:t>
        <a:bodyPr/>
        <a:lstStyle/>
        <a:p>
          <a:endParaRPr lang="en-GB"/>
        </a:p>
      </dgm:t>
    </dgm:pt>
    <dgm:pt modelId="{C775F786-B987-4858-9DF8-DBDB4AA9B8E2}" type="sibTrans" cxnId="{D1699D4C-7304-4BE5-9315-EC6D8B353AB2}">
      <dgm:prSet/>
      <dgm:spPr/>
      <dgm:t>
        <a:bodyPr/>
        <a:lstStyle/>
        <a:p>
          <a:endParaRPr lang="en-GB"/>
        </a:p>
      </dgm:t>
    </dgm:pt>
    <dgm:pt modelId="{FAA780F5-C344-4E0A-A151-D89457F4FB7E}">
      <dgm:prSet phldrT="[Text]" custT="1"/>
      <dgm:spPr/>
      <dgm:t>
        <a:bodyPr/>
        <a:lstStyle/>
        <a:p>
          <a:r>
            <a:rPr lang="en-GB" sz="1200"/>
            <a:t>Space</a:t>
          </a:r>
        </a:p>
      </dgm:t>
    </dgm:pt>
    <dgm:pt modelId="{A0C68D16-5F59-41A7-AAB3-2D0EA07EABED}" type="parTrans" cxnId="{38CFBBF9-9C19-4169-AEC6-19FB8AF048C8}">
      <dgm:prSet/>
      <dgm:spPr/>
      <dgm:t>
        <a:bodyPr/>
        <a:lstStyle/>
        <a:p>
          <a:endParaRPr lang="en-GB"/>
        </a:p>
      </dgm:t>
    </dgm:pt>
    <dgm:pt modelId="{CC1E3B7B-B0E8-40A4-AA47-F570D703BF14}" type="sibTrans" cxnId="{38CFBBF9-9C19-4169-AEC6-19FB8AF048C8}">
      <dgm:prSet/>
      <dgm:spPr/>
      <dgm:t>
        <a:bodyPr/>
        <a:lstStyle/>
        <a:p>
          <a:endParaRPr lang="en-GB"/>
        </a:p>
      </dgm:t>
    </dgm:pt>
    <dgm:pt modelId="{61959E80-9C74-464A-834E-8BAF78A5ED3F}">
      <dgm:prSet phldrT="[Text]" custT="1"/>
      <dgm:spPr/>
      <dgm:t>
        <a:bodyPr/>
        <a:lstStyle/>
        <a:p>
          <a:r>
            <a:rPr lang="en-GB" sz="1200"/>
            <a:t>Agency/moral responsibility</a:t>
          </a:r>
        </a:p>
      </dgm:t>
    </dgm:pt>
    <dgm:pt modelId="{69F68074-E856-4C36-A961-0CC68860B847}" type="parTrans" cxnId="{16FE74D7-3398-4936-9053-932CFC6D3800}">
      <dgm:prSet/>
      <dgm:spPr/>
      <dgm:t>
        <a:bodyPr/>
        <a:lstStyle/>
        <a:p>
          <a:endParaRPr lang="en-GB"/>
        </a:p>
      </dgm:t>
    </dgm:pt>
    <dgm:pt modelId="{BB70A05D-CE68-4BFA-B2B1-D7442A796665}" type="sibTrans" cxnId="{16FE74D7-3398-4936-9053-932CFC6D3800}">
      <dgm:prSet/>
      <dgm:spPr/>
      <dgm:t>
        <a:bodyPr/>
        <a:lstStyle/>
        <a:p>
          <a:endParaRPr lang="en-GB"/>
        </a:p>
      </dgm:t>
    </dgm:pt>
    <dgm:pt modelId="{88D92588-4747-4F79-9FDF-2C030809F7D2}">
      <dgm:prSet phldrT="[Text]"/>
      <dgm:spPr/>
      <dgm:t>
        <a:bodyPr/>
        <a:lstStyle/>
        <a:p>
          <a:r>
            <a:rPr lang="en-GB" b="1"/>
            <a:t>Nature-technology relationship</a:t>
          </a:r>
        </a:p>
      </dgm:t>
    </dgm:pt>
    <dgm:pt modelId="{E0E36465-9215-45E4-812D-9822C96B5EC0}" type="sibTrans" cxnId="{516CCD80-AD93-44E4-8F29-5CDA98858A58}">
      <dgm:prSet/>
      <dgm:spPr/>
      <dgm:t>
        <a:bodyPr/>
        <a:lstStyle/>
        <a:p>
          <a:endParaRPr lang="en-GB"/>
        </a:p>
      </dgm:t>
    </dgm:pt>
    <dgm:pt modelId="{072AA1D5-C6D2-4392-ACCA-0138395AB282}" type="parTrans" cxnId="{516CCD80-AD93-44E4-8F29-5CDA98858A58}">
      <dgm:prSet/>
      <dgm:spPr/>
      <dgm:t>
        <a:bodyPr/>
        <a:lstStyle/>
        <a:p>
          <a:endParaRPr lang="en-GB"/>
        </a:p>
      </dgm:t>
    </dgm:pt>
    <dgm:pt modelId="{4B80F8C8-1D8B-45A5-ADC9-EBB4050FC3F1}" type="pres">
      <dgm:prSet presAssocID="{29DD11E2-8580-473E-BCFB-BD281395CF25}" presName="Name0" presStyleCnt="0">
        <dgm:presLayoutVars>
          <dgm:chMax val="4"/>
          <dgm:resizeHandles val="exact"/>
        </dgm:presLayoutVars>
      </dgm:prSet>
      <dgm:spPr/>
    </dgm:pt>
    <dgm:pt modelId="{BF0CF850-8D81-442B-A161-E0E18B254A6A}" type="pres">
      <dgm:prSet presAssocID="{29DD11E2-8580-473E-BCFB-BD281395CF25}" presName="ellipse" presStyleLbl="trBgShp" presStyleIdx="0" presStyleCnt="1" custLinFactNeighborX="-2436" custLinFactNeighborY="-5589"/>
      <dgm:spPr/>
    </dgm:pt>
    <dgm:pt modelId="{09E6DFD0-37EB-46D5-8F9E-46E13ED7F453}" type="pres">
      <dgm:prSet presAssocID="{29DD11E2-8580-473E-BCFB-BD281395CF25}" presName="arrow1" presStyleLbl="fgShp" presStyleIdx="0" presStyleCnt="1"/>
      <dgm:spPr/>
    </dgm:pt>
    <dgm:pt modelId="{563FF609-C2B1-49BC-B39B-85AA84FD5E06}" type="pres">
      <dgm:prSet presAssocID="{29DD11E2-8580-473E-BCFB-BD281395CF25}" presName="rectangle" presStyleLbl="revTx" presStyleIdx="0" presStyleCnt="1" custLinFactNeighborX="1987" custLinFactNeighborY="5965">
        <dgm:presLayoutVars>
          <dgm:bulletEnabled val="1"/>
        </dgm:presLayoutVars>
      </dgm:prSet>
      <dgm:spPr/>
    </dgm:pt>
    <dgm:pt modelId="{4D03C2A2-10D8-40E2-9E9A-2C5596799C99}" type="pres">
      <dgm:prSet presAssocID="{FAA780F5-C344-4E0A-A151-D89457F4FB7E}" presName="item1" presStyleLbl="node1" presStyleIdx="0" presStyleCnt="3">
        <dgm:presLayoutVars>
          <dgm:bulletEnabled val="1"/>
        </dgm:presLayoutVars>
      </dgm:prSet>
      <dgm:spPr/>
    </dgm:pt>
    <dgm:pt modelId="{43787B19-419F-491B-8DFB-54BDF66E723C}" type="pres">
      <dgm:prSet presAssocID="{61959E80-9C74-464A-834E-8BAF78A5ED3F}" presName="item2" presStyleLbl="node1" presStyleIdx="1" presStyleCnt="3">
        <dgm:presLayoutVars>
          <dgm:bulletEnabled val="1"/>
        </dgm:presLayoutVars>
      </dgm:prSet>
      <dgm:spPr/>
    </dgm:pt>
    <dgm:pt modelId="{ECC601DD-A6C9-4B35-9FB1-8C6C2772BE97}" type="pres">
      <dgm:prSet presAssocID="{88D92588-4747-4F79-9FDF-2C030809F7D2}" presName="item3" presStyleLbl="node1" presStyleIdx="2" presStyleCnt="3">
        <dgm:presLayoutVars>
          <dgm:bulletEnabled val="1"/>
        </dgm:presLayoutVars>
      </dgm:prSet>
      <dgm:spPr/>
    </dgm:pt>
    <dgm:pt modelId="{DE945826-2E83-4EA6-8EE7-517530867228}" type="pres">
      <dgm:prSet presAssocID="{29DD11E2-8580-473E-BCFB-BD281395CF25}" presName="funnel" presStyleLbl="trAlignAcc1" presStyleIdx="0" presStyleCnt="1" custLinFactNeighborX="-294" custLinFactNeighborY="321"/>
      <dgm:spPr/>
    </dgm:pt>
  </dgm:ptLst>
  <dgm:cxnLst>
    <dgm:cxn modelId="{AE4B9E69-41BC-4E8C-BC1E-04F140C20DFA}" type="presOf" srcId="{FAA780F5-C344-4E0A-A151-D89457F4FB7E}" destId="{43787B19-419F-491B-8DFB-54BDF66E723C}" srcOrd="0" destOrd="0" presId="urn:microsoft.com/office/officeart/2005/8/layout/funnel1"/>
    <dgm:cxn modelId="{516CCD80-AD93-44E4-8F29-5CDA98858A58}" srcId="{29DD11E2-8580-473E-BCFB-BD281395CF25}" destId="{88D92588-4747-4F79-9FDF-2C030809F7D2}" srcOrd="3" destOrd="0" parTransId="{072AA1D5-C6D2-4392-ACCA-0138395AB282}" sibTransId="{E0E36465-9215-45E4-812D-9822C96B5EC0}"/>
    <dgm:cxn modelId="{4B2BFB68-B009-4AEB-938C-391D8FECE1E9}" type="presOf" srcId="{61959E80-9C74-464A-834E-8BAF78A5ED3F}" destId="{4D03C2A2-10D8-40E2-9E9A-2C5596799C99}" srcOrd="0" destOrd="0" presId="urn:microsoft.com/office/officeart/2005/8/layout/funnel1"/>
    <dgm:cxn modelId="{D1699D4C-7304-4BE5-9315-EC6D8B353AB2}" srcId="{29DD11E2-8580-473E-BCFB-BD281395CF25}" destId="{421ABCA3-BC10-42A6-AE5D-000AE7C3BC9C}" srcOrd="0" destOrd="0" parTransId="{5CC3962A-B343-4D16-814D-B41C221D2761}" sibTransId="{C775F786-B987-4858-9DF8-DBDB4AA9B8E2}"/>
    <dgm:cxn modelId="{EEF24CFB-B9D8-48B3-A84F-14954E4FF101}" type="presOf" srcId="{421ABCA3-BC10-42A6-AE5D-000AE7C3BC9C}" destId="{ECC601DD-A6C9-4B35-9FB1-8C6C2772BE97}" srcOrd="0" destOrd="0" presId="urn:microsoft.com/office/officeart/2005/8/layout/funnel1"/>
    <dgm:cxn modelId="{38CFBBF9-9C19-4169-AEC6-19FB8AF048C8}" srcId="{29DD11E2-8580-473E-BCFB-BD281395CF25}" destId="{FAA780F5-C344-4E0A-A151-D89457F4FB7E}" srcOrd="1" destOrd="0" parTransId="{A0C68D16-5F59-41A7-AAB3-2D0EA07EABED}" sibTransId="{CC1E3B7B-B0E8-40A4-AA47-F570D703BF14}"/>
    <dgm:cxn modelId="{1338C3DF-E221-41A0-8269-6E6C215B858D}" type="presOf" srcId="{88D92588-4747-4F79-9FDF-2C030809F7D2}" destId="{563FF609-C2B1-49BC-B39B-85AA84FD5E06}" srcOrd="0" destOrd="0" presId="urn:microsoft.com/office/officeart/2005/8/layout/funnel1"/>
    <dgm:cxn modelId="{16FE74D7-3398-4936-9053-932CFC6D3800}" srcId="{29DD11E2-8580-473E-BCFB-BD281395CF25}" destId="{61959E80-9C74-464A-834E-8BAF78A5ED3F}" srcOrd="2" destOrd="0" parTransId="{69F68074-E856-4C36-A961-0CC68860B847}" sibTransId="{BB70A05D-CE68-4BFA-B2B1-D7442A796665}"/>
    <dgm:cxn modelId="{54F6C059-981D-4028-987A-98F2B504D58C}" type="presOf" srcId="{29DD11E2-8580-473E-BCFB-BD281395CF25}" destId="{4B80F8C8-1D8B-45A5-ADC9-EBB4050FC3F1}" srcOrd="0" destOrd="0" presId="urn:microsoft.com/office/officeart/2005/8/layout/funnel1"/>
    <dgm:cxn modelId="{9CF4F7F8-D006-41C1-9092-0A8F1C630ADC}" type="presParOf" srcId="{4B80F8C8-1D8B-45A5-ADC9-EBB4050FC3F1}" destId="{BF0CF850-8D81-442B-A161-E0E18B254A6A}" srcOrd="0" destOrd="0" presId="urn:microsoft.com/office/officeart/2005/8/layout/funnel1"/>
    <dgm:cxn modelId="{570F5BDA-4A13-49E1-AF21-986D9A86465A}" type="presParOf" srcId="{4B80F8C8-1D8B-45A5-ADC9-EBB4050FC3F1}" destId="{09E6DFD0-37EB-46D5-8F9E-46E13ED7F453}" srcOrd="1" destOrd="0" presId="urn:microsoft.com/office/officeart/2005/8/layout/funnel1"/>
    <dgm:cxn modelId="{70E5EE85-A96A-4C11-B2F0-603730428A6E}" type="presParOf" srcId="{4B80F8C8-1D8B-45A5-ADC9-EBB4050FC3F1}" destId="{563FF609-C2B1-49BC-B39B-85AA84FD5E06}" srcOrd="2" destOrd="0" presId="urn:microsoft.com/office/officeart/2005/8/layout/funnel1"/>
    <dgm:cxn modelId="{8803C573-1478-42CC-8A84-9E11EEE1F37B}" type="presParOf" srcId="{4B80F8C8-1D8B-45A5-ADC9-EBB4050FC3F1}" destId="{4D03C2A2-10D8-40E2-9E9A-2C5596799C99}" srcOrd="3" destOrd="0" presId="urn:microsoft.com/office/officeart/2005/8/layout/funnel1"/>
    <dgm:cxn modelId="{ED13A0F9-CBF6-4EB7-A85C-0E33F5A8ACA1}" type="presParOf" srcId="{4B80F8C8-1D8B-45A5-ADC9-EBB4050FC3F1}" destId="{43787B19-419F-491B-8DFB-54BDF66E723C}" srcOrd="4" destOrd="0" presId="urn:microsoft.com/office/officeart/2005/8/layout/funnel1"/>
    <dgm:cxn modelId="{3B9CAFD5-1FED-45D4-9CD9-8A73BE6FAB96}" type="presParOf" srcId="{4B80F8C8-1D8B-45A5-ADC9-EBB4050FC3F1}" destId="{ECC601DD-A6C9-4B35-9FB1-8C6C2772BE97}" srcOrd="5" destOrd="0" presId="urn:microsoft.com/office/officeart/2005/8/layout/funnel1"/>
    <dgm:cxn modelId="{FFC6C088-579A-4EAB-90D9-C3EFD27BEF2A}" type="presParOf" srcId="{4B80F8C8-1D8B-45A5-ADC9-EBB4050FC3F1}" destId="{DE945826-2E83-4EA6-8EE7-517530867228}" srcOrd="6" destOrd="0" presId="urn:microsoft.com/office/officeart/2005/8/layout/funnel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E9D53-B697-4CD2-9EB3-285689FBEF5C}">
      <dsp:nvSpPr>
        <dsp:cNvPr id="0" name=""/>
        <dsp:cNvSpPr/>
      </dsp:nvSpPr>
      <dsp:spPr>
        <a:xfrm>
          <a:off x="3508203" y="2526776"/>
          <a:ext cx="2127592" cy="16878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a:t>Shaping ideas about…</a:t>
          </a:r>
          <a:endParaRPr lang="en-GB" sz="2400" b="1" kern="1200" dirty="0"/>
        </a:p>
      </dsp:txBody>
      <dsp:txXfrm>
        <a:off x="3819782" y="2773951"/>
        <a:ext cx="1504434" cy="1193465"/>
      </dsp:txXfrm>
    </dsp:sp>
    <dsp:sp modelId="{41F65D83-13BA-48E4-82B0-8C1C105AAB14}">
      <dsp:nvSpPr>
        <dsp:cNvPr id="0" name=""/>
        <dsp:cNvSpPr/>
      </dsp:nvSpPr>
      <dsp:spPr>
        <a:xfrm rot="16200000">
          <a:off x="4311962" y="1763929"/>
          <a:ext cx="520075" cy="5738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389973" y="1956711"/>
        <a:ext cx="364053" cy="344315"/>
      </dsp:txXfrm>
    </dsp:sp>
    <dsp:sp modelId="{B6A0AD98-326F-4443-9E48-9CAF9CCD1A23}">
      <dsp:nvSpPr>
        <dsp:cNvPr id="0" name=""/>
        <dsp:cNvSpPr/>
      </dsp:nvSpPr>
      <dsp:spPr>
        <a:xfrm>
          <a:off x="3812482" y="26467"/>
          <a:ext cx="1519034" cy="15190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HOW to produce food – and </a:t>
          </a:r>
          <a:r>
            <a:rPr lang="en-GB" sz="1200" b="1" kern="1200"/>
            <a:t>how MUCH</a:t>
          </a:r>
          <a:endParaRPr lang="en-GB" sz="1200" b="1" kern="1200" dirty="0"/>
        </a:p>
      </dsp:txBody>
      <dsp:txXfrm>
        <a:off x="4034939" y="248924"/>
        <a:ext cx="1074120" cy="1074120"/>
      </dsp:txXfrm>
    </dsp:sp>
    <dsp:sp modelId="{6FA79EE5-B9B4-4D6B-8ED1-105ECCC1A327}">
      <dsp:nvSpPr>
        <dsp:cNvPr id="0" name=""/>
        <dsp:cNvSpPr/>
      </dsp:nvSpPr>
      <dsp:spPr>
        <a:xfrm rot="18900000">
          <a:off x="5302524" y="2117329"/>
          <a:ext cx="471802" cy="573857"/>
        </a:xfrm>
        <a:prstGeom prst="rightArrow">
          <a:avLst>
            <a:gd name="adj1" fmla="val 60000"/>
            <a:gd name="adj2" fmla="val 50000"/>
          </a:avLst>
        </a:prstGeom>
        <a:solidFill>
          <a:schemeClr val="accent2">
            <a:hueOff val="668788"/>
            <a:satOff val="-834"/>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5323252" y="2282142"/>
        <a:ext cx="330261" cy="344315"/>
      </dsp:txXfrm>
    </dsp:sp>
    <dsp:sp modelId="{8FD9033F-7AF5-443B-9D0B-182FF5A021E9}">
      <dsp:nvSpPr>
        <dsp:cNvPr id="0" name=""/>
        <dsp:cNvSpPr/>
      </dsp:nvSpPr>
      <dsp:spPr>
        <a:xfrm>
          <a:off x="5640141" y="783508"/>
          <a:ext cx="1519034" cy="1519034"/>
        </a:xfrm>
        <a:prstGeom prst="ellipse">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t>How to define FOOD </a:t>
          </a:r>
          <a:r>
            <a:rPr lang="en-GB" sz="1200" b="1" kern="1200" dirty="0"/>
            <a:t>SECURITY &amp; NUTRITION</a:t>
          </a:r>
        </a:p>
      </dsp:txBody>
      <dsp:txXfrm>
        <a:off x="5862598" y="1005965"/>
        <a:ext cx="1074120" cy="1074120"/>
      </dsp:txXfrm>
    </dsp:sp>
    <dsp:sp modelId="{A455764E-956E-4032-8AFB-8DAEBA6A378E}">
      <dsp:nvSpPr>
        <dsp:cNvPr id="0" name=""/>
        <dsp:cNvSpPr/>
      </dsp:nvSpPr>
      <dsp:spPr>
        <a:xfrm>
          <a:off x="5803301" y="3083755"/>
          <a:ext cx="403534" cy="573857"/>
        </a:xfrm>
        <a:prstGeom prst="rightArrow">
          <a:avLst>
            <a:gd name="adj1" fmla="val 60000"/>
            <a:gd name="adj2" fmla="val 50000"/>
          </a:avLst>
        </a:prstGeom>
        <a:solidFill>
          <a:schemeClr val="accent2">
            <a:hueOff val="1337577"/>
            <a:satOff val="-1668"/>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5803301" y="3198526"/>
        <a:ext cx="282474" cy="344315"/>
      </dsp:txXfrm>
    </dsp:sp>
    <dsp:sp modelId="{52013618-77BC-4E1A-A31C-0B54B4B70E8A}">
      <dsp:nvSpPr>
        <dsp:cNvPr id="0" name=""/>
        <dsp:cNvSpPr/>
      </dsp:nvSpPr>
      <dsp:spPr>
        <a:xfrm>
          <a:off x="6397182" y="2611166"/>
          <a:ext cx="1519034" cy="1519034"/>
        </a:xfrm>
        <a:prstGeom prst="ellipse">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ANIMAL ethics and welfare</a:t>
          </a:r>
        </a:p>
      </dsp:txBody>
      <dsp:txXfrm>
        <a:off x="6619639" y="2833623"/>
        <a:ext cx="1074120" cy="1074120"/>
      </dsp:txXfrm>
    </dsp:sp>
    <dsp:sp modelId="{2030A153-212C-4185-A3A0-5644C859F8A6}">
      <dsp:nvSpPr>
        <dsp:cNvPr id="0" name=""/>
        <dsp:cNvSpPr/>
      </dsp:nvSpPr>
      <dsp:spPr>
        <a:xfrm rot="2700000">
          <a:off x="5302524" y="4050181"/>
          <a:ext cx="471802" cy="573857"/>
        </a:xfrm>
        <a:prstGeom prst="rightArrow">
          <a:avLst>
            <a:gd name="adj1" fmla="val 60000"/>
            <a:gd name="adj2" fmla="val 50000"/>
          </a:avLst>
        </a:prstGeom>
        <a:solidFill>
          <a:schemeClr val="accent2">
            <a:hueOff val="2006365"/>
            <a:satOff val="-2502"/>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5323252" y="4114910"/>
        <a:ext cx="330261" cy="344315"/>
      </dsp:txXfrm>
    </dsp:sp>
    <dsp:sp modelId="{9F4A14D3-CAE9-498D-B467-DF69590FFE0C}">
      <dsp:nvSpPr>
        <dsp:cNvPr id="0" name=""/>
        <dsp:cNvSpPr/>
      </dsp:nvSpPr>
      <dsp:spPr>
        <a:xfrm>
          <a:off x="5640141" y="4438825"/>
          <a:ext cx="1519034" cy="1519034"/>
        </a:xfrm>
        <a:prstGeom prst="ellipse">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Our relationship with the ENVIRONMENT</a:t>
          </a:r>
        </a:p>
      </dsp:txBody>
      <dsp:txXfrm>
        <a:off x="5862598" y="4661282"/>
        <a:ext cx="1074120" cy="1074120"/>
      </dsp:txXfrm>
    </dsp:sp>
    <dsp:sp modelId="{4E3D6060-0B60-4F53-AB44-90FF67BD0031}">
      <dsp:nvSpPr>
        <dsp:cNvPr id="0" name=""/>
        <dsp:cNvSpPr/>
      </dsp:nvSpPr>
      <dsp:spPr>
        <a:xfrm rot="5400000">
          <a:off x="4311962" y="4403581"/>
          <a:ext cx="520075" cy="573857"/>
        </a:xfrm>
        <a:prstGeom prst="rightArrow">
          <a:avLst>
            <a:gd name="adj1" fmla="val 60000"/>
            <a:gd name="adj2" fmla="val 50000"/>
          </a:avLst>
        </a:prstGeom>
        <a:solidFill>
          <a:schemeClr val="accent2">
            <a:hueOff val="2675154"/>
            <a:satOff val="-3337"/>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389973" y="4440341"/>
        <a:ext cx="364053" cy="344315"/>
      </dsp:txXfrm>
    </dsp:sp>
    <dsp:sp modelId="{72E07380-C5D4-4468-AF04-54376E471CBC}">
      <dsp:nvSpPr>
        <dsp:cNvPr id="0" name=""/>
        <dsp:cNvSpPr/>
      </dsp:nvSpPr>
      <dsp:spPr>
        <a:xfrm>
          <a:off x="3812482" y="5195866"/>
          <a:ext cx="1519034" cy="1519034"/>
        </a:xfrm>
        <a:prstGeom prst="ellipse">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t>CONSUMPTION </a:t>
          </a:r>
          <a:r>
            <a:rPr lang="en-GB" sz="1200" b="1" kern="1200" dirty="0"/>
            <a:t>&amp; the ECONOMY</a:t>
          </a:r>
        </a:p>
      </dsp:txBody>
      <dsp:txXfrm>
        <a:off x="4034939" y="5418323"/>
        <a:ext cx="1074120" cy="1074120"/>
      </dsp:txXfrm>
    </dsp:sp>
    <dsp:sp modelId="{48E0580E-7B98-4004-9752-C817DC8E76BE}">
      <dsp:nvSpPr>
        <dsp:cNvPr id="0" name=""/>
        <dsp:cNvSpPr/>
      </dsp:nvSpPr>
      <dsp:spPr>
        <a:xfrm rot="8100000">
          <a:off x="3369672" y="4050181"/>
          <a:ext cx="471802" cy="573857"/>
        </a:xfrm>
        <a:prstGeom prst="rightArrow">
          <a:avLst>
            <a:gd name="adj1" fmla="val 60000"/>
            <a:gd name="adj2" fmla="val 50000"/>
          </a:avLst>
        </a:prstGeom>
        <a:solidFill>
          <a:schemeClr val="accent2">
            <a:hueOff val="3343942"/>
            <a:satOff val="-4171"/>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3490485" y="4114910"/>
        <a:ext cx="330261" cy="344315"/>
      </dsp:txXfrm>
    </dsp:sp>
    <dsp:sp modelId="{D411CE53-372B-41BF-AB74-F46E16D607FC}">
      <dsp:nvSpPr>
        <dsp:cNvPr id="0" name=""/>
        <dsp:cNvSpPr/>
      </dsp:nvSpPr>
      <dsp:spPr>
        <a:xfrm>
          <a:off x="1984824" y="4438825"/>
          <a:ext cx="1519034" cy="1519034"/>
        </a:xfrm>
        <a:prstGeom prst="ellipse">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t>Personal </a:t>
          </a:r>
          <a:r>
            <a:rPr lang="en-GB" sz="1200" b="1" kern="1200" dirty="0"/>
            <a:t>vs </a:t>
          </a:r>
          <a:r>
            <a:rPr lang="en-GB" sz="1200" b="1" kern="1200"/>
            <a:t>collective FREEDOM</a:t>
          </a:r>
          <a:endParaRPr lang="en-GB" sz="1200" b="1" kern="1200" dirty="0"/>
        </a:p>
      </dsp:txBody>
      <dsp:txXfrm>
        <a:off x="2207281" y="4661282"/>
        <a:ext cx="1074120" cy="1074120"/>
      </dsp:txXfrm>
    </dsp:sp>
    <dsp:sp modelId="{F565AB3C-A2A8-4FB2-A453-2D5430A9CEB8}">
      <dsp:nvSpPr>
        <dsp:cNvPr id="0" name=""/>
        <dsp:cNvSpPr/>
      </dsp:nvSpPr>
      <dsp:spPr>
        <a:xfrm rot="10800000">
          <a:off x="2937163" y="3083755"/>
          <a:ext cx="403534" cy="573857"/>
        </a:xfrm>
        <a:prstGeom prst="rightArrow">
          <a:avLst>
            <a:gd name="adj1" fmla="val 60000"/>
            <a:gd name="adj2" fmla="val 50000"/>
          </a:avLst>
        </a:prstGeom>
        <a:solidFill>
          <a:schemeClr val="accent2">
            <a:hueOff val="4012731"/>
            <a:satOff val="-5005"/>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3058223" y="3198526"/>
        <a:ext cx="282474" cy="344315"/>
      </dsp:txXfrm>
    </dsp:sp>
    <dsp:sp modelId="{07B93107-C3F9-43FF-8495-56FC3A8699E0}">
      <dsp:nvSpPr>
        <dsp:cNvPr id="0" name=""/>
        <dsp:cNvSpPr/>
      </dsp:nvSpPr>
      <dsp:spPr>
        <a:xfrm>
          <a:off x="1227783" y="2611166"/>
          <a:ext cx="1519034" cy="1519034"/>
        </a:xfrm>
        <a:prstGeom prst="ellipse">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METRICS used to assess progress</a:t>
          </a:r>
        </a:p>
      </dsp:txBody>
      <dsp:txXfrm>
        <a:off x="1450240" y="2833623"/>
        <a:ext cx="1074120" cy="1074120"/>
      </dsp:txXfrm>
    </dsp:sp>
    <dsp:sp modelId="{74FFA48A-2E2B-4DA4-8D16-03B995BF1D66}">
      <dsp:nvSpPr>
        <dsp:cNvPr id="0" name=""/>
        <dsp:cNvSpPr/>
      </dsp:nvSpPr>
      <dsp:spPr>
        <a:xfrm rot="13500000">
          <a:off x="3369672" y="2117329"/>
          <a:ext cx="471802" cy="573857"/>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490485" y="2282142"/>
        <a:ext cx="330261" cy="344315"/>
      </dsp:txXfrm>
    </dsp:sp>
    <dsp:sp modelId="{DE3267E3-EBBB-4044-A5E0-AC9BA7F51A69}">
      <dsp:nvSpPr>
        <dsp:cNvPr id="0" name=""/>
        <dsp:cNvSpPr/>
      </dsp:nvSpPr>
      <dsp:spPr>
        <a:xfrm>
          <a:off x="1984824" y="783508"/>
          <a:ext cx="1519034" cy="1519034"/>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t>The legitimacy and necessity of different TECHNOLOGIES</a:t>
          </a:r>
          <a:endParaRPr lang="en-GB" sz="1200" b="1" kern="1200" dirty="0"/>
        </a:p>
      </dsp:txBody>
      <dsp:txXfrm>
        <a:off x="2207281" y="1005965"/>
        <a:ext cx="1074120" cy="1074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CF850-8D81-442B-A161-E0E18B254A6A}">
      <dsp:nvSpPr>
        <dsp:cNvPr id="0" name=""/>
        <dsp:cNvSpPr/>
      </dsp:nvSpPr>
      <dsp:spPr>
        <a:xfrm>
          <a:off x="1038932" y="399414"/>
          <a:ext cx="4167676" cy="144737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6DFD0-37EB-46D5-8F9E-46E13ED7F453}">
      <dsp:nvSpPr>
        <dsp:cNvPr id="0" name=""/>
        <dsp:cNvSpPr/>
      </dsp:nvSpPr>
      <dsp:spPr>
        <a:xfrm>
          <a:off x="2826912" y="4024449"/>
          <a:ext cx="807689" cy="516921"/>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3FF609-C2B1-49BC-B39B-85AA84FD5E06}">
      <dsp:nvSpPr>
        <dsp:cNvPr id="0" name=""/>
        <dsp:cNvSpPr/>
      </dsp:nvSpPr>
      <dsp:spPr>
        <a:xfrm>
          <a:off x="1369336" y="4495800"/>
          <a:ext cx="3876908" cy="969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b="1" kern="1200"/>
            <a:t>Nature-technology relationship</a:t>
          </a:r>
        </a:p>
      </dsp:txBody>
      <dsp:txXfrm>
        <a:off x="1369336" y="4495800"/>
        <a:ext cx="3876908" cy="969227"/>
      </dsp:txXfrm>
    </dsp:sp>
    <dsp:sp modelId="{4D03C2A2-10D8-40E2-9E9A-2C5596799C99}">
      <dsp:nvSpPr>
        <dsp:cNvPr id="0" name=""/>
        <dsp:cNvSpPr/>
      </dsp:nvSpPr>
      <dsp:spPr>
        <a:xfrm>
          <a:off x="2655682" y="2039471"/>
          <a:ext cx="1453840" cy="145384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Agency/moral responsibility</a:t>
          </a:r>
        </a:p>
      </dsp:txBody>
      <dsp:txXfrm>
        <a:off x="2868592" y="2252381"/>
        <a:ext cx="1028020" cy="1028020"/>
      </dsp:txXfrm>
    </dsp:sp>
    <dsp:sp modelId="{43787B19-419F-491B-8DFB-54BDF66E723C}">
      <dsp:nvSpPr>
        <dsp:cNvPr id="0" name=""/>
        <dsp:cNvSpPr/>
      </dsp:nvSpPr>
      <dsp:spPr>
        <a:xfrm>
          <a:off x="1615378" y="948768"/>
          <a:ext cx="1453840" cy="1453840"/>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Space</a:t>
          </a:r>
        </a:p>
      </dsp:txBody>
      <dsp:txXfrm>
        <a:off x="1828288" y="1161678"/>
        <a:ext cx="1028020" cy="1028020"/>
      </dsp:txXfrm>
    </dsp:sp>
    <dsp:sp modelId="{ECC601DD-A6C9-4B35-9FB1-8C6C2772BE97}">
      <dsp:nvSpPr>
        <dsp:cNvPr id="0" name=""/>
        <dsp:cNvSpPr/>
      </dsp:nvSpPr>
      <dsp:spPr>
        <a:xfrm>
          <a:off x="3101526" y="597262"/>
          <a:ext cx="1453840" cy="145384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Time</a:t>
          </a:r>
        </a:p>
      </dsp:txBody>
      <dsp:txXfrm>
        <a:off x="3314436" y="810172"/>
        <a:ext cx="1028020" cy="1028020"/>
      </dsp:txXfrm>
    </dsp:sp>
    <dsp:sp modelId="{DE945826-2E83-4EA6-8EE7-517530867228}">
      <dsp:nvSpPr>
        <dsp:cNvPr id="0" name=""/>
        <dsp:cNvSpPr/>
      </dsp:nvSpPr>
      <dsp:spPr>
        <a:xfrm>
          <a:off x="955929" y="314232"/>
          <a:ext cx="4523059" cy="3618447"/>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0.75807</cdr:x>
      <cdr:y>0.07186</cdr:y>
    </cdr:from>
    <cdr:to>
      <cdr:x>1</cdr:x>
      <cdr:y>0.39308</cdr:y>
    </cdr:to>
    <cdr:sp macro="" textlink="">
      <cdr:nvSpPr>
        <cdr:cNvPr id="2" name="TextBox 1"/>
        <cdr:cNvSpPr txBox="1"/>
      </cdr:nvSpPr>
      <cdr:spPr>
        <a:xfrm xmlns:a="http://schemas.openxmlformats.org/drawingml/2006/main">
          <a:off x="6715196" y="395302"/>
          <a:ext cx="2143084" cy="176690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GB" sz="2800">
              <a:solidFill>
                <a:schemeClr val="tx2"/>
              </a:solidFill>
            </a:rPr>
            <a:t>Food ~ 19% UK GHG emissions</a:t>
          </a:r>
          <a:r>
            <a:rPr lang="en-GB" sz="2400">
              <a:solidFill>
                <a:schemeClr val="tx2"/>
              </a:solidFill>
            </a:rPr>
            <a:t>  </a:t>
          </a:r>
        </a:p>
      </cdr:txBody>
    </cdr:sp>
  </cdr:relSizeAnchor>
  <cdr:relSizeAnchor xmlns:cdr="http://schemas.openxmlformats.org/drawingml/2006/chartDrawing">
    <cdr:from>
      <cdr:x>0</cdr:x>
      <cdr:y>0.48052</cdr:y>
    </cdr:from>
    <cdr:to>
      <cdr:x>0.37097</cdr:x>
      <cdr:y>0.79221</cdr:y>
    </cdr:to>
    <cdr:sp macro="" textlink="">
      <cdr:nvSpPr>
        <cdr:cNvPr id="3" name="Oval 2"/>
        <cdr:cNvSpPr/>
      </cdr:nvSpPr>
      <cdr:spPr>
        <a:xfrm xmlns:a="http://schemas.openxmlformats.org/drawingml/2006/main">
          <a:off x="-285720" y="2643206"/>
          <a:ext cx="3286148" cy="1714512"/>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F8EFD-49F8-4E0D-8BC7-7AC6D30978B1}" type="datetimeFigureOut">
              <a:rPr lang="en-GB" smtClean="0"/>
              <a:t>25/10/2016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D0683-A39C-480B-9548-EA67FBAF17FA}" type="slidenum">
              <a:rPr lang="en-GB" smtClean="0"/>
              <a:t>‹#›</a:t>
            </a:fld>
            <a:endParaRPr lang="en-GB" dirty="0"/>
          </a:p>
        </p:txBody>
      </p:sp>
    </p:spTree>
    <p:extLst>
      <p:ext uri="{BB962C8B-B14F-4D97-AF65-F5344CB8AC3E}">
        <p14:creationId xmlns:p14="http://schemas.microsoft.com/office/powerpoint/2010/main" val="190156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E48199-07CA-4B51-B72E-DAAFE3FA73A4}" type="slidenum">
              <a:rPr lang="en-GB" altLang="en-US" smtClean="0">
                <a:latin typeface="Arial" charset="0"/>
              </a:rPr>
              <a:pPr eaLnBrk="1" hangingPunct="1">
                <a:spcBef>
                  <a:spcPct val="0"/>
                </a:spcBef>
              </a:pPr>
              <a:t>2</a:t>
            </a:fld>
            <a:endParaRPr lang="en-GB" altLang="en-US" dirty="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Source: Garnett T (unpublished)</a:t>
            </a:r>
          </a:p>
          <a:p>
            <a:pPr eaLnBrk="1" hangingPunct="1"/>
            <a:endParaRPr lang="en-GB" altLang="en-US" dirty="0"/>
          </a:p>
          <a:p>
            <a:pPr eaLnBrk="1" hangingPunct="1"/>
            <a:r>
              <a:rPr lang="en-GB" altLang="en-US" dirty="0"/>
              <a:t>Our food consumption patterns</a:t>
            </a:r>
            <a:r>
              <a:rPr lang="en-GB" altLang="en-US" baseline="0" dirty="0"/>
              <a:t> are influenced by many factors. Key factors include price, availability, knowledge, social norms, industry marketing and regulation. </a:t>
            </a:r>
            <a:r>
              <a:rPr lang="en-US" sz="1200" kern="1200" dirty="0">
                <a:solidFill>
                  <a:schemeClr val="tx1"/>
                </a:solidFill>
                <a:latin typeface="+mn-lt"/>
                <a:ea typeface="+mn-ea"/>
                <a:cs typeface="+mn-cs"/>
              </a:rPr>
              <a:t>Garnett T (2014). Changing consumption: How can we change the way we eat? A discussion paper. Food Climate Research Network, University of Oxford</a:t>
            </a:r>
            <a:endParaRPr lang="en-GB" altLang="en-US" baseline="0" dirty="0"/>
          </a:p>
          <a:p>
            <a:pPr eaLnBrk="1" hangingPunct="1"/>
            <a:endParaRPr lang="en-GB"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a:t>Thus our choices are influenced by affordability, availability, social norms, marketing and other information sources.</a:t>
            </a:r>
          </a:p>
          <a:p>
            <a:pPr eaLnBrk="1" hangingPunct="1"/>
            <a:endParaRPr lang="en-GB" altLang="en-US" baseline="0" dirty="0"/>
          </a:p>
          <a:p>
            <a:pPr eaLnBrk="1" hangingPunct="1"/>
            <a:r>
              <a:rPr lang="en-GB" altLang="en-US" baseline="0" dirty="0"/>
              <a:t>Other influences on our eating patterns include the habitual and ritual nature of many consumption practices, religious beliefs and taboos, the pleasure we gain from food or particular types of food, or settings in which they are consumed, and many other factors. </a:t>
            </a:r>
          </a:p>
          <a:p>
            <a:pPr eaLnBrk="1" hangingPunct="1"/>
            <a:endParaRPr lang="en-GB" altLang="en-US" baseline="0" dirty="0"/>
          </a:p>
          <a:p>
            <a:pPr eaLnBrk="1" hangingPunct="1"/>
            <a:r>
              <a:rPr lang="en-GB" altLang="en-US" baseline="0" dirty="0"/>
              <a:t>As an overarching point, we live in a highly consumerist society – food is just one part of this.. Approaches to understanding and shaping our eating patterns need to take account of these wider societal influences, structures and norms. For example, rebound effects could occur when, for example, someone makes a sustainable food choice but feels they have “done their bit” and subsequently acts in an unsustainable way in other aspects of their life.</a:t>
            </a:r>
          </a:p>
          <a:p>
            <a:pPr eaLnBrk="1" hangingPunct="1"/>
            <a:endParaRPr lang="en-GB" altLang="en-US" baseline="0" dirty="0"/>
          </a:p>
          <a:p>
            <a:pPr eaLnBrk="1" hangingPunct="1"/>
            <a:r>
              <a:rPr lang="en-GB" altLang="en-US" baseline="0" dirty="0"/>
              <a:t>Leakages can occur whereby, for example, reduced consumption of meat within a country leads to increase exports of meat – in other words, consumption goes down, but production stays the same. The production-consumption relationship is complex and a full understanding of how they impact each other, beyond simple supply and demand, and across different consumption-production categories (food and non food) is lacking.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3E26A9-3900-45C0-AD6B-657E9836115D}" type="slidenum">
              <a:rPr lang="en-GB" altLang="en-US" smtClean="0"/>
              <a:pPr eaLnBrk="1" hangingPunct="1"/>
              <a:t>11</a:t>
            </a:fld>
            <a:endParaRPr lang="en-GB" alt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1D0683-A39C-480B-9548-EA67FBAF17FA}" type="slidenum">
              <a:rPr lang="en-GB" smtClean="0"/>
              <a:t>19</a:t>
            </a:fld>
            <a:endParaRPr lang="en-GB" dirty="0"/>
          </a:p>
        </p:txBody>
      </p:sp>
    </p:spTree>
    <p:extLst>
      <p:ext uri="{BB962C8B-B14F-4D97-AF65-F5344CB8AC3E}">
        <p14:creationId xmlns:p14="http://schemas.microsoft.com/office/powerpoint/2010/main" val="160732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Art meat – 3D</a:t>
            </a:r>
            <a:r>
              <a:rPr lang="en-GB" baseline="0"/>
              <a:t> printing, synthetic biology, insects, artisanal, open source design – or corporate vats - transhumanism</a:t>
            </a:r>
          </a:p>
          <a:p>
            <a:endParaRPr lang="en-GB" baseline="0"/>
          </a:p>
          <a:p>
            <a:r>
              <a:rPr lang="en-GB" baseline="0"/>
              <a:t>Intensive poultry – breeding for no pain, food processing technologies, taste reformulations – big pharma, big agri-food,</a:t>
            </a:r>
          </a:p>
          <a:p>
            <a:endParaRPr lang="en-GB" baseline="0"/>
          </a:p>
          <a:p>
            <a:r>
              <a:rPr lang="en-GB" baseline="0"/>
              <a:t>Uplands – back to the land, anti science</a:t>
            </a:r>
          </a:p>
          <a:p>
            <a:endParaRPr lang="en-GB" baseline="0"/>
          </a:p>
          <a:p>
            <a:r>
              <a:rPr lang="en-GB" baseline="0"/>
              <a:t>Veg – hydroponics, GM? Fortification, open source design </a:t>
            </a:r>
            <a:endParaRPr lang="en-GB"/>
          </a:p>
        </p:txBody>
      </p:sp>
      <p:sp>
        <p:nvSpPr>
          <p:cNvPr id="4" name="Slide Number Placeholder 3"/>
          <p:cNvSpPr>
            <a:spLocks noGrp="1"/>
          </p:cNvSpPr>
          <p:nvPr>
            <p:ph type="sldNum" sz="quarter" idx="10"/>
          </p:nvPr>
        </p:nvSpPr>
        <p:spPr/>
        <p:txBody>
          <a:bodyPr/>
          <a:lstStyle/>
          <a:p>
            <a:fld id="{C91D0683-A39C-480B-9548-EA67FBAF17FA}" type="slidenum">
              <a:rPr lang="en-GB" smtClean="0"/>
              <a:t>20</a:t>
            </a:fld>
            <a:endParaRPr lang="en-GB" dirty="0"/>
          </a:p>
        </p:txBody>
      </p:sp>
    </p:spTree>
    <p:extLst>
      <p:ext uri="{BB962C8B-B14F-4D97-AF65-F5344CB8AC3E}">
        <p14:creationId xmlns:p14="http://schemas.microsoft.com/office/powerpoint/2010/main" val="117276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tx2">
                    <a:lumMod val="50000"/>
                  </a:schemeClr>
                </a:solidFill>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BA5DFD4-3C68-4C93-8881-90414AE01214}" type="datetime1">
              <a:rPr lang="en-US" smtClean="0">
                <a:solidFill>
                  <a:prstClr val="black">
                    <a:tint val="75000"/>
                  </a:prstClr>
                </a:solidFill>
              </a:rPr>
              <a:t>10/25/2016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D1F705D-BCA0-4529-AFE7-2F55260CBB75}" type="slidenum">
              <a:rPr lang="en-GB"/>
              <a:pPr>
                <a:defRPr/>
              </a:pPr>
              <a:t>‹#›</a:t>
            </a:fld>
            <a:endParaRPr lang="en-GB" dirty="0"/>
          </a:p>
        </p:txBody>
      </p:sp>
    </p:spTree>
    <p:extLst>
      <p:ext uri="{BB962C8B-B14F-4D97-AF65-F5344CB8AC3E}">
        <p14:creationId xmlns:p14="http://schemas.microsoft.com/office/powerpoint/2010/main" val="2664185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8D48DB2-D4F6-4480-A431-3D49886A7EEA}" type="datetime1">
              <a:rPr lang="en-US" smtClean="0">
                <a:solidFill>
                  <a:prstClr val="black">
                    <a:tint val="75000"/>
                  </a:prstClr>
                </a:solidFill>
              </a:rPr>
              <a:t>10/25/2016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0EEA8E-4C3C-4993-90E8-6D2AF19396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1007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0A0CB88-3209-4B5A-A09C-A0C8ADF6C14E}" type="datetime1">
              <a:rPr lang="en-US" smtClean="0">
                <a:solidFill>
                  <a:prstClr val="black">
                    <a:tint val="75000"/>
                  </a:prstClr>
                </a:solidFill>
              </a:rPr>
              <a:t>10/25/2016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8DAE50-42A6-4354-80B0-89F5FB4383E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9845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4ABA275-E66B-4050-B07E-645F3CBD7CA4}"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3E05A10-3F91-4B91-829E-1A45A949D233}" type="slidenum">
              <a:rPr lang="en-GB"/>
              <a:pPr>
                <a:defRPr/>
              </a:pPr>
              <a:t>‹#›</a:t>
            </a:fld>
            <a:endParaRPr lang="en-GB" dirty="0"/>
          </a:p>
        </p:txBody>
      </p:sp>
    </p:spTree>
    <p:extLst>
      <p:ext uri="{BB962C8B-B14F-4D97-AF65-F5344CB8AC3E}">
        <p14:creationId xmlns:p14="http://schemas.microsoft.com/office/powerpoint/2010/main" val="276395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baseline="0">
                <a:solidFill>
                  <a:schemeClr val="accent1"/>
                </a:solidFill>
              </a:defRPr>
            </a:lvl1pPr>
            <a:lvl2pPr>
              <a:defRPr>
                <a:solidFill>
                  <a:schemeClr val="tx2">
                    <a:lumMod val="75000"/>
                  </a:schemeClr>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02B722D-1F69-4A93-885D-B750641B6CF6}"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2A3309-6541-4C0A-AB67-920AADB576D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12053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7B0330-626D-40C1-A614-9EBEC4C28A32}"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A2E3EF-4C26-4375-BAE6-85BC8D3016F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82700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78B0966E-CBAA-41EC-97E5-626AAF172A86}"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B20EB4-20C9-4305-A664-FBA98734E9D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7495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5E02D09-A9ED-4ADE-AC5B-CEEC592A5807}"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42156DC-CA56-4D75-ABE3-FF11B64BD52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40823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C39F289-C98E-4258-A94A-792F544D1008}"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53BCE82-6F60-4055-B335-405A352F788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84776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CFCFDE-5B2F-4898-9B8C-ECB41BC5D404}"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AB07F96-4E39-4692-BF32-BE9A0FAEE71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1972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191926-BB2F-428F-872E-72D551A4B566}"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46EED3-C113-442F-99FF-1BCCFC451E4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9302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baseline="0">
                <a:solidFill>
                  <a:schemeClr val="accent1"/>
                </a:solidFill>
              </a:defRPr>
            </a:lvl1pPr>
            <a:lvl2pPr>
              <a:defRPr>
                <a:solidFill>
                  <a:schemeClr val="tx2">
                    <a:lumMod val="75000"/>
                  </a:schemeClr>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9614629-3BB6-451B-AA30-C5D771D6330A}" type="datetime1">
              <a:rPr lang="en-US" smtClean="0">
                <a:solidFill>
                  <a:prstClr val="black">
                    <a:tint val="75000"/>
                  </a:prstClr>
                </a:solidFill>
              </a:rPr>
              <a:t>10/25/2016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1AD002-4938-4015-97FA-9DCCB1A904E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42508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27A302-BFF3-4537-BAC2-714716105426}"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0E5C11E-259D-461D-8156-5FF8D8CDB7B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6868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98E7A7-CEA5-45B7-A68A-040A441006D7}"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B17D97-6584-4139-871C-BBA033DC54D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5627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2A91309-C81C-425C-9B0F-B0989EAB9038}"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74F6F6-4D5E-402B-AE63-967D98BB5F1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0610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2AC1387-6F37-445D-A8A6-AFE4D844132D}" type="datetime1">
              <a:rPr lang="en-US" smtClean="0">
                <a:solidFill>
                  <a:prstClr val="black">
                    <a:tint val="75000"/>
                  </a:prstClr>
                </a:solidFill>
              </a:rPr>
              <a:t>10/25/2016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A314CA-9E99-4495-9096-BEF93F616F9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8167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FC3E6E8-C9DB-4DA3-86C9-E5F28A3414C3}" type="datetime1">
              <a:rPr lang="en-US" smtClean="0">
                <a:solidFill>
                  <a:prstClr val="black">
                    <a:tint val="75000"/>
                  </a:prstClr>
                </a:solidFill>
              </a:rPr>
              <a:t>10/25/2016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9FBBAB-730E-42BA-87BD-151A877B7CE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9612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D65E21E-0DFE-447B-B511-7CB61CF6BA25}" type="datetime1">
              <a:rPr lang="en-US" smtClean="0">
                <a:solidFill>
                  <a:prstClr val="black">
                    <a:tint val="75000"/>
                  </a:prstClr>
                </a:solidFill>
              </a:rPr>
              <a:t>10/25/2016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DFCB998-8A15-46B1-BBDC-999E0F3CBE4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8138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E0A8AC4-D8F5-4BE0-8C81-E511FF33AB9A}" type="datetime1">
              <a:rPr lang="en-US" smtClean="0">
                <a:solidFill>
                  <a:prstClr val="black">
                    <a:tint val="75000"/>
                  </a:prstClr>
                </a:solidFill>
              </a:rPr>
              <a:t>10/25/2016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DD061C0-2450-4982-A773-1D870B1896D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84095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8EFA1C-5777-4463-9122-A2CB73038863}" type="datetime1">
              <a:rPr lang="en-US" smtClean="0">
                <a:solidFill>
                  <a:prstClr val="black">
                    <a:tint val="75000"/>
                  </a:prstClr>
                </a:solidFill>
              </a:rPr>
              <a:t>10/25/2016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B0D1FA1-B934-47F2-A4FF-B40A388C1FB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1728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63918A-82CD-4645-9A83-AD0E2C741D61}" type="datetime1">
              <a:rPr lang="en-US" smtClean="0">
                <a:solidFill>
                  <a:prstClr val="black">
                    <a:tint val="75000"/>
                  </a:prstClr>
                </a:solidFill>
              </a:rPr>
              <a:t>10/25/2016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D6DEE-DAA2-4A16-BE6D-076CF9D967E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4092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F2867B-36A0-4976-8A78-5A48C32D2EB4}" type="datetime1">
              <a:rPr lang="en-US" smtClean="0">
                <a:solidFill>
                  <a:prstClr val="black">
                    <a:tint val="75000"/>
                  </a:prstClr>
                </a:solidFill>
              </a:rPr>
              <a:t>10/25/2016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051A71-E9F6-420C-B0C8-6050096F3C6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368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A9ACD5-8149-4C5B-AB5B-F9F83A57846A}" type="datetime1">
              <a:rPr lang="en-US" smtClean="0">
                <a:solidFill>
                  <a:prstClr val="black">
                    <a:tint val="75000"/>
                  </a:prstClr>
                </a:solidFill>
              </a:rPr>
              <a:t>10/25/2016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6FD19EE-F425-4D08-95D1-C09D9A394E7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98344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alibri" pitchFamily="34" charset="0"/>
        </a:defRPr>
      </a:lvl2pPr>
      <a:lvl3pPr algn="ctr" rtl="0" eaLnBrk="1" fontAlgn="base" hangingPunct="1">
        <a:spcBef>
          <a:spcPct val="0"/>
        </a:spcBef>
        <a:spcAft>
          <a:spcPct val="0"/>
        </a:spcAft>
        <a:defRPr sz="4400">
          <a:solidFill>
            <a:schemeClr val="tx2"/>
          </a:solidFill>
          <a:latin typeface="Calibri" pitchFamily="34" charset="0"/>
        </a:defRPr>
      </a:lvl3pPr>
      <a:lvl4pPr algn="ctr" rtl="0" eaLnBrk="1" fontAlgn="base" hangingPunct="1">
        <a:spcBef>
          <a:spcPct val="0"/>
        </a:spcBef>
        <a:spcAft>
          <a:spcPct val="0"/>
        </a:spcAft>
        <a:defRPr sz="4400">
          <a:solidFill>
            <a:schemeClr val="tx2"/>
          </a:solidFill>
          <a:latin typeface="Calibri" pitchFamily="34" charset="0"/>
        </a:defRPr>
      </a:lvl4pPr>
      <a:lvl5pPr algn="ctr" rtl="0" eaLnBrk="1" fontAlgn="base" hangingPunct="1">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accent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1F7D48-1B87-46ED-9C13-B990CD059C13}" type="datetimeFigureOut">
              <a:rPr lang="en-US">
                <a:solidFill>
                  <a:prstClr val="black">
                    <a:tint val="75000"/>
                  </a:prstClr>
                </a:solidFill>
              </a:rPr>
              <a:pPr>
                <a:defRPr/>
              </a:pPr>
              <a:t>10/25/2016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F775EA-45EF-4115-90BE-B795A41746E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563917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accen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fcrn.org.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farmbot.i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google.co.uk/url?sa=i&amp;source=imgres&amp;cd=&amp;cad=rja&amp;uact=8&amp;ved=0CAkQjRwwAGoVChMIxu3R47rQyAIVyHEUCh3gfQoT&amp;url=http://www.hybridheatingsystems.co.uk/why-air-source-is-now-the-go-to-source-for-renewable-heating-on-poultry-farms/&amp;psig=AFQjCNFrfxov9IoC-PBAPcSSykmnYFvwrQ&amp;ust=1445410213019934" TargetMode="External"/><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hyperlink" Target="http://www.google.co.uk/url?sa=i&amp;rct=j&amp;q=&amp;esrc=s&amp;source=images&amp;cd=&amp;cad=rja&amp;uact=8&amp;ved=0ahUKEwjXk8yrpsnJAhWKHxoKHUG3DPwQjRwIBw&amp;url=http://www.theguardian.com/commentisfree/2013/aug/05/worlds-first-cruelty-free-hamburger&amp;psig=AFQjCNGk_XBCo8pDeQREj_gD1Droc9YE9Q&amp;ust=1449562239577822" TargetMode="Externa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gres&amp;cd=&amp;cad=rja&amp;uact=8&amp;ved=0ahUKEwiL2L2j4b3MAhUDPRQKHQu3CXAQjRwIBw&amp;url=http://www.zamyatin.co.uk/picturedevice/TYTN%2BII/&amp;psig=AFQjCNF_OXZ2eQ52AnTvKWNpoKdj_Bfo-w&amp;ust=1462359897907877"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amp;esrc=s&amp;source=images&amp;cd=&amp;cad=rja&amp;uact=8&amp;ved=0ahUKEwjI5ZmEosDMAhXkJMAKHT_VCJMQjRwIBw&amp;url=http://www.thedrum.com/news/2016/04/26/e-cigarette-brands-free-reign-advertising-sparks-huge-uptake-among-high-school&amp;bvm=bv.121099550,d.ZGg&amp;psig=AFQjCNEnC82TwFyVyPkPGME6ygw1HMlp1Q&amp;ust=1462445923873599"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www.foodbytes.org.uk/" TargetMode="External"/><Relationship Id="rId2" Type="http://schemas.openxmlformats.org/officeDocument/2006/relationships/hyperlink" Target="http://www.fcrn.org.u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76872"/>
            <a:ext cx="7772400" cy="1512168"/>
          </a:xfrm>
        </p:spPr>
        <p:txBody>
          <a:bodyPr/>
          <a:lstStyle/>
          <a:p>
            <a:r>
              <a:rPr lang="en-GB" sz="3600" b="1">
                <a:solidFill>
                  <a:srgbClr val="002060"/>
                </a:solidFill>
              </a:rPr>
              <a:t>Is feeding people easy?</a:t>
            </a:r>
            <a:endParaRPr lang="en-GB" sz="3600" b="1" dirty="0">
              <a:solidFill>
                <a:srgbClr val="002060"/>
              </a:solidFill>
            </a:endParaRPr>
          </a:p>
        </p:txBody>
      </p:sp>
      <p:sp>
        <p:nvSpPr>
          <p:cNvPr id="6" name="Rectangle 3"/>
          <p:cNvSpPr>
            <a:spLocks noGrp="1" noChangeArrowheads="1"/>
          </p:cNvSpPr>
          <p:nvPr>
            <p:ph type="subTitle" idx="1"/>
          </p:nvPr>
        </p:nvSpPr>
        <p:spPr>
          <a:xfrm>
            <a:off x="1043608" y="4581128"/>
            <a:ext cx="6984776" cy="1752600"/>
          </a:xfrm>
        </p:spPr>
        <p:txBody>
          <a:bodyPr>
            <a:normAutofit lnSpcReduction="10000"/>
          </a:bodyPr>
          <a:lstStyle/>
          <a:p>
            <a:pPr eaLnBrk="1" hangingPunct="1"/>
            <a:r>
              <a:rPr lang="en-GB" sz="2400" b="1" dirty="0">
                <a:solidFill>
                  <a:schemeClr val="accent1"/>
                </a:solidFill>
              </a:rPr>
              <a:t>Tara Garnett </a:t>
            </a:r>
          </a:p>
          <a:p>
            <a:pPr eaLnBrk="1" hangingPunct="1"/>
            <a:r>
              <a:rPr lang="en-GB" sz="2400" dirty="0">
                <a:solidFill>
                  <a:schemeClr val="accent1"/>
                </a:solidFill>
              </a:rPr>
              <a:t>Food Climate </a:t>
            </a:r>
            <a:r>
              <a:rPr lang="en-GB" sz="2400">
                <a:solidFill>
                  <a:schemeClr val="accent1"/>
                </a:solidFill>
              </a:rPr>
              <a:t>Research Network – University of Oxford</a:t>
            </a:r>
            <a:endParaRPr lang="en-GB" sz="2400" dirty="0">
              <a:solidFill>
                <a:schemeClr val="accent1"/>
              </a:solidFill>
            </a:endParaRPr>
          </a:p>
          <a:p>
            <a:pPr eaLnBrk="1" hangingPunct="1"/>
            <a:r>
              <a:rPr lang="en-GB" sz="2400" dirty="0">
                <a:solidFill>
                  <a:schemeClr val="accent1"/>
                </a:solidFill>
                <a:hlinkClick r:id="rId2"/>
              </a:rPr>
              <a:t>www.fcrn.org.uk</a:t>
            </a:r>
            <a:r>
              <a:rPr lang="en-GB" sz="2400" dirty="0">
                <a:solidFill>
                  <a:schemeClr val="accent1"/>
                </a:solidFill>
              </a:rPr>
              <a:t> </a:t>
            </a:r>
          </a:p>
          <a:p>
            <a:pPr eaLnBrk="1" hangingPunct="1"/>
            <a:r>
              <a:rPr lang="en-GB" sz="2400">
                <a:solidFill>
                  <a:srgbClr val="002060"/>
                </a:solidFill>
              </a:rPr>
              <a:t>3 September 2016</a:t>
            </a:r>
            <a:endParaRPr lang="en-GB" sz="2400" dirty="0">
              <a:solidFill>
                <a:srgbClr val="002060"/>
              </a:solidFill>
            </a:endParaRPr>
          </a:p>
          <a:p>
            <a:pPr eaLnBrk="1" hangingPunct="1"/>
            <a:endParaRPr lang="en-GB" sz="2400" i="1" dirty="0">
              <a:solidFill>
                <a:srgbClr val="FFCC00"/>
              </a:solidFill>
            </a:endParaRPr>
          </a:p>
        </p:txBody>
      </p:sp>
      <p:pic>
        <p:nvPicPr>
          <p:cNvPr id="7" name="Picture 4" descr="C:\Users\Tara Garnett\AppData\Local\Microsoft\Windows\Temporary Internet Files\Content.Outlook\BWCK9YG1\OxfordMartin_sq_cmyk Conver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94592"/>
            <a:ext cx="1584176" cy="1680837"/>
          </a:xfrm>
          <a:prstGeom prst="rect">
            <a:avLst/>
          </a:prstGeom>
          <a:noFill/>
          <a:extLst>
            <a:ext uri="{909E8E84-426E-40DD-AFC4-6F175D3DCCD1}">
              <a14:hiddenFill xmlns:a14="http://schemas.microsoft.com/office/drawing/2010/main">
                <a:solidFill>
                  <a:srgbClr val="FFFFFF"/>
                </a:solidFill>
              </a14:hiddenFill>
            </a:ext>
          </a:extLst>
        </p:spPr>
      </p:pic>
      <p:pic>
        <p:nvPicPr>
          <p:cNvPr id="9" name="Shape 91"/>
          <p:cNvPicPr preferRelativeResize="0"/>
          <p:nvPr/>
        </p:nvPicPr>
        <p:blipFill rotWithShape="1">
          <a:blip r:embed="rId4">
            <a:alphaModFix/>
          </a:blip>
          <a:srcRect/>
          <a:stretch/>
        </p:blipFill>
        <p:spPr>
          <a:xfrm>
            <a:off x="4038600" y="284590"/>
            <a:ext cx="4565316" cy="1370965"/>
          </a:xfrm>
          <a:prstGeom prst="rect">
            <a:avLst/>
          </a:prstGeom>
          <a:noFill/>
          <a:ln>
            <a:noFill/>
          </a:ln>
        </p:spPr>
      </p:pic>
      <p:sp>
        <p:nvSpPr>
          <p:cNvPr id="2" name="Slide Number Placeholder 1"/>
          <p:cNvSpPr>
            <a:spLocks noGrp="1"/>
          </p:cNvSpPr>
          <p:nvPr>
            <p:ph type="sldNum" sz="quarter" idx="12"/>
          </p:nvPr>
        </p:nvSpPr>
        <p:spPr/>
        <p:txBody>
          <a:bodyPr/>
          <a:lstStyle/>
          <a:p>
            <a:pPr>
              <a:defRPr/>
            </a:pPr>
            <a:fld id="{7D1F705D-BCA0-4529-AFE7-2F55260CBB75}" type="slidenum">
              <a:rPr lang="en-GB" smtClean="0"/>
              <a:pPr>
                <a:defRPr/>
              </a:pPr>
              <a:t>1</a:t>
            </a:fld>
            <a:endParaRPr lang="en-GB" dirty="0"/>
          </a:p>
        </p:txBody>
      </p:sp>
    </p:spTree>
    <p:extLst>
      <p:ext uri="{BB962C8B-B14F-4D97-AF65-F5344CB8AC3E}">
        <p14:creationId xmlns:p14="http://schemas.microsoft.com/office/powerpoint/2010/main" val="426395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GB" altLang="en-US"/>
              <a:t>LCA &amp; time, space, agency</a:t>
            </a:r>
          </a:p>
        </p:txBody>
      </p:sp>
      <p:sp>
        <p:nvSpPr>
          <p:cNvPr id="3" name="Content Placeholder 2"/>
          <p:cNvSpPr>
            <a:spLocks noGrp="1"/>
          </p:cNvSpPr>
          <p:nvPr>
            <p:ph idx="1"/>
          </p:nvPr>
        </p:nvSpPr>
        <p:spPr>
          <a:xfrm>
            <a:off x="0" y="990601"/>
            <a:ext cx="9144000" cy="5867400"/>
          </a:xfrm>
        </p:spPr>
        <p:txBody>
          <a:bodyPr/>
          <a:lstStyle/>
          <a:p>
            <a:pPr>
              <a:defRPr/>
            </a:pPr>
            <a:r>
              <a:rPr lang="en-GB" sz="2800">
                <a:solidFill>
                  <a:srgbClr val="002060"/>
                </a:solidFill>
              </a:rPr>
              <a:t>Time</a:t>
            </a:r>
            <a:r>
              <a:rPr lang="en-GB" sz="2800"/>
              <a:t>: </a:t>
            </a:r>
            <a:r>
              <a:rPr lang="en-GB" sz="2800" err="1"/>
              <a:t>atemporal</a:t>
            </a:r>
            <a:r>
              <a:rPr lang="en-GB" sz="2800"/>
              <a:t>, snapshot approach – future trends not considered. </a:t>
            </a:r>
            <a:r>
              <a:rPr lang="en-GB" sz="2800" b="1">
                <a:solidFill>
                  <a:schemeClr val="tx2"/>
                </a:solidFill>
              </a:rPr>
              <a:t>Present simple</a:t>
            </a:r>
          </a:p>
          <a:p>
            <a:pPr>
              <a:defRPr/>
            </a:pPr>
            <a:r>
              <a:rPr lang="en-GB" sz="2800">
                <a:solidFill>
                  <a:srgbClr val="002060"/>
                </a:solidFill>
              </a:rPr>
              <a:t>Space</a:t>
            </a:r>
            <a:r>
              <a:rPr lang="en-GB" sz="2800"/>
              <a:t>: Map, not a picture; no geographical memory or sense of spatial identity. Ecological comparative advantage </a:t>
            </a:r>
            <a:r>
              <a:rPr lang="en-GB" sz="2800">
                <a:solidFill>
                  <a:srgbClr val="002060"/>
                </a:solidFill>
              </a:rPr>
              <a:t>Agency</a:t>
            </a:r>
            <a:r>
              <a:rPr lang="en-GB" sz="2800"/>
              <a:t>: Silent on power structures, cultural identify/ownership; implicitly ‘invisible hand’ employment  ‘efficiency’  </a:t>
            </a:r>
          </a:p>
          <a:p>
            <a:pPr lvl="1">
              <a:defRPr/>
            </a:pPr>
            <a:r>
              <a:rPr lang="en-GB" sz="2400"/>
              <a:t>Good question: why value local people’s employment more than foreigners?</a:t>
            </a:r>
          </a:p>
          <a:p>
            <a:pPr>
              <a:defRPr/>
            </a:pPr>
            <a:r>
              <a:rPr lang="en-GB" sz="2800"/>
              <a:t>Classical economics</a:t>
            </a:r>
          </a:p>
          <a:p>
            <a:pPr>
              <a:defRPr/>
            </a:pPr>
            <a:r>
              <a:rPr lang="en-GB" sz="2800">
                <a:solidFill>
                  <a:srgbClr val="002060"/>
                </a:solidFill>
              </a:rPr>
              <a:t>Way forward: efficiency, clean tech</a:t>
            </a:r>
          </a:p>
          <a:p>
            <a:pPr>
              <a:defRPr/>
            </a:pPr>
            <a:endParaRPr lang="en-GB"/>
          </a:p>
          <a:p>
            <a:pPr>
              <a:defRPr/>
            </a:pPr>
            <a:endParaRPr lang="en-GB"/>
          </a:p>
        </p:txBody>
      </p:sp>
    </p:spTree>
    <p:extLst>
      <p:ext uri="{BB962C8B-B14F-4D97-AF65-F5344CB8AC3E}">
        <p14:creationId xmlns:p14="http://schemas.microsoft.com/office/powerpoint/2010/main" val="165823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z="4000"/>
              <a:t>LCA +: A bit more critical..</a:t>
            </a:r>
          </a:p>
        </p:txBody>
      </p:sp>
      <p:sp>
        <p:nvSpPr>
          <p:cNvPr id="32771" name="Rectangle 3"/>
          <p:cNvSpPr>
            <a:spLocks noGrp="1" noChangeArrowheads="1"/>
          </p:cNvSpPr>
          <p:nvPr>
            <p:ph type="body" idx="1"/>
          </p:nvPr>
        </p:nvSpPr>
        <p:spPr>
          <a:xfrm>
            <a:off x="457200" y="2438401"/>
            <a:ext cx="8229600" cy="1905000"/>
          </a:xfrm>
        </p:spPr>
        <p:txBody>
          <a:bodyPr/>
          <a:lstStyle/>
          <a:p>
            <a:pPr marL="0" indent="0" algn="ctr" eaLnBrk="1" hangingPunct="1">
              <a:lnSpc>
                <a:spcPct val="80000"/>
              </a:lnSpc>
              <a:buNone/>
              <a:defRPr/>
            </a:pPr>
            <a:r>
              <a:rPr lang="en-GB" sz="2800">
                <a:solidFill>
                  <a:schemeClr val="accent1"/>
                </a:solidFill>
              </a:rPr>
              <a:t>Transport part of nexus of inter-influencing, energy using technologies (e.g. </a:t>
            </a:r>
            <a:r>
              <a:rPr lang="en-GB" sz="2800">
                <a:solidFill>
                  <a:schemeClr val="tx2"/>
                </a:solidFill>
              </a:rPr>
              <a:t>refrigeration, packaging, manufacturing,  ICT, mining etc)</a:t>
            </a:r>
            <a:endParaRPr lang="en-GB" sz="2800">
              <a:solidFill>
                <a:schemeClr val="accent1"/>
              </a:solidFill>
            </a:endParaRPr>
          </a:p>
          <a:p>
            <a:pPr eaLnBrk="1" hangingPunct="1">
              <a:lnSpc>
                <a:spcPct val="80000"/>
              </a:lnSpc>
              <a:defRPr/>
            </a:pPr>
            <a:endParaRPr lang="en-GB" sz="2800">
              <a:solidFill>
                <a:schemeClr val="accent1"/>
              </a:solidFill>
            </a:endParaRPr>
          </a:p>
          <a:p>
            <a:pPr eaLnBrk="1" hangingPunct="1">
              <a:lnSpc>
                <a:spcPct val="80000"/>
              </a:lnSpc>
              <a:defRPr/>
            </a:pPr>
            <a:endParaRPr lang="en-GB" sz="2800"/>
          </a:p>
        </p:txBody>
      </p:sp>
    </p:spTree>
    <p:extLst>
      <p:ext uri="{BB962C8B-B14F-4D97-AF65-F5344CB8AC3E}">
        <p14:creationId xmlns:p14="http://schemas.microsoft.com/office/powerpoint/2010/main" val="24627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GB"/>
              <a:t>Time, space, agency</a:t>
            </a:r>
          </a:p>
        </p:txBody>
      </p:sp>
      <p:sp>
        <p:nvSpPr>
          <p:cNvPr id="3" name="Content Placeholder 2"/>
          <p:cNvSpPr>
            <a:spLocks noGrp="1"/>
          </p:cNvSpPr>
          <p:nvPr>
            <p:ph idx="1"/>
          </p:nvPr>
        </p:nvSpPr>
        <p:spPr>
          <a:xfrm>
            <a:off x="152400" y="1066800"/>
            <a:ext cx="8763000" cy="5059363"/>
          </a:xfrm>
        </p:spPr>
        <p:txBody>
          <a:bodyPr/>
          <a:lstStyle/>
          <a:p>
            <a:pPr>
              <a:defRPr/>
            </a:pPr>
            <a:r>
              <a:rPr lang="en-GB" sz="2800">
                <a:solidFill>
                  <a:srgbClr val="002060"/>
                </a:solidFill>
              </a:rPr>
              <a:t>Time</a:t>
            </a:r>
            <a:r>
              <a:rPr lang="en-GB" sz="2800"/>
              <a:t>: What if? (eg. what if aviation becomes more ‘efficient’ and therefore cheaper..? </a:t>
            </a:r>
            <a:r>
              <a:rPr lang="en-GB" sz="2800">
                <a:solidFill>
                  <a:srgbClr val="002060"/>
                </a:solidFill>
              </a:rPr>
              <a:t>Conditional tense</a:t>
            </a:r>
          </a:p>
          <a:p>
            <a:pPr>
              <a:defRPr/>
            </a:pPr>
            <a:r>
              <a:rPr lang="en-GB" sz="2800">
                <a:solidFill>
                  <a:srgbClr val="002060"/>
                </a:solidFill>
              </a:rPr>
              <a:t>Space</a:t>
            </a:r>
            <a:r>
              <a:rPr lang="en-GB" sz="2800"/>
              <a:t>: Technology creates new spatial relationships: eg. Chill-chain makes possible livestock concentration; opportunity costs of land </a:t>
            </a:r>
          </a:p>
          <a:p>
            <a:pPr>
              <a:defRPr/>
            </a:pPr>
            <a:r>
              <a:rPr lang="en-GB" sz="2800">
                <a:solidFill>
                  <a:srgbClr val="002060"/>
                </a:solidFill>
              </a:rPr>
              <a:t>Agency</a:t>
            </a:r>
            <a:r>
              <a:rPr lang="en-GB" sz="2800"/>
              <a:t>: Techno- ‘lock-in’: technological innovation creates new norms, expecations, dependencies</a:t>
            </a:r>
          </a:p>
          <a:p>
            <a:pPr>
              <a:defRPr/>
            </a:pPr>
            <a:endParaRPr lang="en-GB" sz="2800">
              <a:solidFill>
                <a:srgbClr val="002060"/>
              </a:solidFill>
            </a:endParaRPr>
          </a:p>
          <a:p>
            <a:pPr>
              <a:defRPr/>
            </a:pPr>
            <a:r>
              <a:rPr lang="en-GB" sz="2800">
                <a:solidFill>
                  <a:srgbClr val="002060"/>
                </a:solidFill>
              </a:rPr>
              <a:t>Behavioural economics</a:t>
            </a:r>
          </a:p>
          <a:p>
            <a:pPr>
              <a:defRPr/>
            </a:pPr>
            <a:r>
              <a:rPr lang="en-GB" sz="2800">
                <a:solidFill>
                  <a:srgbClr val="002060"/>
                </a:solidFill>
              </a:rPr>
              <a:t>Way forward: dynamic &amp; agent based modelling &amp; clean tech</a:t>
            </a:r>
          </a:p>
          <a:p>
            <a:pPr>
              <a:defRPr/>
            </a:pPr>
            <a:endParaRPr lang="en-GB">
              <a:solidFill>
                <a:srgbClr val="002060"/>
              </a:solidFill>
            </a:endParaRPr>
          </a:p>
        </p:txBody>
      </p:sp>
      <p:sp>
        <p:nvSpPr>
          <p:cNvPr id="4" name="Slide Number Placeholder 3"/>
          <p:cNvSpPr>
            <a:spLocks noGrp="1"/>
          </p:cNvSpPr>
          <p:nvPr>
            <p:ph type="sldNum" sz="quarter" idx="12"/>
          </p:nvPr>
        </p:nvSpPr>
        <p:spPr/>
        <p:txBody>
          <a:bodyPr/>
          <a:lstStyle/>
          <a:p>
            <a:pPr>
              <a:defRPr/>
            </a:pPr>
            <a:fld id="{C01AD002-4938-4015-97FA-9DCCB1A904E0}" type="slidenum">
              <a:rPr lang="en-GB" smtClean="0">
                <a:solidFill>
                  <a:prstClr val="black">
                    <a:tint val="75000"/>
                  </a:prstClr>
                </a:solidFill>
              </a:rPr>
              <a:pPr>
                <a:defRPr/>
              </a:pPr>
              <a:t>12</a:t>
            </a:fld>
            <a:endParaRPr lang="en-GB" dirty="0">
              <a:solidFill>
                <a:prstClr val="black">
                  <a:tint val="75000"/>
                </a:prstClr>
              </a:solidFill>
            </a:endParaRPr>
          </a:p>
        </p:txBody>
      </p:sp>
    </p:spTree>
    <p:extLst>
      <p:ext uri="{BB962C8B-B14F-4D97-AF65-F5344CB8AC3E}">
        <p14:creationId xmlns:p14="http://schemas.microsoft.com/office/powerpoint/2010/main" val="280578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28625" y="214313"/>
            <a:ext cx="8229600" cy="1143000"/>
          </a:xfrm>
        </p:spPr>
        <p:txBody>
          <a:bodyPr/>
          <a:lstStyle/>
          <a:p>
            <a:pPr eaLnBrk="1" hangingPunct="1"/>
            <a:r>
              <a:rPr lang="en-GB" altLang="en-US" sz="3600"/>
              <a:t>The operating system perspective: </a:t>
            </a:r>
            <a:br>
              <a:rPr lang="en-GB" altLang="en-US" sz="3600"/>
            </a:br>
            <a:r>
              <a:rPr lang="en-GB" altLang="en-US" sz="2800"/>
              <a:t>It’s the system, stupid.</a:t>
            </a:r>
          </a:p>
        </p:txBody>
      </p:sp>
      <p:sp>
        <p:nvSpPr>
          <p:cNvPr id="3" name="Content Placeholder 2"/>
          <p:cNvSpPr>
            <a:spLocks noGrp="1"/>
          </p:cNvSpPr>
          <p:nvPr>
            <p:ph idx="1"/>
          </p:nvPr>
        </p:nvSpPr>
        <p:spPr>
          <a:xfrm>
            <a:off x="76200" y="1524000"/>
            <a:ext cx="8853488" cy="5334000"/>
          </a:xfrm>
        </p:spPr>
        <p:txBody>
          <a:bodyPr/>
          <a:lstStyle/>
          <a:p>
            <a:pPr>
              <a:defRPr/>
            </a:pPr>
            <a:r>
              <a:rPr lang="en-GB" sz="2800"/>
              <a:t>Food miles: </a:t>
            </a:r>
            <a:r>
              <a:rPr lang="en-GB" sz="2800">
                <a:solidFill>
                  <a:srgbClr val="002060"/>
                </a:solidFill>
              </a:rPr>
              <a:t>arteries of globalisation</a:t>
            </a:r>
          </a:p>
          <a:p>
            <a:pPr>
              <a:defRPr/>
            </a:pPr>
            <a:r>
              <a:rPr lang="en-GB" sz="2800"/>
              <a:t>Globalisation kills dramatic unities of time, place, action</a:t>
            </a:r>
          </a:p>
          <a:p>
            <a:pPr lvl="1">
              <a:buFont typeface="Courier New" panose="02070309020205020404" pitchFamily="49" charset="0"/>
              <a:buChar char="o"/>
              <a:defRPr/>
            </a:pPr>
            <a:r>
              <a:rPr lang="en-GB" sz="2400"/>
              <a:t>Out of time (cold storage, a-seasonality)</a:t>
            </a:r>
          </a:p>
          <a:p>
            <a:pPr lvl="1">
              <a:buFont typeface="Courier New" panose="02070309020205020404" pitchFamily="49" charset="0"/>
              <a:buChar char="o"/>
              <a:defRPr/>
            </a:pPr>
            <a:r>
              <a:rPr lang="en-GB" sz="2400"/>
              <a:t>Out of place (local distinctiveness; agri-cultures)</a:t>
            </a:r>
          </a:p>
          <a:p>
            <a:pPr lvl="1">
              <a:buFont typeface="Courier New" panose="02070309020205020404" pitchFamily="49" charset="0"/>
              <a:buChar char="o"/>
              <a:defRPr/>
            </a:pPr>
            <a:r>
              <a:rPr lang="en-GB" sz="2400"/>
              <a:t>Out of action (loss of agency; moral autonomy, collectivity)</a:t>
            </a:r>
          </a:p>
          <a:p>
            <a:pPr eaLnBrk="1" hangingPunct="1">
              <a:defRPr/>
            </a:pPr>
            <a:endParaRPr lang="en-GB" sz="2800"/>
          </a:p>
          <a:p>
            <a:pPr eaLnBrk="1" hangingPunct="1">
              <a:defRPr/>
            </a:pPr>
            <a:endParaRPr lang="en-GB" sz="3600"/>
          </a:p>
          <a:p>
            <a:pPr eaLnBrk="1" hangingPunct="1">
              <a:defRPr/>
            </a:pPr>
            <a:endParaRPr lang="en-GB"/>
          </a:p>
        </p:txBody>
      </p:sp>
    </p:spTree>
    <p:extLst>
      <p:ext uri="{BB962C8B-B14F-4D97-AF65-F5344CB8AC3E}">
        <p14:creationId xmlns:p14="http://schemas.microsoft.com/office/powerpoint/2010/main" val="411792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939800"/>
          </a:xfrm>
        </p:spPr>
        <p:txBody>
          <a:bodyPr/>
          <a:lstStyle/>
          <a:p>
            <a:r>
              <a:rPr lang="en-GB" altLang="en-US"/>
              <a:t>Time &amp; space &amp; agency</a:t>
            </a:r>
          </a:p>
        </p:txBody>
      </p:sp>
      <p:sp>
        <p:nvSpPr>
          <p:cNvPr id="3" name="Content Placeholder 2"/>
          <p:cNvSpPr>
            <a:spLocks noGrp="1"/>
          </p:cNvSpPr>
          <p:nvPr>
            <p:ph idx="1"/>
          </p:nvPr>
        </p:nvSpPr>
        <p:spPr>
          <a:xfrm>
            <a:off x="457200" y="1143000"/>
            <a:ext cx="8572500" cy="5715000"/>
          </a:xfrm>
        </p:spPr>
        <p:txBody>
          <a:bodyPr/>
          <a:lstStyle/>
          <a:p>
            <a:pPr marL="0" indent="0">
              <a:buNone/>
              <a:defRPr/>
            </a:pPr>
            <a:r>
              <a:rPr lang="en-GB">
                <a:solidFill>
                  <a:srgbClr val="002060"/>
                </a:solidFill>
              </a:rPr>
              <a:t>All come together – interact - in the word ‘nostalgia’ </a:t>
            </a:r>
            <a:r>
              <a:rPr lang="en-GB"/>
              <a:t>(</a:t>
            </a:r>
            <a:r>
              <a:rPr lang="en-GB" i="1"/>
              <a:t>lit</a:t>
            </a:r>
            <a:r>
              <a:rPr lang="en-GB"/>
              <a:t>: longing for home)</a:t>
            </a:r>
          </a:p>
          <a:p>
            <a:pPr>
              <a:defRPr/>
            </a:pPr>
            <a:r>
              <a:rPr lang="en-GB" sz="2800"/>
              <a:t>Home – in the </a:t>
            </a:r>
            <a:r>
              <a:rPr lang="en-GB" sz="2800">
                <a:solidFill>
                  <a:srgbClr val="002060"/>
                </a:solidFill>
              </a:rPr>
              <a:t>past</a:t>
            </a:r>
            <a:r>
              <a:rPr lang="en-GB" sz="2800"/>
              <a:t> (which time? pre-industrial revolution? Real time? Future?) </a:t>
            </a:r>
            <a:r>
              <a:rPr lang="en-GB" sz="2800">
                <a:solidFill>
                  <a:srgbClr val="002060"/>
                </a:solidFill>
              </a:rPr>
              <a:t>Past perfect?</a:t>
            </a:r>
            <a:r>
              <a:rPr lang="en-GB" sz="2800"/>
              <a:t> </a:t>
            </a:r>
            <a:r>
              <a:rPr lang="en-GB" sz="2800">
                <a:solidFill>
                  <a:srgbClr val="002060"/>
                </a:solidFill>
              </a:rPr>
              <a:t>Future perfect</a:t>
            </a:r>
          </a:p>
          <a:p>
            <a:pPr>
              <a:defRPr/>
            </a:pPr>
            <a:r>
              <a:rPr lang="en-GB" sz="2800"/>
              <a:t>Home as </a:t>
            </a:r>
            <a:r>
              <a:rPr lang="en-GB" sz="2800">
                <a:solidFill>
                  <a:srgbClr val="002060"/>
                </a:solidFill>
              </a:rPr>
              <a:t>place</a:t>
            </a:r>
            <a:r>
              <a:rPr lang="en-GB" sz="2800"/>
              <a:t> geographically specific (this land is your land, bioregional) </a:t>
            </a:r>
          </a:p>
          <a:p>
            <a:pPr>
              <a:defRPr/>
            </a:pPr>
            <a:r>
              <a:rPr lang="en-GB" sz="2800"/>
              <a:t>Home as </a:t>
            </a:r>
            <a:r>
              <a:rPr lang="en-GB" sz="2800">
                <a:solidFill>
                  <a:srgbClr val="002060"/>
                </a:solidFill>
              </a:rPr>
              <a:t>agency</a:t>
            </a:r>
            <a:r>
              <a:rPr lang="en-GB" sz="2800"/>
              <a:t>: : Land and rights, identity ownership of means of production/consumption, culture </a:t>
            </a:r>
          </a:p>
        </p:txBody>
      </p:sp>
    </p:spTree>
    <p:extLst>
      <p:ext uri="{BB962C8B-B14F-4D97-AF65-F5344CB8AC3E}">
        <p14:creationId xmlns:p14="http://schemas.microsoft.com/office/powerpoint/2010/main" val="25696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04800" y="1600200"/>
            <a:ext cx="8610600" cy="4525963"/>
          </a:xfrm>
        </p:spPr>
        <p:txBody>
          <a:bodyPr/>
          <a:lstStyle/>
          <a:p>
            <a:r>
              <a:rPr lang="en-GB">
                <a:solidFill>
                  <a:srgbClr val="002060"/>
                </a:solidFill>
              </a:rPr>
              <a:t>Ways forward: </a:t>
            </a:r>
            <a:r>
              <a:rPr lang="en-GB"/>
              <a:t>self sufficiency, food sovereignty movements, human scale development</a:t>
            </a:r>
          </a:p>
          <a:p>
            <a:pPr lvl="1">
              <a:buFont typeface="Courier New" panose="02070309020205020404" pitchFamily="49" charset="0"/>
              <a:buChar char="o"/>
            </a:pPr>
            <a:r>
              <a:rPr lang="en-GB"/>
              <a:t>Who’s in, who’s out?</a:t>
            </a:r>
          </a:p>
          <a:p>
            <a:r>
              <a:rPr lang="en-GB"/>
              <a:t>A new economics</a:t>
            </a:r>
          </a:p>
          <a:p>
            <a:r>
              <a:rPr lang="en-GB"/>
              <a:t>What are alt technologies now?</a:t>
            </a:r>
          </a:p>
          <a:p>
            <a:pPr lvl="1">
              <a:buFont typeface="Courier New" panose="02070309020205020404" pitchFamily="49" charset="0"/>
              <a:buChar char="o"/>
            </a:pPr>
            <a:r>
              <a:rPr lang="en-GB" u="sng">
                <a:hlinkClick r:id="rId2"/>
              </a:rPr>
              <a:t>https://farmbot.io/</a:t>
            </a:r>
            <a:r>
              <a:rPr lang="en-GB" u="sng"/>
              <a:t>?</a:t>
            </a:r>
            <a:endParaRPr lang="en-GB"/>
          </a:p>
        </p:txBody>
      </p:sp>
      <p:sp>
        <p:nvSpPr>
          <p:cNvPr id="4" name="Slide Number Placeholder 3"/>
          <p:cNvSpPr>
            <a:spLocks noGrp="1"/>
          </p:cNvSpPr>
          <p:nvPr>
            <p:ph type="sldNum" sz="quarter" idx="12"/>
          </p:nvPr>
        </p:nvSpPr>
        <p:spPr/>
        <p:txBody>
          <a:bodyPr/>
          <a:lstStyle/>
          <a:p>
            <a:pPr>
              <a:defRPr/>
            </a:pPr>
            <a:fld id="{C01AD002-4938-4015-97FA-9DCCB1A904E0}" type="slidenum">
              <a:rPr lang="en-GB" smtClean="0">
                <a:solidFill>
                  <a:prstClr val="black">
                    <a:tint val="75000"/>
                  </a:prstClr>
                </a:solidFill>
              </a:rPr>
              <a:pPr>
                <a:defRPr/>
              </a:pPr>
              <a:t>15</a:t>
            </a:fld>
            <a:endParaRPr lang="en-GB" dirty="0">
              <a:solidFill>
                <a:prstClr val="black">
                  <a:tint val="75000"/>
                </a:prstClr>
              </a:solidFill>
            </a:endParaRPr>
          </a:p>
        </p:txBody>
      </p:sp>
    </p:spTree>
    <p:extLst>
      <p:ext uri="{BB962C8B-B14F-4D97-AF65-F5344CB8AC3E}">
        <p14:creationId xmlns:p14="http://schemas.microsoft.com/office/powerpoint/2010/main" val="325587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1082675"/>
          </a:xfrm>
        </p:spPr>
        <p:txBody>
          <a:bodyPr/>
          <a:lstStyle/>
          <a:p>
            <a:r>
              <a:rPr lang="en-GB" altLang="en-US" sz="2800" b="1"/>
              <a:t>Nature – technology – where are our starting points?</a:t>
            </a:r>
            <a:br>
              <a:rPr lang="en-GB" altLang="en-US" sz="2800" b="1"/>
            </a:br>
            <a:endParaRPr lang="en-GB" altLang="en-US" sz="2800" b="1"/>
          </a:p>
        </p:txBody>
      </p:sp>
      <p:sp>
        <p:nvSpPr>
          <p:cNvPr id="3" name="Content Placeholder 2"/>
          <p:cNvSpPr>
            <a:spLocks noGrp="1"/>
          </p:cNvSpPr>
          <p:nvPr>
            <p:ph idx="1"/>
          </p:nvPr>
        </p:nvSpPr>
        <p:spPr>
          <a:xfrm>
            <a:off x="0" y="1071563"/>
            <a:ext cx="9144000" cy="5500687"/>
          </a:xfrm>
        </p:spPr>
        <p:txBody>
          <a:bodyPr/>
          <a:lstStyle/>
          <a:p>
            <a:pPr>
              <a:defRPr/>
            </a:pPr>
            <a:r>
              <a:rPr lang="en-GB" sz="2800"/>
              <a:t>‘Natural living’ safe but dull? </a:t>
            </a:r>
            <a:r>
              <a:rPr lang="en-GB" sz="2800">
                <a:solidFill>
                  <a:srgbClr val="002060"/>
                </a:solidFill>
              </a:rPr>
              <a:t>Eg. town mouse vs country mouse – “environmentalism is dull” (eco is conservative)</a:t>
            </a:r>
          </a:p>
          <a:p>
            <a:pPr>
              <a:defRPr/>
            </a:pPr>
            <a:r>
              <a:rPr lang="en-GB" sz="2800">
                <a:solidFill>
                  <a:schemeClr val="accent1"/>
                </a:solidFill>
              </a:rPr>
              <a:t>Or: green movement seeks a socially disruptive eco-future? </a:t>
            </a:r>
            <a:r>
              <a:rPr lang="en-GB" sz="2800">
                <a:solidFill>
                  <a:srgbClr val="002060"/>
                </a:solidFill>
              </a:rPr>
              <a:t>(road protests, CAT – eco is radical)</a:t>
            </a:r>
          </a:p>
          <a:p>
            <a:pPr>
              <a:defRPr/>
            </a:pPr>
            <a:r>
              <a:rPr lang="en-GB" sz="2800">
                <a:solidFill>
                  <a:schemeClr val="accent1"/>
                </a:solidFill>
              </a:rPr>
              <a:t>Technological innovation is a valiant force </a:t>
            </a:r>
            <a:r>
              <a:rPr lang="en-GB" sz="2800">
                <a:solidFill>
                  <a:srgbClr val="002060"/>
                </a:solidFill>
              </a:rPr>
              <a:t>in the fight against the dead hand of oppression: eg. Galileo vs the Church (technology radical, pro-individual)</a:t>
            </a:r>
          </a:p>
          <a:p>
            <a:pPr>
              <a:defRPr/>
            </a:pPr>
            <a:r>
              <a:rPr lang="en-GB" sz="2800"/>
              <a:t>Technology itself the oppressor? </a:t>
            </a:r>
            <a:r>
              <a:rPr lang="en-US" sz="2800">
                <a:solidFill>
                  <a:srgbClr val="002060"/>
                </a:solidFill>
              </a:rPr>
              <a:t>“when the sun rises, do you not see a round disc of fire somewhat like a guinea?” Oh! no, no! I see an innumerable company of the heavenly host crying “Holy, holy, holy is the Lord God Almighty!” </a:t>
            </a:r>
            <a:r>
              <a:rPr lang="en-GB" sz="2800">
                <a:solidFill>
                  <a:srgbClr val="002060"/>
                </a:solidFill>
              </a:rPr>
              <a:t>  (Technology conservative, anti individual?)</a:t>
            </a:r>
          </a:p>
        </p:txBody>
      </p:sp>
    </p:spTree>
    <p:extLst>
      <p:ext uri="{BB962C8B-B14F-4D97-AF65-F5344CB8AC3E}">
        <p14:creationId xmlns:p14="http://schemas.microsoft.com/office/powerpoint/2010/main" val="903015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GB" altLang="en-US"/>
              <a:t>The nature-technology issue</a:t>
            </a:r>
          </a:p>
        </p:txBody>
      </p:sp>
      <p:sp>
        <p:nvSpPr>
          <p:cNvPr id="5" name="Subtitle 4"/>
          <p:cNvSpPr>
            <a:spLocks noGrp="1"/>
          </p:cNvSpPr>
          <p:nvPr>
            <p:ph idx="1"/>
          </p:nvPr>
        </p:nvSpPr>
        <p:spPr>
          <a:xfrm>
            <a:off x="457200" y="1600200"/>
            <a:ext cx="8229600" cy="5257800"/>
          </a:xfrm>
        </p:spPr>
        <p:txBody>
          <a:bodyPr/>
          <a:lstStyle/>
          <a:p>
            <a:pPr>
              <a:defRPr/>
            </a:pPr>
            <a:r>
              <a:rPr lang="en-GB"/>
              <a:t>Something to do with how we see ourselves as passive agents (content to ‘be’) or active changers of things (do-ers) – cuts both ways</a:t>
            </a:r>
          </a:p>
          <a:p>
            <a:pPr>
              <a:defRPr/>
            </a:pPr>
            <a:r>
              <a:rPr lang="en-GB"/>
              <a:t>Technology for individuality against conformity – or for collectivism against individualism? </a:t>
            </a:r>
          </a:p>
        </p:txBody>
      </p:sp>
    </p:spTree>
    <p:extLst>
      <p:ext uri="{BB962C8B-B14F-4D97-AF65-F5344CB8AC3E}">
        <p14:creationId xmlns:p14="http://schemas.microsoft.com/office/powerpoint/2010/main" val="224876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a:t>Example 2: meat</a:t>
            </a:r>
          </a:p>
        </p:txBody>
      </p:sp>
      <p:sp>
        <p:nvSpPr>
          <p:cNvPr id="6" name="Subtitle 5"/>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C01AD002-4938-4015-97FA-9DCCB1A904E0}" type="slidenum">
              <a:rPr lang="en-GB" smtClean="0">
                <a:solidFill>
                  <a:prstClr val="black">
                    <a:tint val="75000"/>
                  </a:prstClr>
                </a:solidFill>
              </a:rPr>
              <a:pPr>
                <a:defRPr/>
              </a:pPr>
              <a:t>18</a:t>
            </a:fld>
            <a:endParaRPr lang="en-GB" dirty="0">
              <a:solidFill>
                <a:prstClr val="black">
                  <a:tint val="75000"/>
                </a:prstClr>
              </a:solidFill>
            </a:endParaRPr>
          </a:p>
        </p:txBody>
      </p:sp>
    </p:spTree>
    <p:extLst>
      <p:ext uri="{BB962C8B-B14F-4D97-AF65-F5344CB8AC3E}">
        <p14:creationId xmlns:p14="http://schemas.microsoft.com/office/powerpoint/2010/main" val="38280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t="23974" r="29169" b="40525"/>
          <a:stretch/>
        </p:blipFill>
        <p:spPr bwMode="auto">
          <a:xfrm>
            <a:off x="-35507" y="2420888"/>
            <a:ext cx="5305798" cy="216024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11078" t="28570" r="20538" b="26847"/>
          <a:stretch/>
        </p:blipFill>
        <p:spPr bwMode="auto">
          <a:xfrm>
            <a:off x="0" y="35818"/>
            <a:ext cx="4115122" cy="210092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srcRect t="19825" r="33884" b="43830"/>
          <a:stretch/>
        </p:blipFill>
        <p:spPr bwMode="auto">
          <a:xfrm>
            <a:off x="4165375" y="224675"/>
            <a:ext cx="4978625" cy="191206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6"/>
          <a:srcRect l="23689" t="22394" r="-12402" b="39705"/>
          <a:stretch/>
        </p:blipFill>
        <p:spPr bwMode="auto">
          <a:xfrm>
            <a:off x="21643" y="4588162"/>
            <a:ext cx="5082902" cy="2142144"/>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7"/>
          <a:srcRect l="21141" t="24781" r="5490" b="42857"/>
          <a:stretch/>
        </p:blipFill>
        <p:spPr bwMode="auto">
          <a:xfrm>
            <a:off x="3995936" y="4878735"/>
            <a:ext cx="4434313" cy="1851571"/>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8"/>
          <a:srcRect l="12436" t="35277" r="35543" b="51604"/>
          <a:stretch/>
        </p:blipFill>
        <p:spPr bwMode="auto">
          <a:xfrm>
            <a:off x="4837210" y="1857338"/>
            <a:ext cx="3773215" cy="185988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9"/>
          <a:srcRect l="-1229" t="36991" r="51279" b="31705"/>
          <a:stretch/>
        </p:blipFill>
        <p:spPr bwMode="auto">
          <a:xfrm>
            <a:off x="4837210" y="3501008"/>
            <a:ext cx="4344035" cy="193548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pPr>
              <a:defRPr/>
            </a:pPr>
            <a:fld id="{4B0D1FA1-B934-47F2-A4FF-B40A388C1FB9}" type="slidenum">
              <a:rPr lang="en-GB" smtClean="0">
                <a:solidFill>
                  <a:prstClr val="black">
                    <a:tint val="75000"/>
                  </a:prstClr>
                </a:solidFill>
              </a:rPr>
              <a:pPr>
                <a:defRPr/>
              </a:pPr>
              <a:t>19</a:t>
            </a:fld>
            <a:endParaRPr lang="en-GB" dirty="0">
              <a:solidFill>
                <a:prstClr val="black">
                  <a:tint val="75000"/>
                </a:prstClr>
              </a:solidFill>
            </a:endParaRPr>
          </a:p>
        </p:txBody>
      </p:sp>
    </p:spTree>
    <p:extLst>
      <p:ext uri="{BB962C8B-B14F-4D97-AF65-F5344CB8AC3E}">
        <p14:creationId xmlns:p14="http://schemas.microsoft.com/office/powerpoint/2010/main" val="319553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4557713" y="1968896"/>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000" b="1" dirty="0">
                <a:solidFill>
                  <a:srgbClr val="002060"/>
                </a:solidFill>
                <a:latin typeface="Arial" charset="0"/>
              </a:rPr>
              <a:t>Sociability</a:t>
            </a:r>
          </a:p>
        </p:txBody>
      </p:sp>
      <p:sp>
        <p:nvSpPr>
          <p:cNvPr id="59396" name="Text Box 4"/>
          <p:cNvSpPr txBox="1">
            <a:spLocks noChangeArrowheads="1"/>
          </p:cNvSpPr>
          <p:nvPr/>
        </p:nvSpPr>
        <p:spPr bwMode="auto">
          <a:xfrm>
            <a:off x="2228850" y="2488009"/>
            <a:ext cx="2108200" cy="400050"/>
          </a:xfrm>
          <a:prstGeom prst="rect">
            <a:avLst/>
          </a:prstGeom>
          <a:noFill/>
          <a:ln w="9525">
            <a:noFill/>
            <a:miter lim="800000"/>
            <a:headEnd/>
            <a:tailEnd/>
          </a:ln>
        </p:spPr>
        <p:txBody>
          <a:bodyPr>
            <a:spAutoFit/>
          </a:bodyPr>
          <a:lstStyle/>
          <a:p>
            <a:pPr>
              <a:spcBef>
                <a:spcPct val="50000"/>
              </a:spcBef>
              <a:defRPr/>
            </a:pPr>
            <a:r>
              <a:rPr lang="en-GB" sz="2000" b="1" dirty="0">
                <a:solidFill>
                  <a:schemeClr val="tx2">
                    <a:lumMod val="75000"/>
                  </a:schemeClr>
                </a:solidFill>
                <a:latin typeface="Arial" charset="0"/>
              </a:rPr>
              <a:t>Entertainment</a:t>
            </a:r>
          </a:p>
        </p:txBody>
      </p:sp>
      <p:sp>
        <p:nvSpPr>
          <p:cNvPr id="40964" name="Text Box 5"/>
          <p:cNvSpPr txBox="1">
            <a:spLocks noChangeArrowheads="1"/>
          </p:cNvSpPr>
          <p:nvPr/>
        </p:nvSpPr>
        <p:spPr bwMode="auto">
          <a:xfrm>
            <a:off x="1811338" y="3540521"/>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000" b="1" dirty="0">
                <a:solidFill>
                  <a:srgbClr val="002060"/>
                </a:solidFill>
                <a:latin typeface="Arial" charset="0"/>
              </a:rPr>
              <a:t>Habit</a:t>
            </a:r>
          </a:p>
        </p:txBody>
      </p:sp>
      <p:sp>
        <p:nvSpPr>
          <p:cNvPr id="40965" name="Text Box 6"/>
          <p:cNvSpPr txBox="1">
            <a:spLocks noChangeArrowheads="1"/>
          </p:cNvSpPr>
          <p:nvPr/>
        </p:nvSpPr>
        <p:spPr bwMode="auto">
          <a:xfrm>
            <a:off x="4927217" y="2522934"/>
            <a:ext cx="1655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000" b="1" dirty="0">
                <a:solidFill>
                  <a:srgbClr val="002060"/>
                </a:solidFill>
                <a:latin typeface="Arial" charset="0"/>
              </a:rPr>
              <a:t>Pleasure</a:t>
            </a:r>
          </a:p>
        </p:txBody>
      </p:sp>
      <p:sp>
        <p:nvSpPr>
          <p:cNvPr id="59399" name="Text Box 7"/>
          <p:cNvSpPr txBox="1">
            <a:spLocks noChangeArrowheads="1"/>
          </p:cNvSpPr>
          <p:nvPr/>
        </p:nvSpPr>
        <p:spPr bwMode="auto">
          <a:xfrm>
            <a:off x="1909763" y="3065859"/>
            <a:ext cx="1081087" cy="400050"/>
          </a:xfrm>
          <a:prstGeom prst="rect">
            <a:avLst/>
          </a:prstGeom>
          <a:noFill/>
          <a:ln w="9525">
            <a:noFill/>
            <a:miter lim="800000"/>
            <a:headEnd/>
            <a:tailEnd/>
          </a:ln>
        </p:spPr>
        <p:txBody>
          <a:bodyPr>
            <a:spAutoFit/>
          </a:bodyPr>
          <a:lstStyle/>
          <a:p>
            <a:pPr>
              <a:spcBef>
                <a:spcPct val="50000"/>
              </a:spcBef>
              <a:defRPr/>
            </a:pPr>
            <a:r>
              <a:rPr lang="en-GB" sz="2000" b="1" dirty="0">
                <a:solidFill>
                  <a:schemeClr val="tx2">
                    <a:lumMod val="75000"/>
                  </a:schemeClr>
                </a:solidFill>
                <a:latin typeface="Arial" charset="0"/>
              </a:rPr>
              <a:t>Need</a:t>
            </a:r>
          </a:p>
        </p:txBody>
      </p:sp>
      <p:sp>
        <p:nvSpPr>
          <p:cNvPr id="40967" name="Text Box 9"/>
          <p:cNvSpPr txBox="1">
            <a:spLocks noChangeArrowheads="1"/>
          </p:cNvSpPr>
          <p:nvPr/>
        </p:nvSpPr>
        <p:spPr bwMode="auto">
          <a:xfrm>
            <a:off x="1909763" y="4119165"/>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000" b="1" dirty="0">
                <a:solidFill>
                  <a:srgbClr val="002060"/>
                </a:solidFill>
                <a:latin typeface="Arial" charset="0"/>
              </a:rPr>
              <a:t>Values</a:t>
            </a:r>
          </a:p>
        </p:txBody>
      </p:sp>
      <p:sp>
        <p:nvSpPr>
          <p:cNvPr id="40968" name="Text Box 10"/>
          <p:cNvSpPr txBox="1">
            <a:spLocks noChangeArrowheads="1"/>
          </p:cNvSpPr>
          <p:nvPr/>
        </p:nvSpPr>
        <p:spPr bwMode="auto">
          <a:xfrm>
            <a:off x="6443663" y="3357959"/>
            <a:ext cx="1944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endParaRPr lang="en-GB" altLang="en-US" sz="1800" dirty="0">
              <a:solidFill>
                <a:schemeClr val="tx1"/>
              </a:solidFill>
              <a:latin typeface="Arial" charset="0"/>
            </a:endParaRPr>
          </a:p>
        </p:txBody>
      </p:sp>
      <p:sp>
        <p:nvSpPr>
          <p:cNvPr id="59403" name="Text Box 11"/>
          <p:cNvSpPr txBox="1">
            <a:spLocks noChangeArrowheads="1"/>
          </p:cNvSpPr>
          <p:nvPr/>
        </p:nvSpPr>
        <p:spPr bwMode="auto">
          <a:xfrm>
            <a:off x="5649119" y="4119165"/>
            <a:ext cx="2016125" cy="400050"/>
          </a:xfrm>
          <a:prstGeom prst="rect">
            <a:avLst/>
          </a:prstGeom>
          <a:noFill/>
          <a:ln w="9525">
            <a:noFill/>
            <a:miter lim="800000"/>
            <a:headEnd/>
            <a:tailEnd/>
          </a:ln>
        </p:spPr>
        <p:txBody>
          <a:bodyPr>
            <a:spAutoFit/>
          </a:bodyPr>
          <a:lstStyle/>
          <a:p>
            <a:pPr>
              <a:spcBef>
                <a:spcPct val="50000"/>
              </a:spcBef>
              <a:defRPr/>
            </a:pPr>
            <a:r>
              <a:rPr lang="en-GB" sz="2000" b="1" dirty="0">
                <a:solidFill>
                  <a:schemeClr val="tx2">
                    <a:lumMod val="75000"/>
                  </a:schemeClr>
                </a:solidFill>
                <a:latin typeface="Arial" charset="0"/>
              </a:rPr>
              <a:t>Satisfaction</a:t>
            </a:r>
          </a:p>
        </p:txBody>
      </p:sp>
      <p:sp>
        <p:nvSpPr>
          <p:cNvPr id="59404" name="Text Box 12"/>
          <p:cNvSpPr txBox="1">
            <a:spLocks noChangeArrowheads="1"/>
          </p:cNvSpPr>
          <p:nvPr/>
        </p:nvSpPr>
        <p:spPr bwMode="auto">
          <a:xfrm>
            <a:off x="2125663" y="4634309"/>
            <a:ext cx="1511300" cy="400050"/>
          </a:xfrm>
          <a:prstGeom prst="rect">
            <a:avLst/>
          </a:prstGeom>
          <a:noFill/>
          <a:ln w="9525">
            <a:noFill/>
            <a:miter lim="800000"/>
            <a:headEnd/>
            <a:tailEnd/>
          </a:ln>
        </p:spPr>
        <p:txBody>
          <a:bodyPr>
            <a:spAutoFit/>
          </a:bodyPr>
          <a:lstStyle/>
          <a:p>
            <a:pPr>
              <a:spcBef>
                <a:spcPct val="50000"/>
              </a:spcBef>
              <a:defRPr/>
            </a:pPr>
            <a:r>
              <a:rPr lang="en-GB" sz="2000" b="1" dirty="0">
                <a:solidFill>
                  <a:schemeClr val="tx2">
                    <a:lumMod val="75000"/>
                  </a:schemeClr>
                </a:solidFill>
                <a:latin typeface="Arial" charset="0"/>
              </a:rPr>
              <a:t>Comfort</a:t>
            </a:r>
          </a:p>
        </p:txBody>
      </p:sp>
      <p:sp>
        <p:nvSpPr>
          <p:cNvPr id="59405" name="Text Box 13"/>
          <p:cNvSpPr txBox="1">
            <a:spLocks noChangeArrowheads="1"/>
          </p:cNvSpPr>
          <p:nvPr/>
        </p:nvSpPr>
        <p:spPr bwMode="auto">
          <a:xfrm>
            <a:off x="5102840" y="4665265"/>
            <a:ext cx="1584325" cy="400050"/>
          </a:xfrm>
          <a:prstGeom prst="rect">
            <a:avLst/>
          </a:prstGeom>
          <a:noFill/>
          <a:ln w="9525">
            <a:noFill/>
            <a:miter lim="800000"/>
            <a:headEnd/>
            <a:tailEnd/>
          </a:ln>
        </p:spPr>
        <p:txBody>
          <a:bodyPr>
            <a:spAutoFit/>
          </a:bodyPr>
          <a:lstStyle/>
          <a:p>
            <a:pPr>
              <a:spcBef>
                <a:spcPct val="50000"/>
              </a:spcBef>
              <a:defRPr/>
            </a:pPr>
            <a:r>
              <a:rPr lang="en-GB" sz="2000" b="1" dirty="0">
                <a:solidFill>
                  <a:schemeClr val="tx2">
                    <a:lumMod val="75000"/>
                  </a:schemeClr>
                </a:solidFill>
                <a:latin typeface="Arial" charset="0"/>
              </a:rPr>
              <a:t>Status</a:t>
            </a:r>
            <a:r>
              <a:rPr lang="en-GB" sz="2000" b="1" dirty="0">
                <a:solidFill>
                  <a:schemeClr val="tx1"/>
                </a:solidFill>
                <a:latin typeface="Arial" charset="0"/>
              </a:rPr>
              <a:t> </a:t>
            </a:r>
          </a:p>
        </p:txBody>
      </p:sp>
      <p:sp>
        <p:nvSpPr>
          <p:cNvPr id="40972" name="Text Box 14"/>
          <p:cNvSpPr txBox="1">
            <a:spLocks noChangeArrowheads="1"/>
          </p:cNvSpPr>
          <p:nvPr/>
        </p:nvSpPr>
        <p:spPr bwMode="auto">
          <a:xfrm>
            <a:off x="3760787" y="4550171"/>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000" b="1" dirty="0">
                <a:solidFill>
                  <a:srgbClr val="002060"/>
                </a:solidFill>
                <a:latin typeface="Arial" charset="0"/>
              </a:rPr>
              <a:t>Love</a:t>
            </a:r>
          </a:p>
        </p:txBody>
      </p:sp>
      <p:sp>
        <p:nvSpPr>
          <p:cNvPr id="59407" name="Text Box 15"/>
          <p:cNvSpPr txBox="1">
            <a:spLocks noChangeArrowheads="1"/>
          </p:cNvSpPr>
          <p:nvPr/>
        </p:nvSpPr>
        <p:spPr bwMode="auto">
          <a:xfrm>
            <a:off x="2449513" y="5212159"/>
            <a:ext cx="1187450" cy="400050"/>
          </a:xfrm>
          <a:prstGeom prst="rect">
            <a:avLst/>
          </a:prstGeom>
          <a:noFill/>
          <a:ln w="9525">
            <a:noFill/>
            <a:miter lim="800000"/>
            <a:headEnd/>
            <a:tailEnd/>
          </a:ln>
        </p:spPr>
        <p:txBody>
          <a:bodyPr>
            <a:spAutoFit/>
          </a:bodyPr>
          <a:lstStyle/>
          <a:p>
            <a:pPr>
              <a:spcBef>
                <a:spcPct val="50000"/>
              </a:spcBef>
              <a:defRPr/>
            </a:pPr>
            <a:r>
              <a:rPr lang="en-GB" sz="2000" b="1" dirty="0">
                <a:solidFill>
                  <a:schemeClr val="tx2">
                    <a:lumMod val="75000"/>
                  </a:schemeClr>
                </a:solidFill>
                <a:latin typeface="Arial" charset="0"/>
              </a:rPr>
              <a:t>Power</a:t>
            </a:r>
          </a:p>
        </p:txBody>
      </p:sp>
      <p:sp>
        <p:nvSpPr>
          <p:cNvPr id="59408" name="Text Box 16"/>
          <p:cNvSpPr txBox="1">
            <a:spLocks noChangeArrowheads="1"/>
          </p:cNvSpPr>
          <p:nvPr/>
        </p:nvSpPr>
        <p:spPr bwMode="auto">
          <a:xfrm>
            <a:off x="4363244" y="5212159"/>
            <a:ext cx="1365250" cy="400050"/>
          </a:xfrm>
          <a:prstGeom prst="rect">
            <a:avLst/>
          </a:prstGeom>
          <a:noFill/>
          <a:ln w="9525">
            <a:noFill/>
            <a:miter lim="800000"/>
            <a:headEnd/>
            <a:tailEnd/>
          </a:ln>
        </p:spPr>
        <p:txBody>
          <a:bodyPr>
            <a:spAutoFit/>
          </a:bodyPr>
          <a:lstStyle/>
          <a:p>
            <a:pPr>
              <a:spcBef>
                <a:spcPct val="50000"/>
              </a:spcBef>
              <a:defRPr/>
            </a:pPr>
            <a:r>
              <a:rPr lang="en-GB" sz="2000" b="1" dirty="0">
                <a:solidFill>
                  <a:schemeClr val="tx2">
                    <a:lumMod val="75000"/>
                  </a:schemeClr>
                </a:solidFill>
                <a:latin typeface="Arial" charset="0"/>
              </a:rPr>
              <a:t>Bribery</a:t>
            </a:r>
          </a:p>
        </p:txBody>
      </p:sp>
      <p:sp>
        <p:nvSpPr>
          <p:cNvPr id="59410" name="Text Box 18"/>
          <p:cNvSpPr txBox="1">
            <a:spLocks noChangeArrowheads="1"/>
          </p:cNvSpPr>
          <p:nvPr/>
        </p:nvSpPr>
        <p:spPr bwMode="auto">
          <a:xfrm>
            <a:off x="2786063" y="1968896"/>
            <a:ext cx="2087562" cy="400050"/>
          </a:xfrm>
          <a:prstGeom prst="rect">
            <a:avLst/>
          </a:prstGeom>
          <a:noFill/>
          <a:ln w="9525">
            <a:noFill/>
            <a:miter lim="800000"/>
            <a:headEnd/>
            <a:tailEnd/>
          </a:ln>
        </p:spPr>
        <p:txBody>
          <a:bodyPr>
            <a:spAutoFit/>
          </a:bodyPr>
          <a:lstStyle/>
          <a:p>
            <a:pPr>
              <a:spcBef>
                <a:spcPct val="50000"/>
              </a:spcBef>
              <a:defRPr/>
            </a:pPr>
            <a:r>
              <a:rPr lang="en-GB" sz="2000" b="1" dirty="0">
                <a:solidFill>
                  <a:schemeClr val="tx2">
                    <a:lumMod val="75000"/>
                  </a:schemeClr>
                </a:solidFill>
                <a:latin typeface="Arial" charset="0"/>
              </a:rPr>
              <a:t>Nurture</a:t>
            </a:r>
            <a:r>
              <a:rPr lang="en-GB" sz="2000" b="1" dirty="0">
                <a:solidFill>
                  <a:schemeClr val="tx1"/>
                </a:solidFill>
                <a:latin typeface="Arial" charset="0"/>
              </a:rPr>
              <a:t> </a:t>
            </a:r>
          </a:p>
        </p:txBody>
      </p:sp>
      <p:sp>
        <p:nvSpPr>
          <p:cNvPr id="59412" name="Text Box 20"/>
          <p:cNvSpPr txBox="1">
            <a:spLocks noChangeArrowheads="1"/>
          </p:cNvSpPr>
          <p:nvPr/>
        </p:nvSpPr>
        <p:spPr bwMode="auto">
          <a:xfrm>
            <a:off x="6227763" y="3524594"/>
            <a:ext cx="1295400" cy="400050"/>
          </a:xfrm>
          <a:prstGeom prst="rect">
            <a:avLst/>
          </a:prstGeom>
          <a:noFill/>
          <a:ln w="9525">
            <a:noFill/>
            <a:miter lim="800000"/>
            <a:headEnd/>
            <a:tailEnd/>
          </a:ln>
        </p:spPr>
        <p:txBody>
          <a:bodyPr>
            <a:spAutoFit/>
          </a:bodyPr>
          <a:lstStyle/>
          <a:p>
            <a:pPr>
              <a:spcBef>
                <a:spcPct val="50000"/>
              </a:spcBef>
              <a:defRPr/>
            </a:pPr>
            <a:r>
              <a:rPr lang="en-GB" sz="2000" b="1" dirty="0">
                <a:solidFill>
                  <a:schemeClr val="tx2">
                    <a:lumMod val="75000"/>
                  </a:schemeClr>
                </a:solidFill>
                <a:latin typeface="Arial" charset="0"/>
              </a:rPr>
              <a:t>Ritual</a:t>
            </a:r>
          </a:p>
        </p:txBody>
      </p:sp>
      <p:sp>
        <p:nvSpPr>
          <p:cNvPr id="40978" name="Text Box 21"/>
          <p:cNvSpPr txBox="1">
            <a:spLocks noChangeArrowheads="1"/>
          </p:cNvSpPr>
          <p:nvPr/>
        </p:nvSpPr>
        <p:spPr bwMode="auto">
          <a:xfrm>
            <a:off x="6196012" y="2953146"/>
            <a:ext cx="151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000" b="1" dirty="0">
                <a:solidFill>
                  <a:srgbClr val="002060"/>
                </a:solidFill>
                <a:latin typeface="Arial" charset="0"/>
              </a:rPr>
              <a:t>Guilt</a:t>
            </a:r>
          </a:p>
        </p:txBody>
      </p:sp>
      <p:sp>
        <p:nvSpPr>
          <p:cNvPr id="2" name="Oval 1"/>
          <p:cNvSpPr/>
          <p:nvPr/>
        </p:nvSpPr>
        <p:spPr>
          <a:xfrm>
            <a:off x="1357313" y="1413271"/>
            <a:ext cx="6351587" cy="479425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0981" name="Text Box 21"/>
          <p:cNvSpPr txBox="1">
            <a:spLocks noChangeArrowheads="1"/>
          </p:cNvSpPr>
          <p:nvPr/>
        </p:nvSpPr>
        <p:spPr bwMode="auto">
          <a:xfrm rot="-2830637">
            <a:off x="727075" y="1333897"/>
            <a:ext cx="1792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C00000"/>
                </a:solidFill>
                <a:latin typeface="Arial" charset="0"/>
              </a:rPr>
              <a:t>What’s affordable</a:t>
            </a:r>
            <a:endParaRPr lang="en-GB" altLang="en-US" sz="1800" b="1" dirty="0">
              <a:solidFill>
                <a:srgbClr val="C00000"/>
              </a:solidFill>
              <a:latin typeface="Arial" charset="0"/>
            </a:endParaRPr>
          </a:p>
        </p:txBody>
      </p:sp>
      <p:sp>
        <p:nvSpPr>
          <p:cNvPr id="40982" name="Text Box 21"/>
          <p:cNvSpPr txBox="1">
            <a:spLocks noChangeArrowheads="1"/>
          </p:cNvSpPr>
          <p:nvPr/>
        </p:nvSpPr>
        <p:spPr bwMode="auto">
          <a:xfrm>
            <a:off x="5480050" y="6274196"/>
            <a:ext cx="1935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Government</a:t>
            </a:r>
          </a:p>
        </p:txBody>
      </p:sp>
      <p:sp>
        <p:nvSpPr>
          <p:cNvPr id="40983" name="Text Box 21"/>
          <p:cNvSpPr txBox="1">
            <a:spLocks noChangeArrowheads="1"/>
          </p:cNvSpPr>
          <p:nvPr/>
        </p:nvSpPr>
        <p:spPr bwMode="auto">
          <a:xfrm rot="1828448">
            <a:off x="233363" y="5591571"/>
            <a:ext cx="1852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C00000"/>
                </a:solidFill>
                <a:latin typeface="Arial" charset="0"/>
              </a:rPr>
              <a:t>What’s available</a:t>
            </a:r>
            <a:endParaRPr lang="en-GB" altLang="en-US" sz="1800" b="1" dirty="0">
              <a:solidFill>
                <a:srgbClr val="C00000"/>
              </a:solidFill>
              <a:latin typeface="Arial" charset="0"/>
            </a:endParaRPr>
          </a:p>
        </p:txBody>
      </p:sp>
      <p:sp>
        <p:nvSpPr>
          <p:cNvPr id="40984" name="Text Box 21"/>
          <p:cNvSpPr txBox="1">
            <a:spLocks noChangeArrowheads="1"/>
          </p:cNvSpPr>
          <p:nvPr/>
        </p:nvSpPr>
        <p:spPr bwMode="auto">
          <a:xfrm rot="-2562258">
            <a:off x="7005638" y="5374084"/>
            <a:ext cx="1825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C00000"/>
                </a:solidFill>
                <a:latin typeface="Arial" charset="0"/>
              </a:rPr>
              <a:t>What’s marketed</a:t>
            </a:r>
            <a:endParaRPr lang="en-GB" altLang="en-US" sz="1800" b="1" dirty="0">
              <a:solidFill>
                <a:srgbClr val="C00000"/>
              </a:solidFill>
              <a:latin typeface="Arial" charset="0"/>
            </a:endParaRPr>
          </a:p>
        </p:txBody>
      </p:sp>
      <p:sp>
        <p:nvSpPr>
          <p:cNvPr id="40985" name="Text Box 21"/>
          <p:cNvSpPr txBox="1">
            <a:spLocks noChangeArrowheads="1"/>
          </p:cNvSpPr>
          <p:nvPr/>
        </p:nvSpPr>
        <p:spPr bwMode="auto">
          <a:xfrm>
            <a:off x="2743200" y="6423421"/>
            <a:ext cx="3240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algn="ctr" eaLnBrk="1" hangingPunct="1">
              <a:spcBef>
                <a:spcPct val="50000"/>
              </a:spcBef>
              <a:buFontTx/>
              <a:buNone/>
            </a:pPr>
            <a:r>
              <a:rPr lang="en-GB" altLang="en-US" sz="2400" b="1" dirty="0">
                <a:solidFill>
                  <a:srgbClr val="C00000"/>
                </a:solidFill>
                <a:latin typeface="Arial" charset="0"/>
              </a:rPr>
              <a:t>What’s legal</a:t>
            </a:r>
            <a:endParaRPr lang="en-GB" altLang="en-US" sz="1800" b="1" dirty="0">
              <a:solidFill>
                <a:srgbClr val="C00000"/>
              </a:solidFill>
              <a:latin typeface="Arial" charset="0"/>
            </a:endParaRPr>
          </a:p>
        </p:txBody>
      </p:sp>
      <p:sp>
        <p:nvSpPr>
          <p:cNvPr id="40986" name="Text Box 21"/>
          <p:cNvSpPr txBox="1">
            <a:spLocks noChangeArrowheads="1"/>
          </p:cNvSpPr>
          <p:nvPr/>
        </p:nvSpPr>
        <p:spPr bwMode="auto">
          <a:xfrm>
            <a:off x="3296444" y="735284"/>
            <a:ext cx="2522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C00000"/>
                </a:solidFill>
                <a:latin typeface="Arial" charset="0"/>
              </a:rPr>
              <a:t>What we know</a:t>
            </a:r>
            <a:endParaRPr lang="en-GB" altLang="en-US" sz="1800" b="1" dirty="0">
              <a:solidFill>
                <a:srgbClr val="C00000"/>
              </a:solidFill>
              <a:latin typeface="Arial" charset="0"/>
            </a:endParaRPr>
          </a:p>
        </p:txBody>
      </p:sp>
      <p:sp>
        <p:nvSpPr>
          <p:cNvPr id="40987" name="Text Box 21"/>
          <p:cNvSpPr txBox="1">
            <a:spLocks noChangeArrowheads="1"/>
          </p:cNvSpPr>
          <p:nvPr/>
        </p:nvSpPr>
        <p:spPr bwMode="auto">
          <a:xfrm rot="2833963">
            <a:off x="6340086" y="2111791"/>
            <a:ext cx="2792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C00000"/>
                </a:solidFill>
                <a:latin typeface="Arial" charset="0"/>
              </a:rPr>
              <a:t>What’s “normal”</a:t>
            </a:r>
            <a:endParaRPr lang="en-GB" altLang="en-US" sz="1800" b="1" dirty="0">
              <a:solidFill>
                <a:srgbClr val="C00000"/>
              </a:solidFill>
              <a:latin typeface="Arial" charset="0"/>
            </a:endParaRPr>
          </a:p>
        </p:txBody>
      </p:sp>
      <p:sp>
        <p:nvSpPr>
          <p:cNvPr id="40988" name="Text Box 21"/>
          <p:cNvSpPr txBox="1">
            <a:spLocks noChangeArrowheads="1"/>
          </p:cNvSpPr>
          <p:nvPr/>
        </p:nvSpPr>
        <p:spPr bwMode="auto">
          <a:xfrm>
            <a:off x="1811338" y="6372621"/>
            <a:ext cx="159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Industry</a:t>
            </a:r>
          </a:p>
        </p:txBody>
      </p:sp>
      <p:sp>
        <p:nvSpPr>
          <p:cNvPr id="40989" name="Text Box 21"/>
          <p:cNvSpPr txBox="1">
            <a:spLocks noChangeArrowheads="1"/>
          </p:cNvSpPr>
          <p:nvPr/>
        </p:nvSpPr>
        <p:spPr bwMode="auto">
          <a:xfrm>
            <a:off x="7816850" y="4088209"/>
            <a:ext cx="1008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Media</a:t>
            </a:r>
          </a:p>
        </p:txBody>
      </p:sp>
      <p:sp>
        <p:nvSpPr>
          <p:cNvPr id="40990" name="Text Box 21"/>
          <p:cNvSpPr txBox="1">
            <a:spLocks noChangeArrowheads="1"/>
          </p:cNvSpPr>
          <p:nvPr/>
        </p:nvSpPr>
        <p:spPr bwMode="auto">
          <a:xfrm>
            <a:off x="1343025" y="430609"/>
            <a:ext cx="159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Trade</a:t>
            </a:r>
          </a:p>
        </p:txBody>
      </p:sp>
      <p:sp>
        <p:nvSpPr>
          <p:cNvPr id="40991" name="Text Box 21"/>
          <p:cNvSpPr txBox="1">
            <a:spLocks noChangeArrowheads="1"/>
          </p:cNvSpPr>
          <p:nvPr/>
        </p:nvSpPr>
        <p:spPr bwMode="auto">
          <a:xfrm>
            <a:off x="239713" y="835421"/>
            <a:ext cx="1268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Economy </a:t>
            </a:r>
          </a:p>
        </p:txBody>
      </p:sp>
      <p:sp>
        <p:nvSpPr>
          <p:cNvPr id="40992" name="Text Box 21"/>
          <p:cNvSpPr txBox="1">
            <a:spLocks noChangeArrowheads="1"/>
          </p:cNvSpPr>
          <p:nvPr/>
        </p:nvSpPr>
        <p:spPr bwMode="auto">
          <a:xfrm>
            <a:off x="26988" y="4418013"/>
            <a:ext cx="159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Geography</a:t>
            </a:r>
          </a:p>
        </p:txBody>
      </p:sp>
      <p:sp>
        <p:nvSpPr>
          <p:cNvPr id="40993" name="Text Box 21"/>
          <p:cNvSpPr txBox="1">
            <a:spLocks noChangeArrowheads="1"/>
          </p:cNvSpPr>
          <p:nvPr/>
        </p:nvSpPr>
        <p:spPr bwMode="auto">
          <a:xfrm>
            <a:off x="6440488" y="424259"/>
            <a:ext cx="1268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Education</a:t>
            </a:r>
          </a:p>
        </p:txBody>
      </p:sp>
      <p:sp>
        <p:nvSpPr>
          <p:cNvPr id="40994" name="Text Box 21"/>
          <p:cNvSpPr txBox="1">
            <a:spLocks noChangeArrowheads="1"/>
          </p:cNvSpPr>
          <p:nvPr/>
        </p:nvSpPr>
        <p:spPr bwMode="auto">
          <a:xfrm>
            <a:off x="115888" y="3337321"/>
            <a:ext cx="130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Technology</a:t>
            </a:r>
          </a:p>
        </p:txBody>
      </p:sp>
      <p:sp>
        <p:nvSpPr>
          <p:cNvPr id="40995" name="Text Box 21"/>
          <p:cNvSpPr txBox="1">
            <a:spLocks noChangeArrowheads="1"/>
          </p:cNvSpPr>
          <p:nvPr/>
        </p:nvSpPr>
        <p:spPr bwMode="auto">
          <a:xfrm>
            <a:off x="7585504" y="966265"/>
            <a:ext cx="1268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Biology</a:t>
            </a:r>
          </a:p>
        </p:txBody>
      </p:sp>
      <p:sp>
        <p:nvSpPr>
          <p:cNvPr id="3" name="Oval 2"/>
          <p:cNvSpPr/>
          <p:nvPr/>
        </p:nvSpPr>
        <p:spPr>
          <a:xfrm>
            <a:off x="2940050" y="3065859"/>
            <a:ext cx="3017838" cy="108426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918450" y="1749028"/>
            <a:ext cx="952342" cy="286232"/>
          </a:xfrm>
          <a:prstGeom prst="rect">
            <a:avLst/>
          </a:prstGeom>
          <a:noFill/>
          <a:ln>
            <a:noFill/>
          </a:ln>
        </p:spPr>
        <p:txBody>
          <a:bodyPr wrap="square" rtlCol="0">
            <a:spAutoFit/>
          </a:bodyPr>
          <a:lstStyle/>
          <a:p>
            <a:pPr algn="ctr" defTabSz="444500">
              <a:lnSpc>
                <a:spcPct val="90000"/>
              </a:lnSpc>
              <a:spcAft>
                <a:spcPct val="35000"/>
              </a:spcAft>
            </a:pPr>
            <a:r>
              <a:rPr lang="en-GB" sz="1400" b="1" dirty="0">
                <a:solidFill>
                  <a:schemeClr val="accent1"/>
                </a:solidFill>
                <a:latin typeface="Arial" panose="020B0604020202020204" pitchFamily="34" charset="0"/>
                <a:cs typeface="Arial" panose="020B0604020202020204" pitchFamily="34" charset="0"/>
              </a:rPr>
              <a:t>Religion</a:t>
            </a:r>
          </a:p>
        </p:txBody>
      </p:sp>
      <p:sp>
        <p:nvSpPr>
          <p:cNvPr id="38" name="Text Box 21"/>
          <p:cNvSpPr txBox="1">
            <a:spLocks noChangeArrowheads="1"/>
          </p:cNvSpPr>
          <p:nvPr/>
        </p:nvSpPr>
        <p:spPr bwMode="auto">
          <a:xfrm>
            <a:off x="7760415" y="515718"/>
            <a:ext cx="1268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Class</a:t>
            </a:r>
          </a:p>
        </p:txBody>
      </p:sp>
      <p:sp>
        <p:nvSpPr>
          <p:cNvPr id="39" name="Text Box 21"/>
          <p:cNvSpPr txBox="1">
            <a:spLocks noChangeArrowheads="1"/>
          </p:cNvSpPr>
          <p:nvPr/>
        </p:nvSpPr>
        <p:spPr bwMode="auto">
          <a:xfrm>
            <a:off x="1558771" y="5910659"/>
            <a:ext cx="159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accent1"/>
                </a:solidFill>
                <a:latin typeface="Calibri" pitchFamily="34" charset="0"/>
              </a:defRPr>
            </a:lvl1pPr>
            <a:lvl2pPr marL="742950" indent="-285750" eaLnBrk="0" hangingPunct="0">
              <a:spcBef>
                <a:spcPct val="20000"/>
              </a:spcBef>
              <a:buFont typeface="Arial" charset="0"/>
              <a:buChar char="–"/>
              <a:defRPr sz="2800">
                <a:solidFill>
                  <a:schemeClr val="tx2"/>
                </a:solidFill>
                <a:latin typeface="Calibri" pitchFamily="34" charset="0"/>
              </a:defRPr>
            </a:lvl2pPr>
            <a:lvl3pPr marL="1143000" indent="-228600" eaLnBrk="0" hangingPunct="0">
              <a:spcBef>
                <a:spcPct val="20000"/>
              </a:spcBef>
              <a:buFont typeface="Arial" charset="0"/>
              <a:buChar char="•"/>
              <a:defRPr sz="2400">
                <a:solidFill>
                  <a:schemeClr val="tx2"/>
                </a:solidFill>
                <a:latin typeface="Calibri" pitchFamily="34" charset="0"/>
              </a:defRPr>
            </a:lvl3pPr>
            <a:lvl4pPr marL="1600200" indent="-228600" eaLnBrk="0" hangingPunct="0">
              <a:spcBef>
                <a:spcPct val="20000"/>
              </a:spcBef>
              <a:buFont typeface="Arial" charset="0"/>
              <a:buChar char="–"/>
              <a:defRPr sz="2000">
                <a:solidFill>
                  <a:schemeClr val="tx2"/>
                </a:solidFill>
                <a:latin typeface="Calibri" pitchFamily="34" charset="0"/>
              </a:defRPr>
            </a:lvl4pPr>
            <a:lvl5pPr marL="2057400" indent="-228600" eaLnBrk="0" hangingPunct="0">
              <a:spcBef>
                <a:spcPct val="20000"/>
              </a:spcBef>
              <a:buFont typeface="Arial" charset="0"/>
              <a:buChar char="»"/>
              <a:defRPr sz="2000">
                <a:solidFill>
                  <a:schemeClr val="tx2"/>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eaLnBrk="1" hangingPunct="1">
              <a:spcBef>
                <a:spcPct val="50000"/>
              </a:spcBef>
              <a:buFontTx/>
              <a:buNone/>
            </a:pPr>
            <a:r>
              <a:rPr lang="en-GB" altLang="en-US" sz="2400" b="1" dirty="0">
                <a:solidFill>
                  <a:srgbClr val="002060"/>
                </a:solidFill>
                <a:latin typeface="Arial" charset="0"/>
              </a:rPr>
              <a:t> </a:t>
            </a:r>
            <a:r>
              <a:rPr lang="en-GB" altLang="en-US" sz="1400" b="1" dirty="0">
                <a:latin typeface="Arial" charset="0"/>
              </a:rPr>
              <a:t>Institutions</a:t>
            </a:r>
          </a:p>
        </p:txBody>
      </p:sp>
      <p:sp>
        <p:nvSpPr>
          <p:cNvPr id="6" name="Title 5"/>
          <p:cNvSpPr>
            <a:spLocks noGrp="1"/>
          </p:cNvSpPr>
          <p:nvPr>
            <p:ph type="title"/>
          </p:nvPr>
        </p:nvSpPr>
        <p:spPr>
          <a:xfrm>
            <a:off x="442913" y="77068"/>
            <a:ext cx="8229600" cy="460646"/>
          </a:xfrm>
        </p:spPr>
        <p:txBody>
          <a:bodyPr/>
          <a:lstStyle/>
          <a:p>
            <a:r>
              <a:rPr lang="en-GB" sz="2800">
                <a:solidFill>
                  <a:schemeClr val="tx2">
                    <a:lumMod val="50000"/>
                  </a:schemeClr>
                </a:solidFill>
              </a:rPr>
              <a:t>What do we talk about when we talk about food?</a:t>
            </a:r>
          </a:p>
        </p:txBody>
      </p:sp>
      <p:sp>
        <p:nvSpPr>
          <p:cNvPr id="7" name="TextBox 6"/>
          <p:cNvSpPr txBox="1"/>
          <p:nvPr/>
        </p:nvSpPr>
        <p:spPr>
          <a:xfrm>
            <a:off x="3406775" y="3284824"/>
            <a:ext cx="2155825" cy="369332"/>
          </a:xfrm>
          <a:prstGeom prst="rect">
            <a:avLst/>
          </a:prstGeom>
          <a:noFill/>
          <a:ln>
            <a:noFill/>
          </a:ln>
        </p:spPr>
        <p:txBody>
          <a:bodyPr wrap="square" rtlCol="0">
            <a:spAutoFit/>
          </a:bodyPr>
          <a:lstStyle/>
          <a:p>
            <a:pPr algn="ctr" defTabSz="444500">
              <a:lnSpc>
                <a:spcPct val="90000"/>
              </a:lnSpc>
              <a:spcAft>
                <a:spcPct val="35000"/>
              </a:spcAft>
            </a:pPr>
            <a:r>
              <a:rPr lang="en-GB" sz="2000" b="1">
                <a:solidFill>
                  <a:srgbClr val="002060"/>
                </a:solidFill>
              </a:rPr>
              <a:t>What’s food?</a:t>
            </a:r>
          </a:p>
        </p:txBody>
      </p:sp>
    </p:spTree>
    <p:extLst>
      <p:ext uri="{BB962C8B-B14F-4D97-AF65-F5344CB8AC3E}">
        <p14:creationId xmlns:p14="http://schemas.microsoft.com/office/powerpoint/2010/main" val="287216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4391980" y="162492"/>
            <a:ext cx="36004" cy="6434860"/>
          </a:xfrm>
          <a:prstGeom prst="line">
            <a:avLst/>
          </a:prstGeom>
          <a:ln w="38100">
            <a:solidFill>
              <a:srgbClr val="C0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FDD061C0-2450-4982-A773-1D870B1896D7}" type="slidenum">
              <a:rPr lang="en-GB" smtClean="0">
                <a:solidFill>
                  <a:prstClr val="black">
                    <a:tint val="75000"/>
                  </a:prstClr>
                </a:solidFill>
              </a:rPr>
              <a:pPr>
                <a:defRPr/>
              </a:pPr>
              <a:t>20</a:t>
            </a:fld>
            <a:endParaRPr lang="en-GB" dirty="0">
              <a:solidFill>
                <a:prstClr val="black">
                  <a:tint val="75000"/>
                </a:prstClr>
              </a:solidFill>
            </a:endParaRPr>
          </a:p>
        </p:txBody>
      </p:sp>
      <p:pic>
        <p:nvPicPr>
          <p:cNvPr id="4" name="Picture 2" descr="http://www.hybridheatingsystems.co.uk/uploads/2014/11/poultry-farm.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01" r="8873" b="2401"/>
          <a:stretch/>
        </p:blipFill>
        <p:spPr bwMode="auto">
          <a:xfrm>
            <a:off x="5004048" y="4430382"/>
            <a:ext cx="3456384" cy="2265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tatic.guim.co.uk/sys-images/Guardian/Pix/pictures/2013/8/4/1375618876106/In-vitro-meat-samples-008.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31" t="4894" r="9401"/>
          <a:stretch/>
        </p:blipFill>
        <p:spPr bwMode="auto">
          <a:xfrm>
            <a:off x="4839215" y="746048"/>
            <a:ext cx="3857202" cy="2284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8110" b="2113"/>
          <a:stretch/>
        </p:blipFill>
        <p:spPr>
          <a:xfrm>
            <a:off x="241775" y="4585063"/>
            <a:ext cx="3745427" cy="2165234"/>
          </a:xfrm>
          <a:prstGeom prst="rect">
            <a:avLst/>
          </a:prstGeom>
        </p:spPr>
      </p:pic>
      <p:pic>
        <p:nvPicPr>
          <p:cNvPr id="8" name="Picture 4" descr="roasted butternut squash with almond parmesan-6507"/>
          <p:cNvPicPr>
            <a:picLocks noChangeAspect="1" noChangeArrowheads="1"/>
          </p:cNvPicPr>
          <p:nvPr/>
        </p:nvPicPr>
        <p:blipFill rotWithShape="1">
          <a:blip r:embed="rId8">
            <a:extLst>
              <a:ext uri="{28A0092B-C50C-407E-A947-70E740481C1C}">
                <a14:useLocalDpi xmlns:a14="http://schemas.microsoft.com/office/drawing/2010/main" val="0"/>
              </a:ext>
            </a:extLst>
          </a:blip>
          <a:srcRect l="6223" t="40322" b="16209"/>
          <a:stretch/>
        </p:blipFill>
        <p:spPr bwMode="auto">
          <a:xfrm>
            <a:off x="215651" y="746048"/>
            <a:ext cx="3731066" cy="22841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1289" y="3969399"/>
            <a:ext cx="3745427" cy="590931"/>
          </a:xfrm>
          <a:prstGeom prst="rect">
            <a:avLst/>
          </a:prstGeom>
          <a:noFill/>
          <a:ln>
            <a:noFill/>
          </a:ln>
        </p:spPr>
        <p:txBody>
          <a:bodyPr wrap="square" rtlCol="0">
            <a:spAutoFit/>
          </a:bodyPr>
          <a:lstStyle/>
          <a:p>
            <a:pPr algn="ctr" defTabSz="444500">
              <a:lnSpc>
                <a:spcPct val="90000"/>
              </a:lnSpc>
              <a:spcAft>
                <a:spcPct val="35000"/>
              </a:spcAft>
            </a:pPr>
            <a:r>
              <a:rPr lang="en-GB" b="1" dirty="0">
                <a:solidFill>
                  <a:srgbClr val="002060"/>
                </a:solidFill>
              </a:rPr>
              <a:t>Bag of wind or miraculous ‘something from nothing’?</a:t>
            </a:r>
          </a:p>
        </p:txBody>
      </p:sp>
      <p:sp>
        <p:nvSpPr>
          <p:cNvPr id="10" name="TextBox 9"/>
          <p:cNvSpPr txBox="1"/>
          <p:nvPr/>
        </p:nvSpPr>
        <p:spPr>
          <a:xfrm>
            <a:off x="4579441" y="4076485"/>
            <a:ext cx="4356485" cy="341632"/>
          </a:xfrm>
          <a:prstGeom prst="rect">
            <a:avLst/>
          </a:prstGeom>
          <a:noFill/>
          <a:ln>
            <a:noFill/>
          </a:ln>
        </p:spPr>
        <p:txBody>
          <a:bodyPr wrap="square" rtlCol="0">
            <a:spAutoFit/>
          </a:bodyPr>
          <a:lstStyle/>
          <a:p>
            <a:pPr algn="ctr" defTabSz="444500">
              <a:lnSpc>
                <a:spcPct val="90000"/>
              </a:lnSpc>
              <a:spcAft>
                <a:spcPct val="35000"/>
              </a:spcAft>
            </a:pPr>
            <a:r>
              <a:rPr lang="en-GB" b="1" dirty="0">
                <a:solidFill>
                  <a:srgbClr val="002060"/>
                </a:solidFill>
              </a:rPr>
              <a:t>Ultra efficient – or a waste of grain?</a:t>
            </a:r>
          </a:p>
        </p:txBody>
      </p:sp>
      <p:sp>
        <p:nvSpPr>
          <p:cNvPr id="11" name="TextBox 10"/>
          <p:cNvSpPr txBox="1"/>
          <p:nvPr/>
        </p:nvSpPr>
        <p:spPr>
          <a:xfrm>
            <a:off x="4836618" y="124407"/>
            <a:ext cx="3857202" cy="590931"/>
          </a:xfrm>
          <a:prstGeom prst="rect">
            <a:avLst/>
          </a:prstGeom>
          <a:noFill/>
          <a:ln>
            <a:noFill/>
          </a:ln>
        </p:spPr>
        <p:txBody>
          <a:bodyPr wrap="square" rtlCol="0">
            <a:spAutoFit/>
          </a:bodyPr>
          <a:lstStyle/>
          <a:p>
            <a:pPr algn="ctr" defTabSz="444500">
              <a:lnSpc>
                <a:spcPct val="90000"/>
              </a:lnSpc>
              <a:spcAft>
                <a:spcPct val="35000"/>
              </a:spcAft>
            </a:pPr>
            <a:r>
              <a:rPr lang="en-GB" b="1" dirty="0">
                <a:solidFill>
                  <a:srgbClr val="002060"/>
                </a:solidFill>
              </a:rPr>
              <a:t>Techno-answer or on-going alienation from nature?</a:t>
            </a:r>
          </a:p>
        </p:txBody>
      </p:sp>
      <p:sp>
        <p:nvSpPr>
          <p:cNvPr id="12" name="TextBox 11"/>
          <p:cNvSpPr txBox="1"/>
          <p:nvPr/>
        </p:nvSpPr>
        <p:spPr>
          <a:xfrm>
            <a:off x="208754" y="124407"/>
            <a:ext cx="3752323" cy="590931"/>
          </a:xfrm>
          <a:prstGeom prst="rect">
            <a:avLst/>
          </a:prstGeom>
          <a:noFill/>
          <a:ln>
            <a:noFill/>
          </a:ln>
        </p:spPr>
        <p:txBody>
          <a:bodyPr wrap="square" rtlCol="0">
            <a:spAutoFit/>
          </a:bodyPr>
          <a:lstStyle/>
          <a:p>
            <a:pPr algn="ctr" defTabSz="444500">
              <a:lnSpc>
                <a:spcPct val="90000"/>
              </a:lnSpc>
              <a:spcAft>
                <a:spcPct val="35000"/>
              </a:spcAft>
            </a:pPr>
            <a:r>
              <a:rPr lang="en-GB" b="1" dirty="0">
                <a:solidFill>
                  <a:srgbClr val="002060"/>
                </a:solidFill>
              </a:rPr>
              <a:t>Balanced offering or puritanical, meagre &amp; unrealistic?</a:t>
            </a:r>
          </a:p>
        </p:txBody>
      </p:sp>
      <p:cxnSp>
        <p:nvCxnSpPr>
          <p:cNvPr id="15" name="Straight Connector 14"/>
          <p:cNvCxnSpPr/>
          <p:nvPr/>
        </p:nvCxnSpPr>
        <p:spPr>
          <a:xfrm flipH="1">
            <a:off x="201289" y="3636663"/>
            <a:ext cx="8763200" cy="0"/>
          </a:xfrm>
          <a:prstGeom prst="line">
            <a:avLst/>
          </a:prstGeom>
          <a:ln w="38100">
            <a:solidFill>
              <a:srgbClr val="C0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55776" y="3172439"/>
            <a:ext cx="3888432" cy="812530"/>
          </a:xfrm>
          <a:prstGeom prst="rect">
            <a:avLst/>
          </a:prstGeom>
          <a:solidFill>
            <a:schemeClr val="bg1"/>
          </a:solidFill>
          <a:ln>
            <a:noFill/>
          </a:ln>
        </p:spPr>
        <p:txBody>
          <a:bodyPr wrap="square" rtlCol="0">
            <a:spAutoFit/>
          </a:bodyPr>
          <a:lstStyle/>
          <a:p>
            <a:pPr algn="ctr" defTabSz="444500">
              <a:lnSpc>
                <a:spcPct val="90000"/>
              </a:lnSpc>
              <a:spcAft>
                <a:spcPct val="35000"/>
              </a:spcAft>
            </a:pPr>
            <a:r>
              <a:rPr lang="en-GB" sz="2400" b="1" dirty="0">
                <a:solidFill>
                  <a:srgbClr val="C00000"/>
                </a:solidFill>
              </a:rPr>
              <a:t>Possible livestock futures – what does </a:t>
            </a:r>
            <a:r>
              <a:rPr lang="en-GB" sz="2800" b="1" dirty="0">
                <a:solidFill>
                  <a:srgbClr val="C00000"/>
                </a:solidFill>
              </a:rPr>
              <a:t>‘good’ </a:t>
            </a:r>
            <a:r>
              <a:rPr lang="en-GB" sz="2400" b="1" dirty="0">
                <a:solidFill>
                  <a:srgbClr val="C00000"/>
                </a:solidFill>
              </a:rPr>
              <a:t>look like?</a:t>
            </a:r>
          </a:p>
        </p:txBody>
      </p:sp>
    </p:spTree>
    <p:extLst>
      <p:ext uri="{BB962C8B-B14F-4D97-AF65-F5344CB8AC3E}">
        <p14:creationId xmlns:p14="http://schemas.microsoft.com/office/powerpoint/2010/main" val="329138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Example 3: Limits &amp; boundaries</a:t>
            </a:r>
          </a:p>
        </p:txBody>
      </p:sp>
      <p:sp>
        <p:nvSpPr>
          <p:cNvPr id="5" name="Subtitle 4"/>
          <p:cNvSpPr>
            <a:spLocks noGrp="1"/>
          </p:cNvSpPr>
          <p:nvPr>
            <p:ph type="subTitle" idx="1"/>
          </p:nvPr>
        </p:nvSpPr>
        <p:spPr/>
        <p:txBody>
          <a:bodyPr/>
          <a:lstStyle/>
          <a:p>
            <a:endParaRPr lang="en-GB"/>
          </a:p>
        </p:txBody>
      </p:sp>
      <p:sp>
        <p:nvSpPr>
          <p:cNvPr id="3" name="Slide Number Placeholder 2"/>
          <p:cNvSpPr>
            <a:spLocks noGrp="1"/>
          </p:cNvSpPr>
          <p:nvPr>
            <p:ph type="sldNum" sz="quarter" idx="12"/>
          </p:nvPr>
        </p:nvSpPr>
        <p:spPr/>
        <p:txBody>
          <a:bodyPr/>
          <a:lstStyle/>
          <a:p>
            <a:pPr>
              <a:defRPr/>
            </a:pPr>
            <a:fld id="{FDD061C0-2450-4982-A773-1D870B1896D7}" type="slidenum">
              <a:rPr lang="en-GB" smtClean="0">
                <a:solidFill>
                  <a:prstClr val="black">
                    <a:tint val="75000"/>
                  </a:prstClr>
                </a:solidFill>
              </a:rPr>
              <a:pPr>
                <a:defRPr/>
              </a:pPr>
              <a:t>21</a:t>
            </a:fld>
            <a:endParaRPr lang="en-GB" dirty="0">
              <a:solidFill>
                <a:prstClr val="black">
                  <a:tint val="75000"/>
                </a:prstClr>
              </a:solidFill>
            </a:endParaRPr>
          </a:p>
        </p:txBody>
      </p:sp>
    </p:spTree>
    <p:extLst>
      <p:ext uri="{BB962C8B-B14F-4D97-AF65-F5344CB8AC3E}">
        <p14:creationId xmlns:p14="http://schemas.microsoft.com/office/powerpoint/2010/main" val="151114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01AD002-4938-4015-97FA-9DCCB1A904E0}" type="slidenum">
              <a:rPr lang="en-GB" smtClean="0">
                <a:solidFill>
                  <a:prstClr val="black">
                    <a:tint val="75000"/>
                  </a:prstClr>
                </a:solidFill>
              </a:rPr>
              <a:pPr>
                <a:defRPr/>
              </a:pPr>
              <a:t>22</a:t>
            </a:fld>
            <a:endParaRPr lang="en-GB" dirty="0">
              <a:solidFill>
                <a:prstClr val="black">
                  <a:tint val="75000"/>
                </a:prstClr>
              </a:solidFill>
            </a:endParaRPr>
          </a:p>
        </p:txBody>
      </p:sp>
      <p:sp>
        <p:nvSpPr>
          <p:cNvPr id="2" name="Title 1"/>
          <p:cNvSpPr>
            <a:spLocks noGrp="1"/>
          </p:cNvSpPr>
          <p:nvPr>
            <p:ph type="title" idx="4294967295"/>
          </p:nvPr>
        </p:nvSpPr>
        <p:spPr>
          <a:xfrm>
            <a:off x="0" y="274638"/>
            <a:ext cx="8964488" cy="1143000"/>
          </a:xfrm>
        </p:spPr>
        <p:txBody>
          <a:bodyPr/>
          <a:lstStyle/>
          <a:p>
            <a:r>
              <a:rPr lang="en-GB" sz="4000" dirty="0"/>
              <a:t>The question of limits </a:t>
            </a:r>
            <a:r>
              <a:rPr lang="en-GB" sz="4000"/>
              <a:t>&amp; boundaries</a:t>
            </a:r>
            <a:endParaRPr lang="en-GB" sz="40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l="26076" t="28876" r="22607" b="4205"/>
          <a:stretch>
            <a:fillRect/>
          </a:stretch>
        </p:blipFill>
        <p:spPr bwMode="auto">
          <a:xfrm>
            <a:off x="358699" y="1384258"/>
            <a:ext cx="4454513" cy="334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358699" y="4624636"/>
            <a:ext cx="25209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4500" eaLnBrk="0" hangingPunct="0">
              <a:spcBef>
                <a:spcPct val="20000"/>
              </a:spcBef>
              <a:buFont typeface="Arial" charset="0"/>
              <a:buChar char="•"/>
              <a:defRPr sz="3200">
                <a:solidFill>
                  <a:schemeClr val="accent1"/>
                </a:solidFill>
                <a:latin typeface="Calibri" pitchFamily="34" charset="0"/>
              </a:defRPr>
            </a:lvl1pPr>
            <a:lvl2pPr marL="742950" indent="-285750" defTabSz="444500" eaLnBrk="0" hangingPunct="0">
              <a:spcBef>
                <a:spcPct val="20000"/>
              </a:spcBef>
              <a:buFont typeface="Arial" charset="0"/>
              <a:buChar char="–"/>
              <a:defRPr sz="2800">
                <a:solidFill>
                  <a:schemeClr val="tx2"/>
                </a:solidFill>
                <a:latin typeface="Calibri" pitchFamily="34" charset="0"/>
              </a:defRPr>
            </a:lvl2pPr>
            <a:lvl3pPr marL="1143000" indent="-228600" defTabSz="444500" eaLnBrk="0" hangingPunct="0">
              <a:spcBef>
                <a:spcPct val="20000"/>
              </a:spcBef>
              <a:buFont typeface="Arial" charset="0"/>
              <a:buChar char="•"/>
              <a:defRPr sz="2400">
                <a:solidFill>
                  <a:schemeClr val="tx2"/>
                </a:solidFill>
                <a:latin typeface="Calibri" pitchFamily="34" charset="0"/>
              </a:defRPr>
            </a:lvl3pPr>
            <a:lvl4pPr marL="1600200" indent="-228600" defTabSz="444500" eaLnBrk="0" hangingPunct="0">
              <a:spcBef>
                <a:spcPct val="20000"/>
              </a:spcBef>
              <a:buFont typeface="Arial" charset="0"/>
              <a:buChar char="–"/>
              <a:defRPr sz="2000">
                <a:solidFill>
                  <a:schemeClr val="tx2"/>
                </a:solidFill>
                <a:latin typeface="Calibri" pitchFamily="34" charset="0"/>
              </a:defRPr>
            </a:lvl4pPr>
            <a:lvl5pPr marL="2057400" indent="-228600" defTabSz="444500" eaLnBrk="0" hangingPunct="0">
              <a:spcBef>
                <a:spcPct val="20000"/>
              </a:spcBef>
              <a:buFont typeface="Arial" charset="0"/>
              <a:buChar char="»"/>
              <a:defRPr sz="2000">
                <a:solidFill>
                  <a:schemeClr val="tx2"/>
                </a:solidFill>
                <a:latin typeface="Calibri" pitchFamily="34" charset="0"/>
              </a:defRPr>
            </a:lvl5pPr>
            <a:lvl6pPr marL="2514600" indent="-228600" defTabSz="4445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defTabSz="4445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defTabSz="4445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defTabSz="4445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algn="ctr" eaLnBrk="1" hangingPunct="1">
              <a:lnSpc>
                <a:spcPct val="90000"/>
              </a:lnSpc>
              <a:spcBef>
                <a:spcPct val="0"/>
              </a:spcBef>
              <a:spcAft>
                <a:spcPct val="35000"/>
              </a:spcAft>
              <a:buFontTx/>
              <a:buNone/>
            </a:pPr>
            <a:r>
              <a:rPr lang="en-GB" altLang="en-US" sz="1800" dirty="0">
                <a:solidFill>
                  <a:srgbClr val="002060"/>
                </a:solidFill>
              </a:rPr>
              <a:t>Rockström et al 2009</a:t>
            </a:r>
          </a:p>
        </p:txBody>
      </p:sp>
      <p:pic>
        <p:nvPicPr>
          <p:cNvPr id="7" name="Picture 6" descr="Doughnut Econom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707" y="1384258"/>
            <a:ext cx="3657600" cy="319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6084168" y="4554487"/>
            <a:ext cx="25209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4500" eaLnBrk="0" hangingPunct="0">
              <a:spcBef>
                <a:spcPct val="20000"/>
              </a:spcBef>
              <a:buFont typeface="Arial" charset="0"/>
              <a:buChar char="•"/>
              <a:defRPr sz="3200">
                <a:solidFill>
                  <a:schemeClr val="accent1"/>
                </a:solidFill>
                <a:latin typeface="Calibri" pitchFamily="34" charset="0"/>
              </a:defRPr>
            </a:lvl1pPr>
            <a:lvl2pPr marL="742950" indent="-285750" defTabSz="444500" eaLnBrk="0" hangingPunct="0">
              <a:spcBef>
                <a:spcPct val="20000"/>
              </a:spcBef>
              <a:buFont typeface="Arial" charset="0"/>
              <a:buChar char="–"/>
              <a:defRPr sz="2800">
                <a:solidFill>
                  <a:schemeClr val="tx2"/>
                </a:solidFill>
                <a:latin typeface="Calibri" pitchFamily="34" charset="0"/>
              </a:defRPr>
            </a:lvl2pPr>
            <a:lvl3pPr marL="1143000" indent="-228600" defTabSz="444500" eaLnBrk="0" hangingPunct="0">
              <a:spcBef>
                <a:spcPct val="20000"/>
              </a:spcBef>
              <a:buFont typeface="Arial" charset="0"/>
              <a:buChar char="•"/>
              <a:defRPr sz="2400">
                <a:solidFill>
                  <a:schemeClr val="tx2"/>
                </a:solidFill>
                <a:latin typeface="Calibri" pitchFamily="34" charset="0"/>
              </a:defRPr>
            </a:lvl3pPr>
            <a:lvl4pPr marL="1600200" indent="-228600" defTabSz="444500" eaLnBrk="0" hangingPunct="0">
              <a:spcBef>
                <a:spcPct val="20000"/>
              </a:spcBef>
              <a:buFont typeface="Arial" charset="0"/>
              <a:buChar char="–"/>
              <a:defRPr sz="2000">
                <a:solidFill>
                  <a:schemeClr val="tx2"/>
                </a:solidFill>
                <a:latin typeface="Calibri" pitchFamily="34" charset="0"/>
              </a:defRPr>
            </a:lvl4pPr>
            <a:lvl5pPr marL="2057400" indent="-228600" defTabSz="444500" eaLnBrk="0" hangingPunct="0">
              <a:spcBef>
                <a:spcPct val="20000"/>
              </a:spcBef>
              <a:buFont typeface="Arial" charset="0"/>
              <a:buChar char="»"/>
              <a:defRPr sz="2000">
                <a:solidFill>
                  <a:schemeClr val="tx2"/>
                </a:solidFill>
                <a:latin typeface="Calibri" pitchFamily="34" charset="0"/>
              </a:defRPr>
            </a:lvl5pPr>
            <a:lvl6pPr marL="2514600" indent="-228600" defTabSz="444500" eaLnBrk="0" fontAlgn="base" hangingPunct="0">
              <a:spcBef>
                <a:spcPct val="20000"/>
              </a:spcBef>
              <a:spcAft>
                <a:spcPct val="0"/>
              </a:spcAft>
              <a:buFont typeface="Arial" charset="0"/>
              <a:buChar char="»"/>
              <a:defRPr sz="2000">
                <a:solidFill>
                  <a:schemeClr val="tx2"/>
                </a:solidFill>
                <a:latin typeface="Calibri" pitchFamily="34" charset="0"/>
              </a:defRPr>
            </a:lvl6pPr>
            <a:lvl7pPr marL="2971800" indent="-228600" defTabSz="444500" eaLnBrk="0" fontAlgn="base" hangingPunct="0">
              <a:spcBef>
                <a:spcPct val="20000"/>
              </a:spcBef>
              <a:spcAft>
                <a:spcPct val="0"/>
              </a:spcAft>
              <a:buFont typeface="Arial" charset="0"/>
              <a:buChar char="»"/>
              <a:defRPr sz="2000">
                <a:solidFill>
                  <a:schemeClr val="tx2"/>
                </a:solidFill>
                <a:latin typeface="Calibri" pitchFamily="34" charset="0"/>
              </a:defRPr>
            </a:lvl7pPr>
            <a:lvl8pPr marL="3429000" indent="-228600" defTabSz="444500" eaLnBrk="0" fontAlgn="base" hangingPunct="0">
              <a:spcBef>
                <a:spcPct val="20000"/>
              </a:spcBef>
              <a:spcAft>
                <a:spcPct val="0"/>
              </a:spcAft>
              <a:buFont typeface="Arial" charset="0"/>
              <a:buChar char="»"/>
              <a:defRPr sz="2000">
                <a:solidFill>
                  <a:schemeClr val="tx2"/>
                </a:solidFill>
                <a:latin typeface="Calibri" pitchFamily="34" charset="0"/>
              </a:defRPr>
            </a:lvl8pPr>
            <a:lvl9pPr marL="3886200" indent="-228600" defTabSz="444500" eaLnBrk="0" fontAlgn="base" hangingPunct="0">
              <a:spcBef>
                <a:spcPct val="20000"/>
              </a:spcBef>
              <a:spcAft>
                <a:spcPct val="0"/>
              </a:spcAft>
              <a:buFont typeface="Arial" charset="0"/>
              <a:buChar char="»"/>
              <a:defRPr sz="2000">
                <a:solidFill>
                  <a:schemeClr val="tx2"/>
                </a:solidFill>
                <a:latin typeface="Calibri" pitchFamily="34" charset="0"/>
              </a:defRPr>
            </a:lvl9pPr>
          </a:lstStyle>
          <a:p>
            <a:pPr algn="ctr" eaLnBrk="1" hangingPunct="1">
              <a:lnSpc>
                <a:spcPct val="90000"/>
              </a:lnSpc>
              <a:spcBef>
                <a:spcPct val="0"/>
              </a:spcBef>
              <a:spcAft>
                <a:spcPct val="35000"/>
              </a:spcAft>
              <a:buFontTx/>
              <a:buNone/>
            </a:pPr>
            <a:r>
              <a:rPr lang="en-GB" altLang="en-US" sz="1800" dirty="0">
                <a:solidFill>
                  <a:srgbClr val="002060"/>
                </a:solidFill>
              </a:rPr>
              <a:t>Raworth 2012</a:t>
            </a:r>
          </a:p>
        </p:txBody>
      </p:sp>
      <p:sp>
        <p:nvSpPr>
          <p:cNvPr id="10" name="Title 1"/>
          <p:cNvSpPr txBox="1">
            <a:spLocks/>
          </p:cNvSpPr>
          <p:nvPr/>
        </p:nvSpPr>
        <p:spPr bwMode="auto">
          <a:xfrm>
            <a:off x="215151" y="472514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alibri" pitchFamily="34" charset="0"/>
              </a:defRPr>
            </a:lvl2pPr>
            <a:lvl3pPr algn="ctr" rtl="0" eaLnBrk="1" fontAlgn="base" hangingPunct="1">
              <a:spcBef>
                <a:spcPct val="0"/>
              </a:spcBef>
              <a:spcAft>
                <a:spcPct val="0"/>
              </a:spcAft>
              <a:defRPr sz="4400">
                <a:solidFill>
                  <a:schemeClr val="tx2"/>
                </a:solidFill>
                <a:latin typeface="Calibri" pitchFamily="34" charset="0"/>
              </a:defRPr>
            </a:lvl3pPr>
            <a:lvl4pPr algn="ctr" rtl="0" eaLnBrk="1" fontAlgn="base" hangingPunct="1">
              <a:spcBef>
                <a:spcPct val="0"/>
              </a:spcBef>
              <a:spcAft>
                <a:spcPct val="0"/>
              </a:spcAft>
              <a:defRPr sz="4400">
                <a:solidFill>
                  <a:schemeClr val="tx2"/>
                </a:solidFill>
                <a:latin typeface="Calibri" pitchFamily="34" charset="0"/>
              </a:defRPr>
            </a:lvl4pPr>
            <a:lvl5pPr algn="ctr" rtl="0" eaLnBrk="1" fontAlgn="base" hangingPunct="1">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sz="4000" dirty="0">
                <a:solidFill>
                  <a:srgbClr val="002060"/>
                </a:solidFill>
              </a:rPr>
              <a:t>What are they? Do they exist?</a:t>
            </a:r>
          </a:p>
        </p:txBody>
      </p:sp>
    </p:spTree>
    <p:extLst>
      <p:ext uri="{BB962C8B-B14F-4D97-AF65-F5344CB8AC3E}">
        <p14:creationId xmlns:p14="http://schemas.microsoft.com/office/powerpoint/2010/main" val="386408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01AD002-4938-4015-97FA-9DCCB1A904E0}" type="slidenum">
              <a:rPr lang="en-GB" smtClean="0">
                <a:solidFill>
                  <a:prstClr val="black">
                    <a:tint val="75000"/>
                  </a:prstClr>
                </a:solidFill>
              </a:rPr>
              <a:pPr>
                <a:defRPr/>
              </a:pPr>
              <a:t>23</a:t>
            </a:fld>
            <a:endParaRPr lang="en-GB" dirty="0">
              <a:solidFill>
                <a:prstClr val="black">
                  <a:tint val="75000"/>
                </a:prstClr>
              </a:solidFill>
            </a:endParaRPr>
          </a:p>
        </p:txBody>
      </p:sp>
      <p:sp>
        <p:nvSpPr>
          <p:cNvPr id="2" name="Title 1"/>
          <p:cNvSpPr>
            <a:spLocks noGrp="1"/>
          </p:cNvSpPr>
          <p:nvPr>
            <p:ph type="title" idx="4294967295"/>
          </p:nvPr>
        </p:nvSpPr>
        <p:spPr>
          <a:xfrm>
            <a:off x="1219200" y="274638"/>
            <a:ext cx="7010400" cy="562074"/>
          </a:xfrm>
        </p:spPr>
        <p:txBody>
          <a:bodyPr/>
          <a:lstStyle/>
          <a:p>
            <a:r>
              <a:rPr lang="en-GB" dirty="0">
                <a:solidFill>
                  <a:srgbClr val="002060"/>
                </a:solidFill>
              </a:rPr>
              <a:t>Can we do </a:t>
            </a:r>
            <a:r>
              <a:rPr lang="en-GB">
                <a:solidFill>
                  <a:srgbClr val="002060"/>
                </a:solidFill>
              </a:rPr>
              <a:t>a Tardis</a:t>
            </a:r>
            <a:r>
              <a:rPr lang="en-GB" dirty="0">
                <a:solidFill>
                  <a:srgbClr val="002060"/>
                </a:solidFill>
              </a:rPr>
              <a:t>?</a:t>
            </a:r>
          </a:p>
        </p:txBody>
      </p:sp>
      <p:pic>
        <p:nvPicPr>
          <p:cNvPr id="2050" name="Picture 2" descr="http://www.zamyatin.co.uk/pics/38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691" y="1136023"/>
            <a:ext cx="3460343" cy="4608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4"/>
          <a:srcRect l="11814" t="20139" r="32446" b="2083"/>
          <a:stretch/>
        </p:blipFill>
        <p:spPr bwMode="auto">
          <a:xfrm>
            <a:off x="5796136" y="1412776"/>
            <a:ext cx="2880320" cy="3312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1959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Should we?</a:t>
            </a:r>
          </a:p>
        </p:txBody>
      </p:sp>
      <p:sp>
        <p:nvSpPr>
          <p:cNvPr id="2" name="Slide Number Placeholder 1"/>
          <p:cNvSpPr>
            <a:spLocks noGrp="1"/>
          </p:cNvSpPr>
          <p:nvPr>
            <p:ph type="sldNum" sz="quarter" idx="12"/>
          </p:nvPr>
        </p:nvSpPr>
        <p:spPr/>
        <p:txBody>
          <a:bodyPr/>
          <a:lstStyle/>
          <a:p>
            <a:pPr>
              <a:defRPr/>
            </a:pPr>
            <a:fld id="{4B0D1FA1-B934-47F2-A4FF-B40A388C1FB9}" type="slidenum">
              <a:rPr lang="en-GB" smtClean="0">
                <a:solidFill>
                  <a:prstClr val="black">
                    <a:tint val="75000"/>
                  </a:prstClr>
                </a:solidFill>
              </a:rPr>
              <a:pPr>
                <a:defRPr/>
              </a:pPr>
              <a:t>24</a:t>
            </a:fld>
            <a:endParaRPr lang="en-GB" dirty="0">
              <a:solidFill>
                <a:prstClr val="black">
                  <a:tint val="75000"/>
                </a:prstClr>
              </a:solidFill>
            </a:endParaRPr>
          </a:p>
        </p:txBody>
      </p:sp>
      <p:pic>
        <p:nvPicPr>
          <p:cNvPr id="4" name="Picture 3"/>
          <p:cNvPicPr/>
          <p:nvPr/>
        </p:nvPicPr>
        <p:blipFill rotWithShape="1">
          <a:blip r:embed="rId2"/>
          <a:srcRect l="25914" t="31795" r="61845" b="51376"/>
          <a:stretch/>
        </p:blipFill>
        <p:spPr bwMode="auto">
          <a:xfrm>
            <a:off x="1524000" y="1524000"/>
            <a:ext cx="57150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9499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88413"/>
            <a:ext cx="8229600" cy="1143000"/>
          </a:xfrm>
        </p:spPr>
        <p:txBody>
          <a:bodyPr/>
          <a:lstStyle/>
          <a:p>
            <a:r>
              <a:rPr lang="en-GB" dirty="0">
                <a:solidFill>
                  <a:srgbClr val="002060"/>
                </a:solidFill>
              </a:rPr>
              <a:t>Should we?</a:t>
            </a:r>
          </a:p>
        </p:txBody>
      </p:sp>
      <p:sp>
        <p:nvSpPr>
          <p:cNvPr id="2" name="Slide Number Placeholder 1"/>
          <p:cNvSpPr>
            <a:spLocks noGrp="1"/>
          </p:cNvSpPr>
          <p:nvPr>
            <p:ph type="sldNum" sz="quarter" idx="12"/>
          </p:nvPr>
        </p:nvSpPr>
        <p:spPr/>
        <p:txBody>
          <a:bodyPr/>
          <a:lstStyle/>
          <a:p>
            <a:pPr>
              <a:defRPr/>
            </a:pPr>
            <a:fld id="{4B0D1FA1-B934-47F2-A4FF-B40A388C1FB9}" type="slidenum">
              <a:rPr lang="en-GB" smtClean="0">
                <a:solidFill>
                  <a:prstClr val="black">
                    <a:tint val="75000"/>
                  </a:prstClr>
                </a:solidFill>
              </a:rPr>
              <a:pPr>
                <a:defRPr/>
              </a:pPr>
              <a:t>25</a:t>
            </a:fld>
            <a:endParaRPr lang="en-GB" dirty="0">
              <a:solidFill>
                <a:prstClr val="black">
                  <a:tint val="75000"/>
                </a:prstClr>
              </a:solidFill>
            </a:endParaRPr>
          </a:p>
        </p:txBody>
      </p:sp>
      <p:pic>
        <p:nvPicPr>
          <p:cNvPr id="2050" name="Picture 2" descr="http://img01.thedrum.com/news/tmp/111981/e-cigarett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43000"/>
            <a:ext cx="4536504" cy="30217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a:srcRect l="13197" t="37984" r="57992" b="9781"/>
          <a:stretch/>
        </p:blipFill>
        <p:spPr bwMode="auto">
          <a:xfrm>
            <a:off x="1283546" y="4424149"/>
            <a:ext cx="1612054" cy="2129051"/>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37604" t="36111" r="38769" b="7870"/>
          <a:stretch/>
        </p:blipFill>
        <p:spPr bwMode="auto">
          <a:xfrm>
            <a:off x="5486400" y="3486933"/>
            <a:ext cx="2191012" cy="3066267"/>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6"/>
          <a:srcRect l="3827" t="36574" r="36439" b="12037"/>
          <a:stretch/>
        </p:blipFill>
        <p:spPr bwMode="auto">
          <a:xfrm>
            <a:off x="5220072" y="1007332"/>
            <a:ext cx="3096344" cy="18756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3146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68761"/>
            <a:ext cx="7772400" cy="1872207"/>
          </a:xfrm>
        </p:spPr>
        <p:txBody>
          <a:bodyPr>
            <a:normAutofit fontScale="90000"/>
          </a:bodyPr>
          <a:lstStyle/>
          <a:p>
            <a:r>
              <a:rPr lang="en-GB"/>
              <a:t>Thank you </a:t>
            </a:r>
            <a:br>
              <a:rPr lang="en-GB"/>
            </a:br>
            <a:r>
              <a:rPr lang="en-GB" sz="3600" b="1"/>
              <a:t>Join</a:t>
            </a:r>
            <a:r>
              <a:rPr lang="en-GB" sz="3600"/>
              <a:t> the Food Climate Research Network </a:t>
            </a:r>
            <a:br>
              <a:rPr lang="en-GB" sz="3600"/>
            </a:br>
            <a:r>
              <a:rPr lang="en-GB" b="1">
                <a:hlinkClick r:id="rId2"/>
              </a:rPr>
              <a:t>www.fcrn.org.uk</a:t>
            </a:r>
            <a:r>
              <a:rPr lang="en-GB" b="1"/>
              <a:t> </a:t>
            </a:r>
            <a:br>
              <a:rPr lang="en-GB"/>
            </a:br>
            <a:endParaRPr lang="en-GB"/>
          </a:p>
        </p:txBody>
      </p:sp>
      <p:sp>
        <p:nvSpPr>
          <p:cNvPr id="5" name="Subtitle 4"/>
          <p:cNvSpPr>
            <a:spLocks noGrp="1"/>
          </p:cNvSpPr>
          <p:nvPr>
            <p:ph type="subTitle" idx="1"/>
          </p:nvPr>
        </p:nvSpPr>
        <p:spPr>
          <a:xfrm>
            <a:off x="1371600" y="3212976"/>
            <a:ext cx="6400800" cy="1872208"/>
          </a:xfrm>
        </p:spPr>
        <p:txBody>
          <a:bodyPr>
            <a:normAutofit fontScale="70000" lnSpcReduction="20000"/>
          </a:bodyPr>
          <a:lstStyle/>
          <a:p>
            <a:r>
              <a:rPr lang="en-GB" sz="4600" b="1">
                <a:solidFill>
                  <a:srgbClr val="002060"/>
                </a:solidFill>
              </a:rPr>
              <a:t>Visit</a:t>
            </a:r>
            <a:r>
              <a:rPr lang="en-GB" sz="4600">
                <a:solidFill>
                  <a:srgbClr val="002060"/>
                </a:solidFill>
              </a:rPr>
              <a:t> our new learning resource</a:t>
            </a:r>
          </a:p>
          <a:p>
            <a:r>
              <a:rPr lang="en-GB" sz="4600" b="1">
                <a:solidFill>
                  <a:srgbClr val="002060"/>
                </a:solidFill>
                <a:hlinkClick r:id="rId3"/>
              </a:rPr>
              <a:t>www.foodbytes.org.uk</a:t>
            </a:r>
            <a:endParaRPr lang="en-GB" sz="4600" b="1">
              <a:solidFill>
                <a:srgbClr val="002060"/>
              </a:solidFill>
            </a:endParaRPr>
          </a:p>
          <a:p>
            <a:endParaRPr lang="en-GB" sz="4000" b="1">
              <a:solidFill>
                <a:srgbClr val="002060"/>
              </a:solidFill>
            </a:endParaRPr>
          </a:p>
          <a:p>
            <a:r>
              <a:rPr lang="en-GB" sz="4000" b="1">
                <a:solidFill>
                  <a:srgbClr val="002060"/>
                </a:solidFill>
              </a:rPr>
              <a:t>taragarnett@fcrn.org.uk</a:t>
            </a:r>
          </a:p>
        </p:txBody>
      </p:sp>
    </p:spTree>
    <p:extLst>
      <p:ext uri="{BB962C8B-B14F-4D97-AF65-F5344CB8AC3E}">
        <p14:creationId xmlns:p14="http://schemas.microsoft.com/office/powerpoint/2010/main" val="426046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rgbClr val="002060"/>
                </a:solidFill>
              </a:rPr>
              <a:t>What’s </a:t>
            </a:r>
            <a:r>
              <a:rPr lang="en-GB" sz="3200">
                <a:solidFill>
                  <a:srgbClr val="002060"/>
                </a:solidFill>
              </a:rPr>
              <a:t>the problem with food? </a:t>
            </a:r>
            <a:br>
              <a:rPr lang="en-GB" sz="3200" dirty="0">
                <a:solidFill>
                  <a:srgbClr val="002060"/>
                </a:solidFill>
              </a:rPr>
            </a:br>
            <a:r>
              <a:rPr lang="en-GB" sz="3200" dirty="0">
                <a:solidFill>
                  <a:srgbClr val="002060"/>
                </a:solidFill>
              </a:rPr>
              <a:t>And what does a solution look like?</a:t>
            </a:r>
          </a:p>
        </p:txBody>
      </p:sp>
      <p:sp>
        <p:nvSpPr>
          <p:cNvPr id="3" name="Content Placeholder 2"/>
          <p:cNvSpPr>
            <a:spLocks noGrp="1"/>
          </p:cNvSpPr>
          <p:nvPr>
            <p:ph sz="half" idx="1"/>
          </p:nvPr>
        </p:nvSpPr>
        <p:spPr>
          <a:xfrm>
            <a:off x="467544" y="1988840"/>
            <a:ext cx="4038600" cy="4525963"/>
          </a:xfrm>
        </p:spPr>
        <p:txBody>
          <a:bodyPr/>
          <a:lstStyle/>
          <a:p>
            <a:r>
              <a:rPr lang="en-GB" dirty="0"/>
              <a:t>Not enough food!</a:t>
            </a:r>
          </a:p>
          <a:p>
            <a:endParaRPr lang="en-GB" dirty="0"/>
          </a:p>
          <a:p>
            <a:endParaRPr lang="en-GB"/>
          </a:p>
          <a:p>
            <a:r>
              <a:rPr lang="en-GB"/>
              <a:t>Too </a:t>
            </a:r>
            <a:r>
              <a:rPr lang="en-GB" dirty="0"/>
              <a:t>much greed!</a:t>
            </a:r>
          </a:p>
          <a:p>
            <a:endParaRPr lang="en-GB" dirty="0"/>
          </a:p>
          <a:p>
            <a:endParaRPr lang="en-GB"/>
          </a:p>
          <a:p>
            <a:r>
              <a:rPr lang="en-GB"/>
              <a:t>Too </a:t>
            </a:r>
            <a:r>
              <a:rPr lang="en-GB" dirty="0"/>
              <a:t>much inequity!</a:t>
            </a:r>
          </a:p>
        </p:txBody>
      </p:sp>
      <p:sp>
        <p:nvSpPr>
          <p:cNvPr id="4" name="Content Placeholder 3"/>
          <p:cNvSpPr>
            <a:spLocks noGrp="1"/>
          </p:cNvSpPr>
          <p:nvPr>
            <p:ph sz="half" idx="2"/>
          </p:nvPr>
        </p:nvSpPr>
        <p:spPr>
          <a:xfrm>
            <a:off x="4644008" y="1988840"/>
            <a:ext cx="4038600" cy="4525963"/>
          </a:xfrm>
        </p:spPr>
        <p:txBody>
          <a:bodyPr/>
          <a:lstStyle/>
          <a:p>
            <a:r>
              <a:rPr lang="en-GB" dirty="0"/>
              <a:t>Produce more food, more efficiently</a:t>
            </a:r>
          </a:p>
          <a:p>
            <a:endParaRPr lang="en-GB" dirty="0"/>
          </a:p>
          <a:p>
            <a:r>
              <a:rPr lang="en-GB"/>
              <a:t>Reduce </a:t>
            </a:r>
            <a:r>
              <a:rPr lang="en-GB" dirty="0"/>
              <a:t>consumption</a:t>
            </a:r>
          </a:p>
          <a:p>
            <a:endParaRPr lang="en-GB" dirty="0"/>
          </a:p>
          <a:p>
            <a:endParaRPr lang="en-GB"/>
          </a:p>
          <a:p>
            <a:r>
              <a:rPr lang="en-GB"/>
              <a:t>Transform </a:t>
            </a:r>
            <a:r>
              <a:rPr lang="en-GB" dirty="0"/>
              <a:t>the system</a:t>
            </a:r>
          </a:p>
        </p:txBody>
      </p:sp>
      <p:sp>
        <p:nvSpPr>
          <p:cNvPr id="5" name="Slide Number Placeholder 4"/>
          <p:cNvSpPr>
            <a:spLocks noGrp="1"/>
          </p:cNvSpPr>
          <p:nvPr>
            <p:ph type="sldNum" sz="quarter" idx="12"/>
          </p:nvPr>
        </p:nvSpPr>
        <p:spPr/>
        <p:txBody>
          <a:bodyPr/>
          <a:lstStyle/>
          <a:p>
            <a:pPr>
              <a:defRPr/>
            </a:pPr>
            <a:fld id="{839FBBAB-730E-42BA-87BD-151A877B7CE6}" type="slidenum">
              <a:rPr lang="en-GB" smtClean="0">
                <a:solidFill>
                  <a:prstClr val="black">
                    <a:tint val="75000"/>
                  </a:prstClr>
                </a:solidFill>
              </a:rPr>
              <a:pPr>
                <a:defRPr/>
              </a:pPr>
              <a:t>3</a:t>
            </a:fld>
            <a:endParaRPr lang="en-GB" dirty="0">
              <a:solidFill>
                <a:prstClr val="black">
                  <a:tint val="75000"/>
                </a:prstClr>
              </a:solidFill>
            </a:endParaRPr>
          </a:p>
        </p:txBody>
      </p:sp>
    </p:spTree>
    <p:extLst>
      <p:ext uri="{BB962C8B-B14F-4D97-AF65-F5344CB8AC3E}">
        <p14:creationId xmlns:p14="http://schemas.microsoft.com/office/powerpoint/2010/main" val="272415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37349791"/>
              </p:ext>
            </p:extLst>
          </p:nvPr>
        </p:nvGraphicFramePr>
        <p:xfrm>
          <a:off x="0" y="116632"/>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C01AD002-4938-4015-97FA-9DCCB1A904E0}" type="slidenum">
              <a:rPr lang="en-GB" smtClean="0">
                <a:solidFill>
                  <a:prstClr val="black">
                    <a:tint val="75000"/>
                  </a:prstClr>
                </a:solidFill>
              </a:rPr>
              <a:pPr>
                <a:defRPr/>
              </a:pPr>
              <a:t>4</a:t>
            </a:fld>
            <a:endParaRPr lang="en-GB" dirty="0">
              <a:solidFill>
                <a:prstClr val="black">
                  <a:tint val="75000"/>
                </a:prstClr>
              </a:solidFill>
            </a:endParaRPr>
          </a:p>
        </p:txBody>
      </p:sp>
    </p:spTree>
    <p:extLst>
      <p:ext uri="{BB962C8B-B14F-4D97-AF65-F5344CB8AC3E}">
        <p14:creationId xmlns:p14="http://schemas.microsoft.com/office/powerpoint/2010/main" val="334356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Examples</a:t>
            </a:r>
          </a:p>
        </p:txBody>
      </p:sp>
      <p:sp>
        <p:nvSpPr>
          <p:cNvPr id="3" name="Content Placeholder 2"/>
          <p:cNvSpPr>
            <a:spLocks noGrp="1"/>
          </p:cNvSpPr>
          <p:nvPr>
            <p:ph idx="1"/>
          </p:nvPr>
        </p:nvSpPr>
        <p:spPr>
          <a:xfrm>
            <a:off x="838200" y="2286000"/>
            <a:ext cx="7848600" cy="3840163"/>
          </a:xfrm>
        </p:spPr>
        <p:txBody>
          <a:bodyPr/>
          <a:lstStyle/>
          <a:p>
            <a:r>
              <a:rPr lang="en-GB"/>
              <a:t>Food miles and local</a:t>
            </a:r>
          </a:p>
          <a:p>
            <a:r>
              <a:rPr lang="en-GB"/>
              <a:t>Meat</a:t>
            </a:r>
          </a:p>
          <a:p>
            <a:r>
              <a:rPr lang="en-GB"/>
              <a:t>Limits </a:t>
            </a:r>
          </a:p>
          <a:p>
            <a:endParaRPr lang="en-GB"/>
          </a:p>
        </p:txBody>
      </p:sp>
      <p:sp>
        <p:nvSpPr>
          <p:cNvPr id="4" name="Slide Number Placeholder 3"/>
          <p:cNvSpPr>
            <a:spLocks noGrp="1"/>
          </p:cNvSpPr>
          <p:nvPr>
            <p:ph type="sldNum" sz="quarter" idx="12"/>
          </p:nvPr>
        </p:nvSpPr>
        <p:spPr/>
        <p:txBody>
          <a:bodyPr/>
          <a:lstStyle/>
          <a:p>
            <a:pPr>
              <a:defRPr/>
            </a:pPr>
            <a:fld id="{C01AD002-4938-4015-97FA-9DCCB1A904E0}" type="slidenum">
              <a:rPr lang="en-GB" smtClean="0">
                <a:solidFill>
                  <a:prstClr val="black">
                    <a:tint val="75000"/>
                  </a:prstClr>
                </a:solidFill>
              </a:rPr>
              <a:pPr>
                <a:defRPr/>
              </a:pPr>
              <a:t>5</a:t>
            </a:fld>
            <a:endParaRPr lang="en-GB" dirty="0">
              <a:solidFill>
                <a:prstClr val="black">
                  <a:tint val="75000"/>
                </a:prstClr>
              </a:solidFill>
            </a:endParaRPr>
          </a:p>
        </p:txBody>
      </p:sp>
    </p:spTree>
    <p:extLst>
      <p:ext uri="{BB962C8B-B14F-4D97-AF65-F5344CB8AC3E}">
        <p14:creationId xmlns:p14="http://schemas.microsoft.com/office/powerpoint/2010/main" val="56159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GB" sz="4000">
                <a:solidFill>
                  <a:srgbClr val="002060"/>
                </a:solidFill>
              </a:rPr>
              <a:t>Example 1: food miles</a:t>
            </a:r>
          </a:p>
        </p:txBody>
      </p:sp>
      <p:sp>
        <p:nvSpPr>
          <p:cNvPr id="4" name="Slide Number Placeholder 3"/>
          <p:cNvSpPr>
            <a:spLocks noGrp="1"/>
          </p:cNvSpPr>
          <p:nvPr>
            <p:ph type="sldNum" sz="quarter" idx="12"/>
          </p:nvPr>
        </p:nvSpPr>
        <p:spPr/>
        <p:txBody>
          <a:bodyPr/>
          <a:lstStyle/>
          <a:p>
            <a:pPr>
              <a:defRPr/>
            </a:pPr>
            <a:fld id="{C01AD002-4938-4015-97FA-9DCCB1A904E0}" type="slidenum">
              <a:rPr lang="en-GB" smtClean="0">
                <a:solidFill>
                  <a:prstClr val="black">
                    <a:tint val="75000"/>
                  </a:prstClr>
                </a:solidFill>
              </a:rPr>
              <a:pPr>
                <a:defRPr/>
              </a:pPr>
              <a:t>6</a:t>
            </a:fld>
            <a:endParaRPr lang="en-GB" dirty="0">
              <a:solidFill>
                <a:prstClr val="black">
                  <a:tint val="75000"/>
                </a:prstClr>
              </a:solidFill>
            </a:endParaRPr>
          </a:p>
        </p:txBody>
      </p:sp>
      <p:pic>
        <p:nvPicPr>
          <p:cNvPr id="5" name="Picture 2" descr="http://www.sustainweb.org/resources/images/covers/Food_Miles_Report_cov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484784"/>
            <a:ext cx="3515487" cy="49685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1755173674"/>
              </p:ext>
            </p:extLst>
          </p:nvPr>
        </p:nvGraphicFramePr>
        <p:xfrm>
          <a:off x="3200400" y="1143000"/>
          <a:ext cx="6461514" cy="5709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540155" y="990600"/>
            <a:ext cx="3810000" cy="341632"/>
          </a:xfrm>
          <a:prstGeom prst="rect">
            <a:avLst/>
          </a:prstGeom>
          <a:noFill/>
          <a:ln>
            <a:noFill/>
          </a:ln>
        </p:spPr>
        <p:txBody>
          <a:bodyPr wrap="square" rtlCol="0">
            <a:spAutoFit/>
          </a:bodyPr>
          <a:lstStyle/>
          <a:p>
            <a:pPr algn="ctr" defTabSz="444500">
              <a:lnSpc>
                <a:spcPct val="90000"/>
              </a:lnSpc>
              <a:spcAft>
                <a:spcPct val="35000"/>
              </a:spcAft>
            </a:pPr>
            <a:r>
              <a:rPr lang="en-GB" b="1">
                <a:solidFill>
                  <a:srgbClr val="002060"/>
                </a:solidFill>
              </a:rPr>
              <a:t>What we’re really talking about..</a:t>
            </a:r>
          </a:p>
        </p:txBody>
      </p:sp>
    </p:spTree>
    <p:extLst>
      <p:ext uri="{BB962C8B-B14F-4D97-AF65-F5344CB8AC3E}">
        <p14:creationId xmlns:p14="http://schemas.microsoft.com/office/powerpoint/2010/main" val="338541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274638"/>
            <a:ext cx="8763000" cy="1143000"/>
          </a:xfrm>
        </p:spPr>
        <p:txBody>
          <a:bodyPr/>
          <a:lstStyle/>
          <a:p>
            <a:pPr eaLnBrk="1" hangingPunct="1"/>
            <a:r>
              <a:rPr lang="en-GB" altLang="en-US" sz="4000"/>
              <a:t>Some ways of thinking about food miles</a:t>
            </a:r>
          </a:p>
        </p:txBody>
      </p:sp>
      <p:sp>
        <p:nvSpPr>
          <p:cNvPr id="3" name="Content Placeholder 2"/>
          <p:cNvSpPr>
            <a:spLocks noGrp="1"/>
          </p:cNvSpPr>
          <p:nvPr>
            <p:ph idx="1"/>
          </p:nvPr>
        </p:nvSpPr>
        <p:spPr/>
        <p:txBody>
          <a:bodyPr/>
          <a:lstStyle/>
          <a:p>
            <a:pPr eaLnBrk="1" hangingPunct="1">
              <a:lnSpc>
                <a:spcPct val="90000"/>
              </a:lnSpc>
              <a:defRPr/>
            </a:pPr>
            <a:endParaRPr lang="en-GB"/>
          </a:p>
          <a:p>
            <a:pPr>
              <a:lnSpc>
                <a:spcPct val="90000"/>
              </a:lnSpc>
              <a:defRPr/>
            </a:pPr>
            <a:r>
              <a:rPr lang="en-GB"/>
              <a:t>The life cycle analysis (LCA) approach</a:t>
            </a:r>
          </a:p>
          <a:p>
            <a:pPr>
              <a:lnSpc>
                <a:spcPct val="90000"/>
              </a:lnSpc>
              <a:defRPr/>
            </a:pPr>
            <a:endParaRPr lang="en-GB"/>
          </a:p>
          <a:p>
            <a:pPr>
              <a:lnSpc>
                <a:spcPct val="90000"/>
              </a:lnSpc>
              <a:defRPr/>
            </a:pPr>
            <a:r>
              <a:rPr lang="en-GB"/>
              <a:t>The LCA+ approach</a:t>
            </a:r>
          </a:p>
          <a:p>
            <a:pPr>
              <a:lnSpc>
                <a:spcPct val="90000"/>
              </a:lnSpc>
              <a:defRPr/>
            </a:pPr>
            <a:endParaRPr lang="en-GB"/>
          </a:p>
          <a:p>
            <a:pPr>
              <a:lnSpc>
                <a:spcPct val="90000"/>
              </a:lnSpc>
              <a:defRPr/>
            </a:pPr>
            <a:r>
              <a:rPr lang="en-GB"/>
              <a:t>The operating systems perspective</a:t>
            </a:r>
          </a:p>
          <a:p>
            <a:pPr eaLnBrk="1" hangingPunct="1">
              <a:defRPr/>
            </a:pPr>
            <a:endParaRPr lang="en-GB"/>
          </a:p>
        </p:txBody>
      </p:sp>
    </p:spTree>
    <p:extLst>
      <p:ext uri="{BB962C8B-B14F-4D97-AF65-F5344CB8AC3E}">
        <p14:creationId xmlns:p14="http://schemas.microsoft.com/office/powerpoint/2010/main" val="159706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07577418"/>
              </p:ext>
            </p:extLst>
          </p:nvPr>
        </p:nvGraphicFramePr>
        <p:xfrm>
          <a:off x="285720" y="1357298"/>
          <a:ext cx="8858280" cy="550070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bwMode="auto">
          <a:xfrm>
            <a:off x="0" y="214313"/>
            <a:ext cx="9144000" cy="1143000"/>
          </a:xfrm>
          <a:prstGeom prst="rect">
            <a:avLst/>
          </a:prstGeom>
          <a:noFill/>
          <a:ln w="9525">
            <a:noFill/>
            <a:miter lim="800000"/>
            <a:headEnd/>
            <a:tailEnd/>
          </a:ln>
        </p:spPr>
        <p:txBody>
          <a:bodyPr anchor="ctr"/>
          <a:lstStyle/>
          <a:p>
            <a:pPr algn="ctr">
              <a:defRPr/>
            </a:pPr>
            <a:r>
              <a:rPr lang="en-GB" sz="4000">
                <a:solidFill>
                  <a:schemeClr val="tx2">
                    <a:lumMod val="75000"/>
                  </a:schemeClr>
                </a:solidFill>
                <a:latin typeface="+mj-lt"/>
                <a:ea typeface="+mj-ea"/>
                <a:cs typeface="+mj-cs"/>
              </a:rPr>
              <a:t>The LCA approach</a:t>
            </a:r>
          </a:p>
        </p:txBody>
      </p:sp>
      <p:sp>
        <p:nvSpPr>
          <p:cNvPr id="9220" name="TextBox 3"/>
          <p:cNvSpPr txBox="1">
            <a:spLocks noChangeArrowheads="1"/>
          </p:cNvSpPr>
          <p:nvPr/>
        </p:nvSpPr>
        <p:spPr bwMode="auto">
          <a:xfrm>
            <a:off x="214313" y="1643063"/>
            <a:ext cx="1928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a:solidFill>
                  <a:schemeClr val="tx2"/>
                </a:solidFill>
              </a:rPr>
              <a:t>Main gases: methane, nitrous oxide, carbon dioxide</a:t>
            </a:r>
          </a:p>
        </p:txBody>
      </p:sp>
    </p:spTree>
    <p:extLst>
      <p:ext uri="{BB962C8B-B14F-4D97-AF65-F5344CB8AC3E}">
        <p14:creationId xmlns:p14="http://schemas.microsoft.com/office/powerpoint/2010/main" val="370120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a:t>Whether local is better depends on:</a:t>
            </a:r>
          </a:p>
        </p:txBody>
      </p:sp>
      <p:sp>
        <p:nvSpPr>
          <p:cNvPr id="4" name="Content Placeholder 3"/>
          <p:cNvSpPr>
            <a:spLocks noGrp="1"/>
          </p:cNvSpPr>
          <p:nvPr>
            <p:ph idx="1"/>
          </p:nvPr>
        </p:nvSpPr>
        <p:spPr/>
        <p:txBody>
          <a:bodyPr/>
          <a:lstStyle/>
          <a:p>
            <a:r>
              <a:rPr lang="en-GB"/>
              <a:t>Impacts of other life cycle stages</a:t>
            </a:r>
          </a:p>
          <a:p>
            <a:r>
              <a:rPr lang="en-GB"/>
              <a:t>Mode &amp; efficiency of transport</a:t>
            </a:r>
          </a:p>
          <a:p>
            <a:r>
              <a:rPr lang="en-GB"/>
              <a:t>Scope of analysis ... What do we really mean by local (jam jar labels, tractors)?</a:t>
            </a:r>
          </a:p>
          <a:p>
            <a:r>
              <a:rPr lang="en-GB">
                <a:solidFill>
                  <a:srgbClr val="002060"/>
                </a:solidFill>
              </a:rPr>
              <a:t>“food miles … are stupid” </a:t>
            </a:r>
            <a:r>
              <a:rPr lang="en-GB"/>
              <a:t>(University of Cranfield)</a:t>
            </a:r>
          </a:p>
        </p:txBody>
      </p:sp>
      <p:sp>
        <p:nvSpPr>
          <p:cNvPr id="2" name="Slide Number Placeholder 1"/>
          <p:cNvSpPr>
            <a:spLocks noGrp="1"/>
          </p:cNvSpPr>
          <p:nvPr>
            <p:ph type="sldNum" sz="quarter" idx="12"/>
          </p:nvPr>
        </p:nvSpPr>
        <p:spPr/>
        <p:txBody>
          <a:bodyPr/>
          <a:lstStyle/>
          <a:p>
            <a:pPr>
              <a:defRPr/>
            </a:pPr>
            <a:fld id="{4B0D1FA1-B934-47F2-A4FF-B40A388C1FB9}" type="slidenum">
              <a:rPr lang="en-GB" smtClean="0">
                <a:solidFill>
                  <a:prstClr val="black">
                    <a:tint val="75000"/>
                  </a:prstClr>
                </a:solidFill>
              </a:rPr>
              <a:pPr>
                <a:defRPr/>
              </a:pPr>
              <a:t>9</a:t>
            </a:fld>
            <a:endParaRPr lang="en-GB" dirty="0">
              <a:solidFill>
                <a:prstClr val="black">
                  <a:tint val="75000"/>
                </a:prstClr>
              </a:solidFill>
            </a:endParaRPr>
          </a:p>
        </p:txBody>
      </p:sp>
    </p:spTree>
    <p:extLst>
      <p:ext uri="{BB962C8B-B14F-4D97-AF65-F5344CB8AC3E}">
        <p14:creationId xmlns:p14="http://schemas.microsoft.com/office/powerpoint/2010/main" val="1443113149"/>
      </p:ext>
    </p:extLst>
  </p:cSld>
  <p:clrMapOvr>
    <a:masterClrMapping/>
  </p:clrMapOvr>
</p:sld>
</file>

<file path=ppt/theme/theme1.xml><?xml version="1.0" encoding="utf-8"?>
<a:theme xmlns:a="http://schemas.openxmlformats.org/drawingml/2006/main" name="Two plates TG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algn="ctr" defTabSz="444500">
          <a:lnSpc>
            <a:spcPct val="90000"/>
          </a:lnSpc>
          <a:spcAft>
            <a:spcPct val="35000"/>
          </a:spcAft>
          <a:defRPr sz="2000" b="1" smtClean="0">
            <a:solidFill>
              <a:srgbClr val="C00000"/>
            </a:solidFill>
          </a:defRPr>
        </a:defPPr>
      </a:lstStyle>
    </a:txDef>
  </a:objectDefaults>
  <a:extraClrSchemeLst/>
</a:theme>
</file>

<file path=ppt/theme/theme2.xml><?xml version="1.0" encoding="utf-8"?>
<a:theme xmlns:a="http://schemas.openxmlformats.org/drawingml/2006/main" name="TG HSEPs mtg with WRA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none" rtlCol="0">
        <a:spAutoFit/>
      </a:bodyPr>
      <a:lstStyle>
        <a:defPPr algn="ctr" defTabSz="444500">
          <a:lnSpc>
            <a:spcPct val="90000"/>
          </a:lnSpc>
          <a:spcAft>
            <a:spcPct val="35000"/>
          </a:spcAft>
          <a:defRPr sz="2000" smtClean="0">
            <a:solidFill>
              <a:srgbClr val="C00000"/>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Two plates TG ppt</Template>
  <TotalTime>1616</TotalTime>
  <Words>1280</Words>
  <Application>Microsoft Office PowerPoint</Application>
  <PresentationFormat>On-screen Show (4:3)</PresentationFormat>
  <Paragraphs>186</Paragraphs>
  <Slides>26</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Courier New</vt:lpstr>
      <vt:lpstr>Two plates TG ppt</vt:lpstr>
      <vt:lpstr>TG HSEPs mtg with WRAP</vt:lpstr>
      <vt:lpstr>Is feeding people easy?</vt:lpstr>
      <vt:lpstr>What do we talk about when we talk about food?</vt:lpstr>
      <vt:lpstr>What’s the problem with food?  And what does a solution look like?</vt:lpstr>
      <vt:lpstr>PowerPoint Presentation</vt:lpstr>
      <vt:lpstr>Examples</vt:lpstr>
      <vt:lpstr>Example 1: food miles</vt:lpstr>
      <vt:lpstr>Some ways of thinking about food miles</vt:lpstr>
      <vt:lpstr>PowerPoint Presentation</vt:lpstr>
      <vt:lpstr>Whether local is better depends on:</vt:lpstr>
      <vt:lpstr>LCA &amp; time, space, agency</vt:lpstr>
      <vt:lpstr>LCA +: A bit more critical..</vt:lpstr>
      <vt:lpstr>Time, space, agency</vt:lpstr>
      <vt:lpstr>The operating system perspective:  It’s the system, stupid.</vt:lpstr>
      <vt:lpstr>Time &amp; space &amp; agency</vt:lpstr>
      <vt:lpstr>PowerPoint Presentation</vt:lpstr>
      <vt:lpstr>Nature – technology – where are our starting points? </vt:lpstr>
      <vt:lpstr>The nature-technology issue</vt:lpstr>
      <vt:lpstr>Example 2: meat</vt:lpstr>
      <vt:lpstr>PowerPoint Presentation</vt:lpstr>
      <vt:lpstr>PowerPoint Presentation</vt:lpstr>
      <vt:lpstr>Example 3: Limits &amp; boundaries</vt:lpstr>
      <vt:lpstr>The question of limits &amp; boundaries</vt:lpstr>
      <vt:lpstr>Can we do a Tardis?</vt:lpstr>
      <vt:lpstr>Should we?</vt:lpstr>
      <vt:lpstr>Should we?</vt:lpstr>
      <vt:lpstr>Thank you  Join the Food Climate Research Network  www.fcrn.org.uk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plates: &amp; their environmental impacts</dc:title>
  <dc:creator>T Garnett</dc:creator>
  <cp:lastModifiedBy>Peter Harper</cp:lastModifiedBy>
  <cp:revision>49</cp:revision>
  <dcterms:created xsi:type="dcterms:W3CDTF">2016-09-01T14:09:09Z</dcterms:created>
  <dcterms:modified xsi:type="dcterms:W3CDTF">2016-10-25T06:23:13Z</dcterms:modified>
</cp:coreProperties>
</file>