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79" r:id="rId2"/>
    <p:sldId id="280" r:id="rId3"/>
    <p:sldId id="281" r:id="rId4"/>
    <p:sldId id="261" r:id="rId5"/>
    <p:sldId id="265" r:id="rId6"/>
    <p:sldId id="268" r:id="rId7"/>
    <p:sldId id="270" r:id="rId8"/>
    <p:sldId id="266" r:id="rId9"/>
    <p:sldId id="262" r:id="rId10"/>
    <p:sldId id="269" r:id="rId11"/>
    <p:sldId id="282" r:id="rId12"/>
    <p:sldId id="258" r:id="rId13"/>
    <p:sldId id="259" r:id="rId14"/>
    <p:sldId id="283" r:id="rId15"/>
    <p:sldId id="260" r:id="rId16"/>
    <p:sldId id="284" r:id="rId17"/>
    <p:sldId id="263" r:id="rId18"/>
    <p:sldId id="264" r:id="rId19"/>
    <p:sldId id="285" r:id="rId20"/>
    <p:sldId id="271" r:id="rId21"/>
    <p:sldId id="286" r:id="rId22"/>
    <p:sldId id="287" r:id="rId23"/>
    <p:sldId id="272" r:id="rId24"/>
    <p:sldId id="288" r:id="rId25"/>
    <p:sldId id="273" r:id="rId26"/>
    <p:sldId id="289" r:id="rId27"/>
    <p:sldId id="257" r:id="rId28"/>
    <p:sldId id="290" r:id="rId29"/>
    <p:sldId id="274" r:id="rId30"/>
    <p:sldId id="291" r:id="rId31"/>
    <p:sldId id="275" r:id="rId32"/>
    <p:sldId id="292" r:id="rId33"/>
    <p:sldId id="276" r:id="rId34"/>
    <p:sldId id="293" r:id="rId35"/>
    <p:sldId id="278" r:id="rId36"/>
    <p:sldId id="294" r:id="rId37"/>
    <p:sldId id="277" r:id="rId38"/>
    <p:sldId id="29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72" d="100"/>
          <a:sy n="72" d="100"/>
        </p:scale>
        <p:origin x="1356" y="66"/>
      </p:cViewPr>
      <p:guideLst/>
    </p:cSldViewPr>
  </p:slideViewPr>
  <p:notesTextViewPr>
    <p:cViewPr>
      <p:scale>
        <a:sx n="1" d="1"/>
        <a:sy n="1" d="1"/>
      </p:scale>
      <p:origin x="0" y="0"/>
    </p:cViewPr>
  </p:notesTextViewPr>
  <p:sorterViewPr>
    <p:cViewPr>
      <p:scale>
        <a:sx n="100" d="100"/>
        <a:sy n="100" d="100"/>
      </p:scale>
      <p:origin x="0" y="-2430"/>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8C31E-676C-445D-902D-96619E11C26E}" type="datetimeFigureOut">
              <a:rPr lang="en-GB" smtClean="0"/>
              <a:t>21/11/2017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C8514-E71D-4C2B-9BFA-3CB5706D1BF3}" type="slidenum">
              <a:rPr lang="en-GB" smtClean="0"/>
              <a:t>‹#›</a:t>
            </a:fld>
            <a:endParaRPr lang="en-GB"/>
          </a:p>
        </p:txBody>
      </p:sp>
    </p:spTree>
    <p:extLst>
      <p:ext uri="{BB962C8B-B14F-4D97-AF65-F5344CB8AC3E}">
        <p14:creationId xmlns:p14="http://schemas.microsoft.com/office/powerpoint/2010/main" val="615454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Reproduce at 120% original size</a:t>
            </a:r>
          </a:p>
        </p:txBody>
      </p:sp>
      <p:sp>
        <p:nvSpPr>
          <p:cNvPr id="4" name="Slide Number Placeholder 3"/>
          <p:cNvSpPr>
            <a:spLocks noGrp="1"/>
          </p:cNvSpPr>
          <p:nvPr>
            <p:ph type="sldNum" sz="quarter" idx="10"/>
          </p:nvPr>
        </p:nvSpPr>
        <p:spPr/>
        <p:txBody>
          <a:bodyPr/>
          <a:lstStyle/>
          <a:p>
            <a:fld id="{F22C8514-E71D-4C2B-9BFA-3CB5706D1BF3}" type="slidenum">
              <a:rPr lang="en-GB" smtClean="0"/>
              <a:t>12</a:t>
            </a:fld>
            <a:endParaRPr lang="en-GB"/>
          </a:p>
        </p:txBody>
      </p:sp>
    </p:spTree>
    <p:extLst>
      <p:ext uri="{BB962C8B-B14F-4D97-AF65-F5344CB8AC3E}">
        <p14:creationId xmlns:p14="http://schemas.microsoft.com/office/powerpoint/2010/main" val="246207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Reproduce at existing size.</a:t>
            </a:r>
          </a:p>
        </p:txBody>
      </p:sp>
      <p:sp>
        <p:nvSpPr>
          <p:cNvPr id="4" name="Slide Number Placeholder 3"/>
          <p:cNvSpPr>
            <a:spLocks noGrp="1"/>
          </p:cNvSpPr>
          <p:nvPr>
            <p:ph type="sldNum" sz="quarter" idx="10"/>
          </p:nvPr>
        </p:nvSpPr>
        <p:spPr/>
        <p:txBody>
          <a:bodyPr/>
          <a:lstStyle/>
          <a:p>
            <a:fld id="{F22C8514-E71D-4C2B-9BFA-3CB5706D1BF3}" type="slidenum">
              <a:rPr lang="en-GB" smtClean="0"/>
              <a:t>13</a:t>
            </a:fld>
            <a:endParaRPr lang="en-GB"/>
          </a:p>
        </p:txBody>
      </p:sp>
    </p:spTree>
    <p:extLst>
      <p:ext uri="{BB962C8B-B14F-4D97-AF65-F5344CB8AC3E}">
        <p14:creationId xmlns:p14="http://schemas.microsoft.com/office/powerpoint/2010/main" val="57486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Reproduce at a4 size.</a:t>
            </a:r>
          </a:p>
        </p:txBody>
      </p:sp>
      <p:sp>
        <p:nvSpPr>
          <p:cNvPr id="4" name="Slide Number Placeholder 3"/>
          <p:cNvSpPr>
            <a:spLocks noGrp="1"/>
          </p:cNvSpPr>
          <p:nvPr>
            <p:ph type="sldNum" sz="quarter" idx="10"/>
          </p:nvPr>
        </p:nvSpPr>
        <p:spPr/>
        <p:txBody>
          <a:bodyPr/>
          <a:lstStyle/>
          <a:p>
            <a:fld id="{F22C8514-E71D-4C2B-9BFA-3CB5706D1BF3}" type="slidenum">
              <a:rPr lang="en-GB" smtClean="0"/>
              <a:t>15</a:t>
            </a:fld>
            <a:endParaRPr lang="en-GB"/>
          </a:p>
        </p:txBody>
      </p:sp>
    </p:spTree>
    <p:extLst>
      <p:ext uri="{BB962C8B-B14F-4D97-AF65-F5344CB8AC3E}">
        <p14:creationId xmlns:p14="http://schemas.microsoft.com/office/powerpoint/2010/main" val="1348939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Reproduce at twice original size</a:t>
            </a:r>
          </a:p>
        </p:txBody>
      </p:sp>
      <p:sp>
        <p:nvSpPr>
          <p:cNvPr id="4" name="Slide Number Placeholder 3"/>
          <p:cNvSpPr>
            <a:spLocks noGrp="1"/>
          </p:cNvSpPr>
          <p:nvPr>
            <p:ph type="sldNum" sz="quarter" idx="10"/>
          </p:nvPr>
        </p:nvSpPr>
        <p:spPr/>
        <p:txBody>
          <a:bodyPr/>
          <a:lstStyle/>
          <a:p>
            <a:fld id="{F22C8514-E71D-4C2B-9BFA-3CB5706D1BF3}" type="slidenum">
              <a:rPr lang="en-GB" smtClean="0"/>
              <a:t>27</a:t>
            </a:fld>
            <a:endParaRPr lang="en-GB"/>
          </a:p>
        </p:txBody>
      </p:sp>
    </p:spTree>
    <p:extLst>
      <p:ext uri="{BB962C8B-B14F-4D97-AF65-F5344CB8AC3E}">
        <p14:creationId xmlns:p14="http://schemas.microsoft.com/office/powerpoint/2010/main" val="252315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21/11/2017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22734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21/11/2017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408608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21/11/2017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261972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21/11/2017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246084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E571DB-4103-457F-8E0C-0BEDA0716DD9}" type="datetimeFigureOut">
              <a:rPr lang="en-GB" smtClean="0"/>
              <a:t>21/11/2017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63914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E571DB-4103-457F-8E0C-0BEDA0716DD9}" type="datetimeFigureOut">
              <a:rPr lang="en-GB" smtClean="0"/>
              <a:t>21/11/2017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47053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E571DB-4103-457F-8E0C-0BEDA0716DD9}" type="datetimeFigureOut">
              <a:rPr lang="en-GB" smtClean="0"/>
              <a:t>21/11/2017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1723198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E571DB-4103-457F-8E0C-0BEDA0716DD9}" type="datetimeFigureOut">
              <a:rPr lang="en-GB" smtClean="0"/>
              <a:t>21/11/2017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410584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571DB-4103-457F-8E0C-0BEDA0716DD9}" type="datetimeFigureOut">
              <a:rPr lang="en-GB" smtClean="0"/>
              <a:t>21/11/2017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416327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571DB-4103-457F-8E0C-0BEDA0716DD9}" type="datetimeFigureOut">
              <a:rPr lang="en-GB" smtClean="0"/>
              <a:t>21/11/2017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20682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571DB-4103-457F-8E0C-0BEDA0716DD9}" type="datetimeFigureOut">
              <a:rPr lang="en-GB" smtClean="0"/>
              <a:t>21/11/2017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83654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571DB-4103-457F-8E0C-0BEDA0716DD9}" type="datetimeFigureOut">
              <a:rPr lang="en-GB" smtClean="0"/>
              <a:t>21/11/2017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A61FD-3337-4490-860F-472939D503B1}" type="slidenum">
              <a:rPr lang="en-GB" smtClean="0"/>
              <a:t>‹#›</a:t>
            </a:fld>
            <a:endParaRPr lang="en-GB"/>
          </a:p>
        </p:txBody>
      </p:sp>
    </p:spTree>
    <p:extLst>
      <p:ext uri="{BB962C8B-B14F-4D97-AF65-F5344CB8AC3E}">
        <p14:creationId xmlns:p14="http://schemas.microsoft.com/office/powerpoint/2010/main" val="161243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Clifford_Harper"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566" y="190556"/>
            <a:ext cx="8348869" cy="5954322"/>
          </a:xfrm>
          <a:prstGeom prst="rect">
            <a:avLst/>
          </a:prstGeom>
        </p:spPr>
        <p:txBody>
          <a:bodyPr wrap="square">
            <a:spAutoFit/>
          </a:bodyPr>
          <a:lstStyle/>
          <a:p>
            <a:pPr algn="ctr">
              <a:lnSpc>
                <a:spcPct val="107000"/>
              </a:lnSpc>
              <a:spcAft>
                <a:spcPts val="0"/>
              </a:spcAft>
            </a:pPr>
            <a:r>
              <a:rPr lang="en-GB" sz="3600" dirty="0">
                <a:latin typeface="Calibri" panose="020F0502020204030204" pitchFamily="34" charset="0"/>
                <a:ea typeface="Calibri" panose="020F0502020204030204" pitchFamily="34" charset="0"/>
                <a:cs typeface="Times New Roman" panose="02020603050405020304" pitchFamily="18" charset="0"/>
              </a:rPr>
              <a:t>Radical Technology Revisited: Exhibition</a:t>
            </a: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600" dirty="0">
                <a:latin typeface="Calibri" panose="020F0502020204030204" pitchFamily="34" charset="0"/>
                <a:ea typeface="Calibri" panose="020F0502020204030204" pitchFamily="34" charset="0"/>
                <a:cs typeface="Times New Roman" panose="02020603050405020304" pitchFamily="18" charset="0"/>
              </a:rPr>
              <a:t>THE EARLY WORK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800" dirty="0">
                <a:latin typeface="Calibri" panose="020F0502020204030204" pitchFamily="34" charset="0"/>
                <a:ea typeface="Calibri" panose="020F0502020204030204" pitchFamily="34" charset="0"/>
                <a:cs typeface="Times New Roman" panose="02020603050405020304" pitchFamily="18" charset="0"/>
              </a:rPr>
              <a:t>OF THE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600" dirty="0">
                <a:latin typeface="Calibri" panose="020F0502020204030204" pitchFamily="34" charset="0"/>
                <a:ea typeface="Calibri" panose="020F0502020204030204" pitchFamily="34" charset="0"/>
                <a:cs typeface="Times New Roman" panose="02020603050405020304" pitchFamily="18" charset="0"/>
              </a:rPr>
              <a:t>ANARCHIST ARTIST AND ILLUSTRATOR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4400" dirty="0">
                <a:latin typeface="Calibri" panose="020F0502020204030204" pitchFamily="34" charset="0"/>
                <a:ea typeface="Calibri" panose="020F0502020204030204" pitchFamily="34" charset="0"/>
                <a:cs typeface="Times New Roman" panose="02020603050405020304" pitchFamily="18" charset="0"/>
              </a:rPr>
              <a:t>CLIFF HARPER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latin typeface="Calibri" panose="020F0502020204030204" pitchFamily="34" charset="0"/>
                <a:ea typeface="Calibri" panose="020F0502020204030204" pitchFamily="34" charset="0"/>
                <a:cs typeface="Times New Roman" panose="02020603050405020304" pitchFamily="18" charset="0"/>
              </a:rPr>
              <a:t>Annotations by Peter Harper (who is no relation, but a fan who worked with Cliff in the 70s)</a:t>
            </a:r>
          </a:p>
        </p:txBody>
      </p:sp>
      <p:pic>
        <p:nvPicPr>
          <p:cNvPr id="3" name="Picture 2"/>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3609924" y="880429"/>
            <a:ext cx="1924151" cy="2287288"/>
          </a:xfrm>
          <a:prstGeom prst="rect">
            <a:avLst/>
          </a:prstGeom>
        </p:spPr>
      </p:pic>
    </p:spTree>
    <p:extLst>
      <p:ext uri="{BB962C8B-B14F-4D97-AF65-F5344CB8AC3E}">
        <p14:creationId xmlns:p14="http://schemas.microsoft.com/office/powerpoint/2010/main" val="324982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3008" y="209534"/>
            <a:ext cx="9037983" cy="6337038"/>
          </a:xfrm>
          <a:prstGeom prst="rect">
            <a:avLst/>
          </a:prstGeom>
        </p:spPr>
      </p:pic>
    </p:spTree>
    <p:extLst>
      <p:ext uri="{BB962C8B-B14F-4D97-AF65-F5344CB8AC3E}">
        <p14:creationId xmlns:p14="http://schemas.microsoft.com/office/powerpoint/2010/main" val="225534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452" y="2332383"/>
            <a:ext cx="6626087" cy="2123658"/>
          </a:xfrm>
          <a:prstGeom prst="rect">
            <a:avLst/>
          </a:prstGeom>
          <a:noFill/>
        </p:spPr>
        <p:txBody>
          <a:bodyPr wrap="square" rtlCol="0">
            <a:spAutoFit/>
          </a:bodyPr>
          <a:lstStyle/>
          <a:p>
            <a:r>
              <a:rPr lang="en-GB" sz="2400" dirty="0"/>
              <a:t>Pictures 8 and 9</a:t>
            </a:r>
          </a:p>
          <a:p>
            <a:endParaRPr lang="en-GB" dirty="0"/>
          </a:p>
          <a:p>
            <a:r>
              <a:rPr lang="en-GB" dirty="0"/>
              <a:t>Other drawings in similar vein did not make it into RT 1.0 but evoked the same utopian aspirations. The annotations in Picture 9 are by Peter Harper and cover many of the tropes of the early alternative technology movement.</a:t>
            </a:r>
          </a:p>
          <a:p>
            <a:endParaRPr lang="en-GB" dirty="0"/>
          </a:p>
        </p:txBody>
      </p:sp>
    </p:spTree>
    <p:extLst>
      <p:ext uri="{BB962C8B-B14F-4D97-AF65-F5344CB8AC3E}">
        <p14:creationId xmlns:p14="http://schemas.microsoft.com/office/powerpoint/2010/main" val="2754729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er Harper\Documents\IMAGES\CLIFF HARPER\CH 3 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5" y="1090863"/>
            <a:ext cx="9028356" cy="473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434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53568"/>
            <a:ext cx="9144000" cy="5750864"/>
          </a:xfrm>
          <a:prstGeom prst="rect">
            <a:avLst/>
          </a:prstGeom>
        </p:spPr>
      </p:pic>
    </p:spTree>
    <p:extLst>
      <p:ext uri="{BB962C8B-B14F-4D97-AF65-F5344CB8AC3E}">
        <p14:creationId xmlns:p14="http://schemas.microsoft.com/office/powerpoint/2010/main" val="3863193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1478" y="1351722"/>
            <a:ext cx="6162261" cy="4062651"/>
          </a:xfrm>
          <a:prstGeom prst="rect">
            <a:avLst/>
          </a:prstGeom>
          <a:noFill/>
        </p:spPr>
        <p:txBody>
          <a:bodyPr wrap="square" rtlCol="0">
            <a:spAutoFit/>
          </a:bodyPr>
          <a:lstStyle/>
          <a:p>
            <a:r>
              <a:rPr lang="en-GB" dirty="0"/>
              <a:t>OTHER EARLY WORKS</a:t>
            </a:r>
          </a:p>
          <a:p>
            <a:endParaRPr lang="en-GB" dirty="0"/>
          </a:p>
          <a:p>
            <a:r>
              <a:rPr lang="en-GB" sz="2400" dirty="0"/>
              <a:t>Picture 10</a:t>
            </a:r>
          </a:p>
          <a:p>
            <a:endParaRPr lang="en-GB" dirty="0"/>
          </a:p>
          <a:p>
            <a:r>
              <a:rPr lang="en-GB" dirty="0"/>
              <a:t>Cliff created several other images satirising naïve alternative values. A favourite trick was to present a superficially attractive scene that pressed ‘alternative’ buttons, with a hidden hinterland of repression. He used this approach on a cover of </a:t>
            </a:r>
            <a:r>
              <a:rPr lang="en-GB" i="1" dirty="0"/>
              <a:t>Architectural Design</a:t>
            </a:r>
            <a:r>
              <a:rPr lang="en-GB" dirty="0"/>
              <a:t> magazine, presenting a special issue featuring material from RT 1.0. Cliff has drawn a notionally ‘autonomous’ rural property but above, in black and white we see the urban back streets and ‘Dark Satanic Mills’ suggesting potential hypocrisy in the search for household autonomy.</a:t>
            </a:r>
          </a:p>
          <a:p>
            <a:endParaRPr lang="en-GB" dirty="0"/>
          </a:p>
        </p:txBody>
      </p:sp>
    </p:spTree>
    <p:extLst>
      <p:ext uri="{BB962C8B-B14F-4D97-AF65-F5344CB8AC3E}">
        <p14:creationId xmlns:p14="http://schemas.microsoft.com/office/powerpoint/2010/main" val="428278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ornelljournalofarchitecture.cornell.edu/MEDIA/0012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834" y="288759"/>
            <a:ext cx="5074414" cy="648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49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0504" y="1537252"/>
            <a:ext cx="5711687" cy="3508653"/>
          </a:xfrm>
          <a:prstGeom prst="rect">
            <a:avLst/>
          </a:prstGeom>
          <a:noFill/>
        </p:spPr>
        <p:txBody>
          <a:bodyPr wrap="square" rtlCol="0">
            <a:spAutoFit/>
          </a:bodyPr>
          <a:lstStyle/>
          <a:p>
            <a:r>
              <a:rPr lang="en-GB" sz="2400" dirty="0"/>
              <a:t>Picture 11 and 12</a:t>
            </a:r>
          </a:p>
          <a:p>
            <a:endParaRPr lang="en-GB" dirty="0"/>
          </a:p>
          <a:p>
            <a:r>
              <a:rPr lang="en-GB" dirty="0"/>
              <a:t>A similar effect is delivered in two strokes. The cover of </a:t>
            </a:r>
            <a:r>
              <a:rPr lang="en-GB" i="1" dirty="0"/>
              <a:t>Undercurrents</a:t>
            </a:r>
            <a:r>
              <a:rPr lang="en-GB" dirty="0"/>
              <a:t> seen in Picture 11 suggests a charming alternative arcadia. Inside the magazine however the centre spread showed the full picture, with all the menace of what was later called ‘the surveillance state’. </a:t>
            </a:r>
          </a:p>
          <a:p>
            <a:endParaRPr lang="en-GB" dirty="0"/>
          </a:p>
          <a:p>
            <a:r>
              <a:rPr lang="en-GB" dirty="0"/>
              <a:t> Note that here Cliff is moving from the ‘dotty’ style to one of short lines, perhaps a precursor of his later ‘woodcut’ style.</a:t>
            </a:r>
          </a:p>
          <a:p>
            <a:endParaRPr lang="en-GB" dirty="0"/>
          </a:p>
        </p:txBody>
      </p:sp>
    </p:spTree>
    <p:extLst>
      <p:ext uri="{BB962C8B-B14F-4D97-AF65-F5344CB8AC3E}">
        <p14:creationId xmlns:p14="http://schemas.microsoft.com/office/powerpoint/2010/main" val="295358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1893"/>
            <a:ext cx="9144000" cy="6620691"/>
          </a:xfrm>
          <a:prstGeom prst="rect">
            <a:avLst/>
          </a:prstGeom>
        </p:spPr>
      </p:pic>
      <p:sp>
        <p:nvSpPr>
          <p:cNvPr id="3" name="Rectangle 2"/>
          <p:cNvSpPr/>
          <p:nvPr/>
        </p:nvSpPr>
        <p:spPr>
          <a:xfrm>
            <a:off x="-1" y="0"/>
            <a:ext cx="2676939" cy="66525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626087" y="-1"/>
            <a:ext cx="2517913" cy="66525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768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1893"/>
            <a:ext cx="9144000" cy="6620691"/>
          </a:xfrm>
          <a:prstGeom prst="rect">
            <a:avLst/>
          </a:prstGeom>
        </p:spPr>
      </p:pic>
    </p:spTree>
    <p:extLst>
      <p:ext uri="{BB962C8B-B14F-4D97-AF65-F5344CB8AC3E}">
        <p14:creationId xmlns:p14="http://schemas.microsoft.com/office/powerpoint/2010/main" val="1549893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096" y="2398643"/>
            <a:ext cx="5115339" cy="2954655"/>
          </a:xfrm>
          <a:prstGeom prst="rect">
            <a:avLst/>
          </a:prstGeom>
          <a:noFill/>
        </p:spPr>
        <p:txBody>
          <a:bodyPr wrap="square" rtlCol="0">
            <a:spAutoFit/>
          </a:bodyPr>
          <a:lstStyle/>
          <a:p>
            <a:r>
              <a:rPr lang="en-GB" sz="2400" dirty="0"/>
              <a:t>Picture 12</a:t>
            </a:r>
          </a:p>
          <a:p>
            <a:endParaRPr lang="en-GB" dirty="0"/>
          </a:p>
          <a:p>
            <a:r>
              <a:rPr lang="en-GB" dirty="0"/>
              <a:t>Possibly Cliff’s most savage image in this period was drawn for the cover of the magazine of the British Society for Social Responsibility in Science,</a:t>
            </a:r>
            <a:r>
              <a:rPr lang="en-GB" i="1" dirty="0"/>
              <a:t> Science for People</a:t>
            </a:r>
            <a:r>
              <a:rPr lang="en-GB" dirty="0"/>
              <a:t>. It shows a soldier in full riot gear wielding a petrol filler nozzle that is actually a machine gun. Chris Ryan, one of the organisers of this conference, was editor of the magazine at the time.</a:t>
            </a:r>
          </a:p>
          <a:p>
            <a:endParaRPr lang="en-GB" dirty="0"/>
          </a:p>
        </p:txBody>
      </p:sp>
    </p:spTree>
    <p:extLst>
      <p:ext uri="{BB962C8B-B14F-4D97-AF65-F5344CB8AC3E}">
        <p14:creationId xmlns:p14="http://schemas.microsoft.com/office/powerpoint/2010/main" val="368450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Preliminary remarks</a:t>
            </a:r>
          </a:p>
        </p:txBody>
      </p:sp>
      <p:sp>
        <p:nvSpPr>
          <p:cNvPr id="3" name="TextBox 2"/>
          <p:cNvSpPr txBox="1"/>
          <p:nvPr/>
        </p:nvSpPr>
        <p:spPr>
          <a:xfrm>
            <a:off x="1007165" y="2385391"/>
            <a:ext cx="6997148" cy="3693319"/>
          </a:xfrm>
          <a:prstGeom prst="rect">
            <a:avLst/>
          </a:prstGeom>
          <a:noFill/>
        </p:spPr>
        <p:txBody>
          <a:bodyPr wrap="square" rtlCol="0">
            <a:spAutoFit/>
          </a:bodyPr>
          <a:lstStyle/>
          <a:p>
            <a:r>
              <a:rPr lang="en-GB" dirty="0"/>
              <a:t>Cliff Harper is a working artist with a long history.  More information can be found in the Wikipedia entry </a:t>
            </a:r>
            <a:r>
              <a:rPr lang="en-GB" dirty="0">
                <a:hlinkClick r:id="rId2"/>
              </a:rPr>
              <a:t>https://en.wikipedia.org/wiki/Clifford_Harper</a:t>
            </a:r>
            <a:r>
              <a:rPr lang="en-GB" dirty="0"/>
              <a:t> and in the relatively early biographical work </a:t>
            </a:r>
            <a:r>
              <a:rPr lang="en-GB" i="1" dirty="0"/>
              <a:t>The Education of Desire </a:t>
            </a:r>
            <a:r>
              <a:rPr lang="en-GB" dirty="0"/>
              <a:t>(</a:t>
            </a:r>
            <a:r>
              <a:rPr lang="en-GB" dirty="0" err="1"/>
              <a:t>Anarres</a:t>
            </a:r>
            <a:r>
              <a:rPr lang="en-GB" dirty="0"/>
              <a:t>, 1984).</a:t>
            </a:r>
          </a:p>
          <a:p>
            <a:endParaRPr lang="en-GB" dirty="0"/>
          </a:p>
          <a:p>
            <a:r>
              <a:rPr lang="en-GB" dirty="0"/>
              <a:t>The images shown here are chosen for their connection with </a:t>
            </a:r>
            <a:r>
              <a:rPr lang="en-GB" i="1" dirty="0"/>
              <a:t>Radical Technology </a:t>
            </a:r>
            <a:r>
              <a:rPr lang="en-GB" dirty="0"/>
              <a:t>(RT 1.0), to which Cliff made an important contribution. See also the full reproduction of </a:t>
            </a:r>
            <a:r>
              <a:rPr lang="en-GB" i="1" dirty="0"/>
              <a:t>Class War </a:t>
            </a:r>
            <a:r>
              <a:rPr lang="en-GB" i="1" dirty="0" err="1"/>
              <a:t>Comix</a:t>
            </a:r>
            <a:r>
              <a:rPr lang="en-GB" i="1" dirty="0"/>
              <a:t> </a:t>
            </a:r>
            <a:r>
              <a:rPr lang="en-GB" dirty="0"/>
              <a:t>No 1, in this section of the web site.</a:t>
            </a:r>
          </a:p>
          <a:p>
            <a:endParaRPr lang="en-GB" dirty="0"/>
          </a:p>
          <a:p>
            <a:r>
              <a:rPr lang="en-GB" dirty="0"/>
              <a:t>‘Presentation’ format is used because it allows images to be shown in sequence. Annotations are presented in the foregoing slide to </a:t>
            </a:r>
            <a:r>
              <a:rPr lang="en-GB"/>
              <a:t>each image. </a:t>
            </a:r>
            <a:endParaRPr lang="en-GB" dirty="0"/>
          </a:p>
        </p:txBody>
      </p:sp>
    </p:spTree>
    <p:extLst>
      <p:ext uri="{BB962C8B-B14F-4D97-AF65-F5344CB8AC3E}">
        <p14:creationId xmlns:p14="http://schemas.microsoft.com/office/powerpoint/2010/main" val="53854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266122" y="185531"/>
            <a:ext cx="4731026" cy="6506818"/>
          </a:xfrm>
          <a:prstGeom prst="rect">
            <a:avLst/>
          </a:prstGeom>
          <a:ln>
            <a:solidFill>
              <a:schemeClr val="tx1"/>
            </a:solidFill>
          </a:ln>
        </p:spPr>
      </p:pic>
    </p:spTree>
    <p:extLst>
      <p:ext uri="{BB962C8B-B14F-4D97-AF65-F5344CB8AC3E}">
        <p14:creationId xmlns:p14="http://schemas.microsoft.com/office/powerpoint/2010/main" val="63472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895" y="1166192"/>
            <a:ext cx="6692348" cy="5355312"/>
          </a:xfrm>
          <a:prstGeom prst="rect">
            <a:avLst/>
          </a:prstGeom>
          <a:noFill/>
        </p:spPr>
        <p:txBody>
          <a:bodyPr wrap="square" rtlCol="0">
            <a:spAutoFit/>
          </a:bodyPr>
          <a:lstStyle/>
          <a:p>
            <a:r>
              <a:rPr lang="en-GB" u="sng" dirty="0"/>
              <a:t>CLASS WAR COMIX</a:t>
            </a:r>
          </a:p>
          <a:p>
            <a:endParaRPr lang="en-GB" u="sng" dirty="0"/>
          </a:p>
          <a:p>
            <a:r>
              <a:rPr lang="en-GB" dirty="0"/>
              <a:t> </a:t>
            </a:r>
          </a:p>
          <a:p>
            <a:r>
              <a:rPr lang="en-GB" dirty="0"/>
              <a:t>The early ‘monochrome-pointilliste’ style was also used for comic strips. In fact his earliest work was the first in a projected series called </a:t>
            </a:r>
            <a:r>
              <a:rPr lang="en-GB" i="1" dirty="0"/>
              <a:t>Class War </a:t>
            </a:r>
            <a:r>
              <a:rPr lang="en-GB" i="1" dirty="0" err="1"/>
              <a:t>Comix</a:t>
            </a:r>
            <a:r>
              <a:rPr lang="en-GB" dirty="0"/>
              <a:t> (sic). He wrote a kind of prospectus for the series, and in an early example of crowd funding, his friends raised enough money to print No 1. See details here. There is also a slide show of the complete work.</a:t>
            </a:r>
          </a:p>
          <a:p>
            <a:r>
              <a:rPr lang="en-GB" dirty="0"/>
              <a:t> </a:t>
            </a:r>
          </a:p>
          <a:p>
            <a:r>
              <a:rPr lang="en-GB" dirty="0"/>
              <a:t>Remarkably, Cliff approached the task by doing the comic strip drawings first, complete with empty speech bubbles, creating a mysterious and open-ended effect, which was how his friends first encountered them. The utopian romanticism was irresistible. </a:t>
            </a:r>
          </a:p>
          <a:p>
            <a:endParaRPr lang="en-GB" dirty="0"/>
          </a:p>
          <a:p>
            <a:r>
              <a:rPr lang="en-GB" dirty="0"/>
              <a:t> Later Cliff filled in the bubbles, which reveal his stark political philosophy. A review in </a:t>
            </a:r>
            <a:r>
              <a:rPr lang="en-GB" i="1" dirty="0"/>
              <a:t>Undercurrents</a:t>
            </a:r>
            <a:r>
              <a:rPr lang="en-GB" dirty="0"/>
              <a:t> is also included in the exhibits nearby.</a:t>
            </a:r>
          </a:p>
          <a:p>
            <a:endParaRPr lang="en-GB" dirty="0"/>
          </a:p>
        </p:txBody>
      </p:sp>
    </p:spTree>
    <p:extLst>
      <p:ext uri="{BB962C8B-B14F-4D97-AF65-F5344CB8AC3E}">
        <p14:creationId xmlns:p14="http://schemas.microsoft.com/office/powerpoint/2010/main" val="251250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4817" y="2425148"/>
            <a:ext cx="5870713" cy="3231654"/>
          </a:xfrm>
          <a:prstGeom prst="rect">
            <a:avLst/>
          </a:prstGeom>
          <a:noFill/>
        </p:spPr>
        <p:txBody>
          <a:bodyPr wrap="square" rtlCol="0">
            <a:spAutoFit/>
          </a:bodyPr>
          <a:lstStyle/>
          <a:p>
            <a:r>
              <a:rPr lang="en-GB" sz="2400" dirty="0"/>
              <a:t>Picture 13</a:t>
            </a:r>
          </a:p>
          <a:p>
            <a:endParaRPr lang="en-GB" dirty="0"/>
          </a:p>
          <a:p>
            <a:r>
              <a:rPr lang="en-GB" dirty="0"/>
              <a:t>This is a frame from Class War </a:t>
            </a:r>
            <a:r>
              <a:rPr lang="en-GB" dirty="0" err="1"/>
              <a:t>Comix</a:t>
            </a:r>
            <a:r>
              <a:rPr lang="en-GB" dirty="0"/>
              <a:t> used in RT 1.0, where the words have been deliberately altered, a procedure that can be used for almost any of the speech bubbles to change the mood or storyline.</a:t>
            </a:r>
          </a:p>
          <a:p>
            <a:endParaRPr lang="en-GB" dirty="0"/>
          </a:p>
          <a:p>
            <a:r>
              <a:rPr lang="en-GB" dirty="0"/>
              <a:t>‘Borage fritters’ was a contemporary in-joke referring to the craze for wild foods sparked off by Richard Mabey’s classic </a:t>
            </a:r>
            <a:r>
              <a:rPr lang="en-GB" i="1" dirty="0"/>
              <a:t>Food for Free</a:t>
            </a:r>
            <a:r>
              <a:rPr lang="en-GB" dirty="0"/>
              <a:t>.</a:t>
            </a:r>
          </a:p>
          <a:p>
            <a:endParaRPr lang="en-GB" dirty="0"/>
          </a:p>
        </p:txBody>
      </p:sp>
    </p:spTree>
    <p:extLst>
      <p:ext uri="{BB962C8B-B14F-4D97-AF65-F5344CB8AC3E}">
        <p14:creationId xmlns:p14="http://schemas.microsoft.com/office/powerpoint/2010/main" val="210682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39117" y="543340"/>
            <a:ext cx="8566344" cy="5897124"/>
          </a:xfrm>
          <a:prstGeom prst="rect">
            <a:avLst/>
          </a:prstGeom>
        </p:spPr>
      </p:pic>
    </p:spTree>
    <p:extLst>
      <p:ext uri="{BB962C8B-B14F-4D97-AF65-F5344CB8AC3E}">
        <p14:creationId xmlns:p14="http://schemas.microsoft.com/office/powerpoint/2010/main" val="2235244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199" y="1338469"/>
            <a:ext cx="6838122" cy="4339650"/>
          </a:xfrm>
          <a:prstGeom prst="rect">
            <a:avLst/>
          </a:prstGeom>
          <a:noFill/>
        </p:spPr>
        <p:txBody>
          <a:bodyPr wrap="square" rtlCol="0">
            <a:spAutoFit/>
          </a:bodyPr>
          <a:lstStyle/>
          <a:p>
            <a:r>
              <a:rPr lang="en-GB" sz="2400" dirty="0"/>
              <a:t>Picture 14</a:t>
            </a:r>
          </a:p>
          <a:p>
            <a:endParaRPr lang="en-GB" dirty="0"/>
          </a:p>
          <a:p>
            <a:r>
              <a:rPr lang="en-GB" dirty="0"/>
              <a:t>This image is possibly the only frame from Class War </a:t>
            </a:r>
            <a:r>
              <a:rPr lang="en-GB" dirty="0" err="1"/>
              <a:t>Comix</a:t>
            </a:r>
            <a:r>
              <a:rPr lang="en-GB" dirty="0"/>
              <a:t> that Cliff ever coloured, apart from the cover. The colouring is done by pencil crayons, and is simply the reverse side of a short letter, signed ‘Boris’ and ending with a characteristic slogan:</a:t>
            </a:r>
          </a:p>
          <a:p>
            <a:r>
              <a:rPr lang="en-GB" dirty="0"/>
              <a:t>RED RUST IS EATING INTO THE CHASSIS OF THE MODEL T</a:t>
            </a:r>
          </a:p>
          <a:p>
            <a:r>
              <a:rPr lang="en-GB" dirty="0"/>
              <a:t> </a:t>
            </a:r>
          </a:p>
          <a:p>
            <a:r>
              <a:rPr lang="en-GB" dirty="0"/>
              <a:t>The original of this image was framed, and hung for many years in the community-house toilet at the Centre for Alternative Technology in Wales. Sitting on the toilet seat, it was directly opposite, just a few feet away. CAT staff sometimes took it as deliberate propaganda and it generated heated debates over the years, with occasional demands for its removal – which  eventually occurred.</a:t>
            </a:r>
          </a:p>
          <a:p>
            <a:endParaRPr lang="en-GB" dirty="0"/>
          </a:p>
        </p:txBody>
      </p:sp>
    </p:spTree>
    <p:extLst>
      <p:ext uri="{BB962C8B-B14F-4D97-AF65-F5344CB8AC3E}">
        <p14:creationId xmlns:p14="http://schemas.microsoft.com/office/powerpoint/2010/main" val="3953439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9512" y="172278"/>
            <a:ext cx="8984974" cy="6294782"/>
          </a:xfrm>
          <a:prstGeom prst="rect">
            <a:avLst/>
          </a:prstGeom>
        </p:spPr>
      </p:pic>
    </p:spTree>
    <p:extLst>
      <p:ext uri="{BB962C8B-B14F-4D97-AF65-F5344CB8AC3E}">
        <p14:creationId xmlns:p14="http://schemas.microsoft.com/office/powerpoint/2010/main" val="2504357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5304" y="2398643"/>
            <a:ext cx="5539409" cy="2954655"/>
          </a:xfrm>
          <a:prstGeom prst="rect">
            <a:avLst/>
          </a:prstGeom>
          <a:noFill/>
        </p:spPr>
        <p:txBody>
          <a:bodyPr wrap="square" rtlCol="0">
            <a:spAutoFit/>
          </a:bodyPr>
          <a:lstStyle/>
          <a:p>
            <a:r>
              <a:rPr lang="en-GB" sz="2400" dirty="0"/>
              <a:t>Picture 15 </a:t>
            </a:r>
          </a:p>
          <a:p>
            <a:endParaRPr lang="en-GB" dirty="0"/>
          </a:p>
          <a:p>
            <a:r>
              <a:rPr lang="en-GB" dirty="0"/>
              <a:t>Some of Cliff’s drawings for </a:t>
            </a:r>
            <a:r>
              <a:rPr lang="en-GB" i="1" dirty="0"/>
              <a:t>Class War </a:t>
            </a:r>
            <a:r>
              <a:rPr lang="en-GB" i="1" dirty="0" err="1"/>
              <a:t>Comix</a:t>
            </a:r>
            <a:r>
              <a:rPr lang="en-GB" dirty="0"/>
              <a:t> did not make it into the Comic itself, but existed as a kind of pool from which several were used in </a:t>
            </a:r>
            <a:r>
              <a:rPr lang="en-GB" i="1" dirty="0"/>
              <a:t>Radical Technology</a:t>
            </a:r>
            <a:r>
              <a:rPr lang="en-GB" dirty="0"/>
              <a:t>. Here is an example, dripping with retro funk, showing medievally-clad characters drilling a post-hole with a classic ‘Fergie’ tractor.</a:t>
            </a:r>
          </a:p>
          <a:p>
            <a:r>
              <a:rPr lang="en-GB" dirty="0"/>
              <a:t> </a:t>
            </a:r>
          </a:p>
          <a:p>
            <a:endParaRPr lang="en-GB" dirty="0"/>
          </a:p>
        </p:txBody>
      </p:sp>
    </p:spTree>
    <p:extLst>
      <p:ext uri="{BB962C8B-B14F-4D97-AF65-F5344CB8AC3E}">
        <p14:creationId xmlns:p14="http://schemas.microsoft.com/office/powerpoint/2010/main" val="1475368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20417" y="1457738"/>
            <a:ext cx="6758609" cy="4518991"/>
            <a:chOff x="1475656" y="1556792"/>
            <a:chExt cx="5400600" cy="3744416"/>
          </a:xfrm>
        </p:grpSpPr>
        <p:pic>
          <p:nvPicPr>
            <p:cNvPr id="1026" name="Picture 2" descr="C:\Users\Peter Harper\Documents\QUARRY DOCS\HISTORY\HISTORY IMAGES\2014-06-26 NCAT Original Prospectus 1973 #1\2016-03-08\00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75656" y="1556792"/>
              <a:ext cx="5209310" cy="36525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80112" y="1556792"/>
              <a:ext cx="129614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p:cNvSpPr/>
            <p:nvPr/>
          </p:nvSpPr>
          <p:spPr>
            <a:xfrm>
              <a:off x="4115094" y="4653136"/>
              <a:ext cx="2569871"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070315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8469" y="1802296"/>
            <a:ext cx="6639340" cy="3508653"/>
          </a:xfrm>
          <a:prstGeom prst="rect">
            <a:avLst/>
          </a:prstGeom>
          <a:noFill/>
        </p:spPr>
        <p:txBody>
          <a:bodyPr wrap="square" rtlCol="0">
            <a:spAutoFit/>
          </a:bodyPr>
          <a:lstStyle/>
          <a:p>
            <a:r>
              <a:rPr lang="en-GB" sz="2400" dirty="0"/>
              <a:t>Picture 17</a:t>
            </a:r>
          </a:p>
          <a:p>
            <a:endParaRPr lang="en-GB" u="sng" dirty="0"/>
          </a:p>
          <a:p>
            <a:r>
              <a:rPr lang="en-GB" u="sng" dirty="0"/>
              <a:t>PURE ART?</a:t>
            </a:r>
            <a:endParaRPr lang="en-GB" dirty="0"/>
          </a:p>
          <a:p>
            <a:endParaRPr lang="en-GB" dirty="0"/>
          </a:p>
          <a:p>
            <a:r>
              <a:rPr lang="en-GB" dirty="0"/>
              <a:t>Most of Cliff’s work was applied propaganda, but he just liked drawing, and occasionally produced ‘still </a:t>
            </a:r>
            <a:r>
              <a:rPr lang="en-GB" dirty="0" err="1"/>
              <a:t>lifes</a:t>
            </a:r>
            <a:r>
              <a:rPr lang="en-GB" dirty="0"/>
              <a:t>’. This one includes a typewriter of the kind that much of </a:t>
            </a:r>
            <a:r>
              <a:rPr lang="en-GB" i="1" dirty="0"/>
              <a:t>Radical Technology</a:t>
            </a:r>
            <a:r>
              <a:rPr lang="en-GB" dirty="0"/>
              <a:t> was written on, plus several political texts, an ash-tray (he was an enthusiastic smoker) and in the drawer, a pistol.  Unlike many anarchists of his generation he was comfortable with the idea of revolutionary violence.</a:t>
            </a:r>
          </a:p>
          <a:p>
            <a:endParaRPr lang="en-GB" dirty="0"/>
          </a:p>
        </p:txBody>
      </p:sp>
    </p:spTree>
    <p:extLst>
      <p:ext uri="{BB962C8B-B14F-4D97-AF65-F5344CB8AC3E}">
        <p14:creationId xmlns:p14="http://schemas.microsoft.com/office/powerpoint/2010/main" val="3400405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55877" y="424071"/>
            <a:ext cx="8931004" cy="6029738"/>
          </a:xfrm>
          <a:prstGeom prst="rect">
            <a:avLst/>
          </a:prstGeom>
        </p:spPr>
      </p:pic>
    </p:spTree>
    <p:extLst>
      <p:ext uri="{BB962C8B-B14F-4D97-AF65-F5344CB8AC3E}">
        <p14:creationId xmlns:p14="http://schemas.microsoft.com/office/powerpoint/2010/main" val="1212601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052" y="609601"/>
            <a:ext cx="8184046" cy="6155531"/>
          </a:xfrm>
          <a:prstGeom prst="rect">
            <a:avLst/>
          </a:prstGeom>
          <a:noFill/>
        </p:spPr>
        <p:txBody>
          <a:bodyPr wrap="square" rtlCol="0">
            <a:spAutoFit/>
          </a:bodyPr>
          <a:lstStyle/>
          <a:p>
            <a:r>
              <a:rPr lang="en-GB" sz="2400" dirty="0"/>
              <a:t>Pictures 1-7</a:t>
            </a:r>
          </a:p>
          <a:p>
            <a:r>
              <a:rPr lang="en-GB" dirty="0"/>
              <a:t> </a:t>
            </a:r>
          </a:p>
          <a:p>
            <a:r>
              <a:rPr lang="en-GB" sz="2800" u="sng" dirty="0"/>
              <a:t>THE ‘VISIONS’ FROM </a:t>
            </a:r>
            <a:r>
              <a:rPr lang="en-GB" sz="2800" i="1" u="sng" dirty="0"/>
              <a:t>RADICAL TECHNOLOGY </a:t>
            </a:r>
            <a:endParaRPr lang="en-GB" i="1" u="sng" dirty="0"/>
          </a:p>
          <a:p>
            <a:endParaRPr lang="en-GB" i="1" u="sng" dirty="0"/>
          </a:p>
          <a:p>
            <a:r>
              <a:rPr lang="en-GB" dirty="0"/>
              <a:t>This famous series was created for </a:t>
            </a:r>
            <a:r>
              <a:rPr lang="en-GB" i="1" dirty="0"/>
              <a:t>Radical Technology</a:t>
            </a:r>
            <a:r>
              <a:rPr lang="en-GB" dirty="0"/>
              <a:t> (RT 1.0) using a style based on fine dots. Each image was associated with one of the sections in RT 1.0.  The editors sent Cliff sketches for what they wanted, and references for technical items, calling them ‘Visions’.  These are Cliff’s realisations. </a:t>
            </a:r>
          </a:p>
          <a:p>
            <a:endParaRPr lang="en-GB" dirty="0"/>
          </a:p>
          <a:p>
            <a:r>
              <a:rPr lang="en-GB" dirty="0"/>
              <a:t>Although the Visions were much reprinted, no definitive collection seems to exist. Here the original six are presented in various incarnations, plus a seventh that Cliff added later, a much more overtly political comment on his fears, with continuing resonance today.</a:t>
            </a:r>
          </a:p>
          <a:p>
            <a:r>
              <a:rPr lang="en-GB" dirty="0"/>
              <a:t> </a:t>
            </a:r>
          </a:p>
          <a:p>
            <a:r>
              <a:rPr lang="en-GB" dirty="0"/>
              <a:t>It will be noticed that a large proportion of the figures are female. This was a deliberate response to criticism of early drafts of </a:t>
            </a:r>
            <a:r>
              <a:rPr lang="en-GB" i="1" dirty="0"/>
              <a:t>Class War </a:t>
            </a:r>
            <a:r>
              <a:rPr lang="en-GB" i="1" dirty="0" err="1"/>
              <a:t>Comix</a:t>
            </a:r>
            <a:r>
              <a:rPr lang="en-GB" dirty="0"/>
              <a:t> (</a:t>
            </a:r>
            <a:r>
              <a:rPr lang="en-GB" i="1" dirty="0" err="1"/>
              <a:t>q.v</a:t>
            </a:r>
            <a:r>
              <a:rPr lang="en-GB" dirty="0"/>
              <a:t>),  that there were too many male figures. There are signs throughout this period of sex-change operations deftly performed with only Tippex paste and a fine-</a:t>
            </a:r>
            <a:r>
              <a:rPr lang="en-GB" dirty="0" err="1"/>
              <a:t>nibbed</a:t>
            </a:r>
            <a:r>
              <a:rPr lang="en-GB" dirty="0"/>
              <a:t> </a:t>
            </a:r>
            <a:r>
              <a:rPr lang="en-GB" dirty="0" err="1"/>
              <a:t>Rotring</a:t>
            </a:r>
            <a:r>
              <a:rPr lang="en-GB" dirty="0"/>
              <a:t>.  Perhaps Cliff took this too far. The Health and Safety issues raised by a lathe operator with bare breasts have been widely remarked on.</a:t>
            </a:r>
          </a:p>
          <a:p>
            <a:r>
              <a:rPr lang="en-GB" dirty="0"/>
              <a:t> </a:t>
            </a:r>
          </a:p>
        </p:txBody>
      </p:sp>
    </p:spTree>
    <p:extLst>
      <p:ext uri="{BB962C8B-B14F-4D97-AF65-F5344CB8AC3E}">
        <p14:creationId xmlns:p14="http://schemas.microsoft.com/office/powerpoint/2010/main" val="3076639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278" y="2186609"/>
            <a:ext cx="6188765" cy="4062651"/>
          </a:xfrm>
          <a:prstGeom prst="rect">
            <a:avLst/>
          </a:prstGeom>
          <a:noFill/>
        </p:spPr>
        <p:txBody>
          <a:bodyPr wrap="square" rtlCol="0">
            <a:spAutoFit/>
          </a:bodyPr>
          <a:lstStyle/>
          <a:p>
            <a:r>
              <a:rPr lang="en-GB" sz="2400" dirty="0"/>
              <a:t>Picture 18</a:t>
            </a:r>
          </a:p>
          <a:p>
            <a:endParaRPr lang="en-GB" u="sng" dirty="0"/>
          </a:p>
          <a:p>
            <a:r>
              <a:rPr lang="en-GB" u="sng" dirty="0"/>
              <a:t>TECHNICAL DRAWINGS</a:t>
            </a:r>
            <a:endParaRPr lang="en-GB" dirty="0"/>
          </a:p>
          <a:p>
            <a:endParaRPr lang="en-GB" dirty="0"/>
          </a:p>
          <a:p>
            <a:endParaRPr lang="en-GB" dirty="0"/>
          </a:p>
          <a:p>
            <a:r>
              <a:rPr lang="en-GB" dirty="0"/>
              <a:t>Cliff liked technology and was inspired by the centre pages of the comic </a:t>
            </a:r>
            <a:r>
              <a:rPr lang="en-GB" i="1" dirty="0"/>
              <a:t>Eagle</a:t>
            </a:r>
            <a:r>
              <a:rPr lang="en-GB" dirty="0"/>
              <a:t> (</a:t>
            </a:r>
            <a:r>
              <a:rPr lang="en-GB" i="1" dirty="0"/>
              <a:t>fl</a:t>
            </a:r>
            <a:r>
              <a:rPr lang="en-GB" dirty="0"/>
              <a:t>. 50s and 60s) where complex chunks of engineering would be cut away to reveal their inner workings – see example above. He used this idea to illustrate the intended functioning of an experimental community in Wales. This is in his  monochrome-pointilliste style, around 1972.</a:t>
            </a:r>
          </a:p>
          <a:p>
            <a:endParaRPr lang="en-GB" dirty="0"/>
          </a:p>
          <a:p>
            <a:r>
              <a:rPr lang="en-GB" dirty="0"/>
              <a:t>It was reproduced in the ‘Autonomy’ section of RT 1.0</a:t>
            </a:r>
          </a:p>
          <a:p>
            <a:endParaRPr lang="en-GB" dirty="0"/>
          </a:p>
        </p:txBody>
      </p:sp>
      <p:pic>
        <p:nvPicPr>
          <p:cNvPr id="1026" name="Picture 2" descr="Image result for eagle comic cutaways">
            <a:extLst>
              <a:ext uri="{FF2B5EF4-FFF2-40B4-BE49-F238E27FC236}">
                <a16:creationId xmlns:a16="http://schemas.microsoft.com/office/drawing/2014/main" id="{F7E25A45-27BC-44C2-A890-2B9366DCA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976" y="291134"/>
            <a:ext cx="4457700" cy="1895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68778" y="484764"/>
            <a:ext cx="6943988" cy="6128071"/>
          </a:xfrm>
          <a:prstGeom prst="rect">
            <a:avLst/>
          </a:prstGeom>
        </p:spPr>
      </p:pic>
    </p:spTree>
    <p:extLst>
      <p:ext uri="{BB962C8B-B14F-4D97-AF65-F5344CB8AC3E}">
        <p14:creationId xmlns:p14="http://schemas.microsoft.com/office/powerpoint/2010/main" val="514941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7826" y="2292626"/>
            <a:ext cx="5062331" cy="2954655"/>
          </a:xfrm>
          <a:prstGeom prst="rect">
            <a:avLst/>
          </a:prstGeom>
          <a:noFill/>
        </p:spPr>
        <p:txBody>
          <a:bodyPr wrap="square" rtlCol="0">
            <a:spAutoFit/>
          </a:bodyPr>
          <a:lstStyle/>
          <a:p>
            <a:r>
              <a:rPr lang="en-GB" sz="2400" dirty="0"/>
              <a:t>Picture 19</a:t>
            </a:r>
          </a:p>
          <a:p>
            <a:endParaRPr lang="en-GB" dirty="0"/>
          </a:p>
          <a:p>
            <a:r>
              <a:rPr lang="en-GB" dirty="0"/>
              <a:t>This is another cut-away that Cliff did for RT 1.0, of the celebrated trickling solar roof at the </a:t>
            </a:r>
            <a:r>
              <a:rPr lang="en-GB" dirty="0" err="1"/>
              <a:t>Biotechnic</a:t>
            </a:r>
            <a:r>
              <a:rPr lang="en-GB" dirty="0"/>
              <a:t> Research and Development (BRAD) project, also in Wales.</a:t>
            </a:r>
          </a:p>
          <a:p>
            <a:endParaRPr lang="en-GB" dirty="0"/>
          </a:p>
          <a:p>
            <a:r>
              <a:rPr lang="en-GB" dirty="0"/>
              <a:t>The same idea was adapted later for a much larger roof at the Centre for Alternative Technology.</a:t>
            </a:r>
          </a:p>
          <a:p>
            <a:endParaRPr lang="en-GB" dirty="0"/>
          </a:p>
        </p:txBody>
      </p:sp>
    </p:spTree>
    <p:extLst>
      <p:ext uri="{BB962C8B-B14F-4D97-AF65-F5344CB8AC3E}">
        <p14:creationId xmlns:p14="http://schemas.microsoft.com/office/powerpoint/2010/main" val="947099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762540" y="1114838"/>
            <a:ext cx="5605670" cy="4904963"/>
          </a:xfrm>
          <a:prstGeom prst="rect">
            <a:avLst/>
          </a:prstGeom>
        </p:spPr>
      </p:pic>
    </p:spTree>
    <p:extLst>
      <p:ext uri="{BB962C8B-B14F-4D97-AF65-F5344CB8AC3E}">
        <p14:creationId xmlns:p14="http://schemas.microsoft.com/office/powerpoint/2010/main" val="2069342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9043" y="2133600"/>
            <a:ext cx="5751444" cy="2677656"/>
          </a:xfrm>
          <a:prstGeom prst="rect">
            <a:avLst/>
          </a:prstGeom>
          <a:noFill/>
        </p:spPr>
        <p:txBody>
          <a:bodyPr wrap="square" rtlCol="0">
            <a:spAutoFit/>
          </a:bodyPr>
          <a:lstStyle/>
          <a:p>
            <a:r>
              <a:rPr lang="en-GB" dirty="0"/>
              <a:t> </a:t>
            </a:r>
          </a:p>
          <a:p>
            <a:r>
              <a:rPr lang="en-GB" sz="2400" dirty="0"/>
              <a:t>Picture 20</a:t>
            </a:r>
          </a:p>
          <a:p>
            <a:endParaRPr lang="en-GB" dirty="0"/>
          </a:p>
          <a:p>
            <a:r>
              <a:rPr lang="en-GB" dirty="0"/>
              <a:t>Cliff usually worked on commission, but had favourite clients. One was the Compendium Bookshop, for whose catalogue he produced a splendid cover featuring many of his favourite themes and people. Radicals of a certain age will easily recognise these heroines and heroes.</a:t>
            </a:r>
          </a:p>
          <a:p>
            <a:endParaRPr lang="en-GB" dirty="0"/>
          </a:p>
        </p:txBody>
      </p:sp>
    </p:spTree>
    <p:extLst>
      <p:ext uri="{BB962C8B-B14F-4D97-AF65-F5344CB8AC3E}">
        <p14:creationId xmlns:p14="http://schemas.microsoft.com/office/powerpoint/2010/main" val="1876676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95824" y="0"/>
            <a:ext cx="4790408" cy="6857999"/>
          </a:xfrm>
          <a:prstGeom prst="rect">
            <a:avLst/>
          </a:prstGeom>
        </p:spPr>
      </p:pic>
    </p:spTree>
    <p:extLst>
      <p:ext uri="{BB962C8B-B14F-4D97-AF65-F5344CB8AC3E}">
        <p14:creationId xmlns:p14="http://schemas.microsoft.com/office/powerpoint/2010/main" val="387575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8070" y="2716696"/>
            <a:ext cx="6175513" cy="1846659"/>
          </a:xfrm>
          <a:prstGeom prst="rect">
            <a:avLst/>
          </a:prstGeom>
          <a:noFill/>
        </p:spPr>
        <p:txBody>
          <a:bodyPr wrap="square" rtlCol="0">
            <a:spAutoFit/>
          </a:bodyPr>
          <a:lstStyle/>
          <a:p>
            <a:r>
              <a:rPr lang="en-GB" sz="2400" dirty="0"/>
              <a:t>Picture 21</a:t>
            </a:r>
          </a:p>
          <a:p>
            <a:endParaRPr lang="en-GB" dirty="0"/>
          </a:p>
          <a:p>
            <a:endParaRPr lang="en-GB" dirty="0"/>
          </a:p>
          <a:p>
            <a:r>
              <a:rPr lang="en-GB" dirty="0"/>
              <a:t>This affectionate portrait of the anarchist writer and thinker Colin Ward (who was also editor of </a:t>
            </a:r>
            <a:r>
              <a:rPr lang="en-GB" i="1" dirty="0"/>
              <a:t>Town and Country Planning</a:t>
            </a:r>
            <a:r>
              <a:rPr lang="en-GB" dirty="0"/>
              <a:t>) is a fine example of Cliff’s later ‘woodcut’ style</a:t>
            </a:r>
          </a:p>
        </p:txBody>
      </p:sp>
    </p:spTree>
    <p:extLst>
      <p:ext uri="{BB962C8B-B14F-4D97-AF65-F5344CB8AC3E}">
        <p14:creationId xmlns:p14="http://schemas.microsoft.com/office/powerpoint/2010/main" val="4276520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760813" y="795130"/>
            <a:ext cx="5625761" cy="5633590"/>
          </a:xfrm>
          <a:prstGeom prst="rect">
            <a:avLst/>
          </a:prstGeom>
        </p:spPr>
      </p:pic>
    </p:spTree>
    <p:extLst>
      <p:ext uri="{BB962C8B-B14F-4D97-AF65-F5344CB8AC3E}">
        <p14:creationId xmlns:p14="http://schemas.microsoft.com/office/powerpoint/2010/main" val="4156200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3635" y="1020418"/>
            <a:ext cx="5976730" cy="2677656"/>
          </a:xfrm>
          <a:prstGeom prst="rect">
            <a:avLst/>
          </a:prstGeom>
          <a:noFill/>
        </p:spPr>
        <p:txBody>
          <a:bodyPr wrap="square" rtlCol="0">
            <a:spAutoFit/>
          </a:bodyPr>
          <a:lstStyle/>
          <a:p>
            <a:r>
              <a:rPr lang="en-GB" sz="2400" dirty="0"/>
              <a:t>Cliff continued to develop this quasi-woodcut style, influenced by Eric Gill and Frans </a:t>
            </a:r>
            <a:r>
              <a:rPr lang="en-GB" sz="2400" dirty="0" err="1"/>
              <a:t>Masereels</a:t>
            </a:r>
            <a:r>
              <a:rPr lang="en-GB" sz="2400" dirty="0"/>
              <a:t>, later emphasising large areas of black and a tendency to minimise strokes.  His work has become anonymously familiar through the long series of exquisite miniature illustrations for the Guardian’s </a:t>
            </a:r>
            <a:r>
              <a:rPr lang="en-GB" sz="2400" i="1" dirty="0"/>
              <a:t>Country Diary</a:t>
            </a:r>
            <a:r>
              <a:rPr lang="en-GB" sz="2400" dirty="0"/>
              <a:t>.</a:t>
            </a:r>
          </a:p>
        </p:txBody>
      </p:sp>
      <p:pic>
        <p:nvPicPr>
          <p:cNvPr id="2050" name="Picture 2" descr="Image result for guardian country diary">
            <a:extLst>
              <a:ext uri="{FF2B5EF4-FFF2-40B4-BE49-F238E27FC236}">
                <a16:creationId xmlns:a16="http://schemas.microsoft.com/office/drawing/2014/main" id="{800B4C46-A567-4F50-B6C8-9D35770C3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261" y="4055165"/>
            <a:ext cx="4181566" cy="226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30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1053"/>
            <a:ext cx="9144000" cy="6775894"/>
          </a:xfrm>
          <a:prstGeom prst="rect">
            <a:avLst/>
          </a:prstGeom>
        </p:spPr>
      </p:pic>
    </p:spTree>
    <p:extLst>
      <p:ext uri="{BB962C8B-B14F-4D97-AF65-F5344CB8AC3E}">
        <p14:creationId xmlns:p14="http://schemas.microsoft.com/office/powerpoint/2010/main" val="59461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liff Harper Vision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7475"/>
            <a:ext cx="9144000" cy="662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45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liff Harper Vision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00025"/>
            <a:ext cx="9144000"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6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212036"/>
            <a:ext cx="9144000" cy="6423024"/>
          </a:xfrm>
          <a:prstGeom prst="rect">
            <a:avLst/>
          </a:prstGeom>
        </p:spPr>
      </p:pic>
    </p:spTree>
    <p:extLst>
      <p:ext uri="{BB962C8B-B14F-4D97-AF65-F5344CB8AC3E}">
        <p14:creationId xmlns:p14="http://schemas.microsoft.com/office/powerpoint/2010/main" val="283598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liff Harper Vision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4625"/>
            <a:ext cx="9144000" cy="650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01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5528"/>
            <a:ext cx="9144000" cy="6386461"/>
          </a:xfrm>
          <a:prstGeom prst="rect">
            <a:avLst/>
          </a:prstGeom>
        </p:spPr>
      </p:pic>
    </p:spTree>
    <p:extLst>
      <p:ext uri="{BB962C8B-B14F-4D97-AF65-F5344CB8AC3E}">
        <p14:creationId xmlns:p14="http://schemas.microsoft.com/office/powerpoint/2010/main" val="24232870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10301</TotalTime>
  <Words>979</Words>
  <Application>Microsoft Office PowerPoint</Application>
  <PresentationFormat>On-screen Show (4:3)</PresentationFormat>
  <Paragraphs>101</Paragraphs>
  <Slides>38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Times New Roman</vt:lpstr>
      <vt:lpstr>Office Theme</vt:lpstr>
      <vt:lpstr>PowerPoint Presentation</vt:lpstr>
      <vt:lpstr>Preliminary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Harper</dc:creator>
  <cp:lastModifiedBy>Peter Harper</cp:lastModifiedBy>
  <cp:revision>28</cp:revision>
  <dcterms:created xsi:type="dcterms:W3CDTF">2016-08-24T20:24:49Z</dcterms:created>
  <dcterms:modified xsi:type="dcterms:W3CDTF">2017-11-21T11:41:07Z</dcterms:modified>
</cp:coreProperties>
</file>